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7" r:id="rId6"/>
    <p:sldId id="309" r:id="rId7"/>
    <p:sldId id="310" r:id="rId8"/>
    <p:sldId id="312" r:id="rId9"/>
    <p:sldId id="317" r:id="rId10"/>
    <p:sldId id="320" r:id="rId11"/>
    <p:sldId id="322" r:id="rId12"/>
    <p:sldId id="325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82" name="yt_image_1138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816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4" name="yt_shape_11384"/>
          <p:cNvSpPr txBox="1"/>
          <p:nvPr/>
        </p:nvSpPr>
        <p:spPr>
          <a:xfrm>
            <a:off x="540000" y="2940331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因式分解法解一元二次方程</a:t>
            </a:r>
          </a:p>
        </p:txBody>
      </p:sp>
      <p:sp>
        <p:nvSpPr>
          <p:cNvPr id="11385" name="yt_shape_11385"/>
          <p:cNvSpPr txBox="1"/>
          <p:nvPr/>
        </p:nvSpPr>
        <p:spPr>
          <a:xfrm>
            <a:off x="540000" y="3429765"/>
            <a:ext cx="9383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大同二中模拟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6" name="yt_table_113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45924"/>
              </p:ext>
            </p:extLst>
          </p:nvPr>
        </p:nvGraphicFramePr>
        <p:xfrm>
          <a:off x="540047" y="3909068"/>
          <a:ext cx="6861493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973388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pic>
        <p:nvPicPr>
          <p:cNvPr id="3" name="yt_shape_1714269106443">
            <a:extLst>
              <a:ext uri="{FF2B5EF4-FFF2-40B4-BE49-F238E27FC236}">
                <a16:creationId xmlns:a16="http://schemas.microsoft.com/office/drawing/2014/main" id="{19464769-234D-8183-6E3A-BF19AC07F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9078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7D11B2-B55B-FA55-F213-152647F8AC33}"/>
              </a:ext>
            </a:extLst>
          </p:cNvPr>
          <p:cNvSpPr txBox="1"/>
          <p:nvPr/>
        </p:nvSpPr>
        <p:spPr>
          <a:xfrm>
            <a:off x="8912951" y="3382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9" name="yt_shape_11439"/>
          <p:cNvSpPr txBox="1"/>
          <p:nvPr/>
        </p:nvSpPr>
        <p:spPr>
          <a:xfrm>
            <a:off x="540000" y="1774091"/>
            <a:ext cx="8829340" cy="32111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运用十字相乘法分解因式解一元二次方程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分解因式，我们可以按下面的方法解答：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步骤：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竖分二次项与常数项：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交叉相乘，验中项：</a:t>
            </a: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45" name="yt_shape_11445"/>
          <p:cNvSpPr txBox="1"/>
          <p:nvPr/>
        </p:nvSpPr>
        <p:spPr>
          <a:xfrm>
            <a:off x="540000" y="5015393"/>
            <a:ext cx="79861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横向写出两因式：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69106809" title="H_46.842285">
            <a:extLst>
              <a:ext uri="{FF2B5EF4-FFF2-40B4-BE49-F238E27FC236}">
                <a16:creationId xmlns:a16="http://schemas.microsoft.com/office/drawing/2014/main" id="{2544937E-1E78-6100-E36B-5A679E0FA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00" y="4257998"/>
            <a:ext cx="511367" cy="5948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540000" y="900000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我们将这种用十字交叉相乘分解因式的方法叫做十字相乘法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47" name="yt_shape_11447"/>
          <p:cNvSpPr txBox="1"/>
          <p:nvPr/>
        </p:nvSpPr>
        <p:spPr>
          <a:xfrm>
            <a:off x="540000" y="1379303"/>
            <a:ext cx="71365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根据乘法原理：若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48" name="yt_shape_11448"/>
          <p:cNvSpPr txBox="1"/>
          <p:nvPr/>
        </p:nvSpPr>
        <p:spPr>
          <a:xfrm>
            <a:off x="540000" y="1858606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试用上述方法和原理解下列方程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49" name="yt_shape_11449"/>
          <p:cNvSpPr txBox="1"/>
          <p:nvPr/>
        </p:nvSpPr>
        <p:spPr>
          <a:xfrm>
            <a:off x="540000" y="2321430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540000" y="2800733"/>
            <a:ext cx="5850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51" name="yt_shape_11451"/>
          <p:cNvSpPr txBox="1"/>
          <p:nvPr/>
        </p:nvSpPr>
        <p:spPr>
          <a:xfrm>
            <a:off x="540000" y="3280036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000" y="3759339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53" name="yt_shape_11453"/>
          <p:cNvSpPr txBox="1"/>
          <p:nvPr/>
        </p:nvSpPr>
        <p:spPr>
          <a:xfrm>
            <a:off x="540000" y="4238642"/>
            <a:ext cx="5850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54" name="yt_shape_11454"/>
          <p:cNvSpPr txBox="1"/>
          <p:nvPr/>
        </p:nvSpPr>
        <p:spPr>
          <a:xfrm>
            <a:off x="540000" y="4717945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455" name="yt_shape_11455"/>
          <p:cNvSpPr txBox="1"/>
          <p:nvPr/>
        </p:nvSpPr>
        <p:spPr>
          <a:xfrm>
            <a:off x="540000" y="5197248"/>
            <a:ext cx="4799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56" name="yt_shape_11456"/>
          <p:cNvSpPr txBox="1"/>
          <p:nvPr/>
        </p:nvSpPr>
        <p:spPr>
          <a:xfrm>
            <a:off x="540000" y="5676551"/>
            <a:ext cx="67742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57" name="yt_shape_11457"/>
          <p:cNvSpPr txBox="1"/>
          <p:nvPr/>
        </p:nvSpPr>
        <p:spPr>
          <a:xfrm>
            <a:off x="540000" y="6155854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FCFF1B-EC6D-B241-9AF9-18841E88E7F1}"/>
              </a:ext>
            </a:extLst>
          </p:cNvPr>
          <p:cNvSpPr txBox="1"/>
          <p:nvPr/>
        </p:nvSpPr>
        <p:spPr>
          <a:xfrm>
            <a:off x="449989" y="2753927"/>
            <a:ext cx="597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7C410-E35C-31BA-625C-569D61A776D7}"/>
              </a:ext>
            </a:extLst>
          </p:cNvPr>
          <p:cNvSpPr txBox="1"/>
          <p:nvPr/>
        </p:nvSpPr>
        <p:spPr>
          <a:xfrm>
            <a:off x="449989" y="3233230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511B62-CD06-13A9-BE97-8715640D3B48}"/>
              </a:ext>
            </a:extLst>
          </p:cNvPr>
          <p:cNvSpPr txBox="1"/>
          <p:nvPr/>
        </p:nvSpPr>
        <p:spPr>
          <a:xfrm>
            <a:off x="449989" y="4191836"/>
            <a:ext cx="597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57B0C4-654C-5190-08CB-7040FE59F27A}"/>
              </a:ext>
            </a:extLst>
          </p:cNvPr>
          <p:cNvSpPr txBox="1"/>
          <p:nvPr/>
        </p:nvSpPr>
        <p:spPr>
          <a:xfrm>
            <a:off x="449989" y="4671139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4BFBAF-45F7-856A-24AC-CE795FDE20E7}"/>
              </a:ext>
            </a:extLst>
          </p:cNvPr>
          <p:cNvSpPr txBox="1"/>
          <p:nvPr/>
        </p:nvSpPr>
        <p:spPr>
          <a:xfrm>
            <a:off x="449989" y="5629746"/>
            <a:ext cx="6888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解：原方程可化为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1DFB62-05D3-EA5E-5C07-D40164A2648A}"/>
              </a:ext>
            </a:extLst>
          </p:cNvPr>
          <p:cNvSpPr txBox="1"/>
          <p:nvPr/>
        </p:nvSpPr>
        <p:spPr>
          <a:xfrm>
            <a:off x="449989" y="6109048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8" name="yt_shape_11388"/>
          <p:cNvSpPr txBox="1"/>
          <p:nvPr/>
        </p:nvSpPr>
        <p:spPr>
          <a:xfrm>
            <a:off x="540000" y="1475872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89" name="yt_shape_11389"/>
          <p:cNvSpPr txBox="1"/>
          <p:nvPr/>
        </p:nvSpPr>
        <p:spPr>
          <a:xfrm>
            <a:off x="540000" y="1955175"/>
            <a:ext cx="25199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390" name="yt_shape_11390"/>
          <p:cNvSpPr txBox="1"/>
          <p:nvPr/>
        </p:nvSpPr>
        <p:spPr>
          <a:xfrm>
            <a:off x="540000" y="2434478"/>
            <a:ext cx="292708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000" y="3393913"/>
            <a:ext cx="34143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11392" name="yt_shape_11392"/>
          <p:cNvSpPr txBox="1"/>
          <p:nvPr/>
        </p:nvSpPr>
        <p:spPr>
          <a:xfrm>
            <a:off x="540000" y="3873216"/>
            <a:ext cx="410689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E46CF3-6E45-0F39-B5C8-25BB8EEED817}"/>
              </a:ext>
            </a:extLst>
          </p:cNvPr>
          <p:cNvSpPr txBox="1"/>
          <p:nvPr/>
        </p:nvSpPr>
        <p:spPr>
          <a:xfrm>
            <a:off x="449989" y="238767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AD4CC8-1870-5E1C-ECAB-E0FBF16BE35A}"/>
              </a:ext>
            </a:extLst>
          </p:cNvPr>
          <p:cNvSpPr txBox="1"/>
          <p:nvPr/>
        </p:nvSpPr>
        <p:spPr>
          <a:xfrm>
            <a:off x="497614" y="2863160"/>
            <a:ext cx="199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337EC6-A358-933F-8E24-75BB0DF9F206}"/>
              </a:ext>
            </a:extLst>
          </p:cNvPr>
          <p:cNvSpPr txBox="1"/>
          <p:nvPr/>
        </p:nvSpPr>
        <p:spPr>
          <a:xfrm>
            <a:off x="449989" y="3826410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689A13-59F1-8DC2-17C4-22FD36601303}"/>
              </a:ext>
            </a:extLst>
          </p:cNvPr>
          <p:cNvSpPr txBox="1"/>
          <p:nvPr/>
        </p:nvSpPr>
        <p:spPr>
          <a:xfrm>
            <a:off x="449989" y="4301898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5356DF-D6A2-A5EF-33B8-4B39D6866141}"/>
              </a:ext>
            </a:extLst>
          </p:cNvPr>
          <p:cNvSpPr txBox="1"/>
          <p:nvPr/>
        </p:nvSpPr>
        <p:spPr>
          <a:xfrm>
            <a:off x="449989" y="477738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E12A50-A7CF-C17B-DAE7-D6195D3056ED}"/>
              </a:ext>
            </a:extLst>
          </p:cNvPr>
          <p:cNvSpPr txBox="1"/>
          <p:nvPr/>
        </p:nvSpPr>
        <p:spPr>
          <a:xfrm>
            <a:off x="497614" y="5252874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3" name="yt_shape_11393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灵活选择适当的方法解一元二次方程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4" name="yt_shape_11394"/>
              <p:cNvSpPr txBox="1"/>
              <p:nvPr/>
            </p:nvSpPr>
            <p:spPr>
              <a:xfrm>
                <a:off x="540119" y="138943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兰州九十九中月考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将下列方程的序号填在相应解法的后面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fd1a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4" name="yt_shape_11394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71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96" name="yt_shape_11396"/>
          <p:cNvSpPr txBox="1"/>
          <p:nvPr/>
        </p:nvSpPr>
        <p:spPr>
          <a:xfrm>
            <a:off x="540119" y="25592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使用下列解法比较适合的是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直接开平方法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配方法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6d61,isEnd"/>
              </a:rPr>
              <a:t>公式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因式分解法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40000" y="3518681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98" name="yt_shape_11398"/>
          <p:cNvSpPr txBox="1"/>
          <p:nvPr/>
        </p:nvSpPr>
        <p:spPr>
          <a:xfrm>
            <a:off x="540000" y="3997984"/>
            <a:ext cx="4390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399" name="yt_shape_11399"/>
          <p:cNvSpPr txBox="1"/>
          <p:nvPr/>
        </p:nvSpPr>
        <p:spPr>
          <a:xfrm>
            <a:off x="540000" y="4477287"/>
            <a:ext cx="469840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3" name="yt_shape_1714269106621">
            <a:extLst>
              <a:ext uri="{FF2B5EF4-FFF2-40B4-BE49-F238E27FC236}">
                <a16:creationId xmlns:a16="http://schemas.microsoft.com/office/drawing/2014/main" id="{ACD6D5E0-47A7-A79F-A9D8-DA0234638C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303624-C39A-B0EB-29CE-BA351B51786F}"/>
              </a:ext>
            </a:extLst>
          </p:cNvPr>
          <p:cNvSpPr txBox="1"/>
          <p:nvPr/>
        </p:nvSpPr>
        <p:spPr>
          <a:xfrm>
            <a:off x="6546107" y="25124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D414B6-A381-333B-49F9-F8121DE21BD2}"/>
              </a:ext>
            </a:extLst>
          </p:cNvPr>
          <p:cNvSpPr txBox="1"/>
          <p:nvPr/>
        </p:nvSpPr>
        <p:spPr>
          <a:xfrm>
            <a:off x="8679707" y="25124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8444DE-3D76-AB20-1BB0-4312F8EF443A}"/>
              </a:ext>
            </a:extLst>
          </p:cNvPr>
          <p:cNvSpPr txBox="1"/>
          <p:nvPr/>
        </p:nvSpPr>
        <p:spPr>
          <a:xfrm>
            <a:off x="1059708" y="29879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A0A723-7468-80F1-3F92-E1736276DAAA}"/>
              </a:ext>
            </a:extLst>
          </p:cNvPr>
          <p:cNvSpPr txBox="1"/>
          <p:nvPr/>
        </p:nvSpPr>
        <p:spPr>
          <a:xfrm>
            <a:off x="3802908" y="29879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C9CAAD-BEB4-AA8A-DE08-F9954105D090}"/>
              </a:ext>
            </a:extLst>
          </p:cNvPr>
          <p:cNvSpPr txBox="1"/>
          <p:nvPr/>
        </p:nvSpPr>
        <p:spPr>
          <a:xfrm>
            <a:off x="449989" y="4430482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D2CA6B-F61A-A453-AC31-CC3D047EFCDB}"/>
              </a:ext>
            </a:extLst>
          </p:cNvPr>
          <p:cNvSpPr txBox="1"/>
          <p:nvPr/>
        </p:nvSpPr>
        <p:spPr>
          <a:xfrm>
            <a:off x="497614" y="4905969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7F1184-4078-4625-C0B5-72EDDF5135EF}"/>
              </a:ext>
            </a:extLst>
          </p:cNvPr>
          <p:cNvSpPr txBox="1"/>
          <p:nvPr/>
        </p:nvSpPr>
        <p:spPr>
          <a:xfrm>
            <a:off x="449989" y="5381457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6261F8-2544-B8B0-0A85-E62D21D43C92}"/>
              </a:ext>
            </a:extLst>
          </p:cNvPr>
          <p:cNvSpPr txBox="1"/>
          <p:nvPr/>
        </p:nvSpPr>
        <p:spPr>
          <a:xfrm>
            <a:off x="497614" y="5856945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00" name="yt_shape_11400"/>
              <p:cNvSpPr txBox="1"/>
              <p:nvPr/>
            </p:nvSpPr>
            <p:spPr>
              <a:xfrm>
                <a:off x="540000" y="1985574"/>
                <a:ext cx="4284827" cy="3246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00" name="yt_shape_1140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5574"/>
                <a:ext cx="4284827" cy="3246851"/>
              </a:xfrm>
              <a:prstGeom prst="rect">
                <a:avLst/>
              </a:prstGeom>
              <a:blipFill>
                <a:blip r:embed="rId2"/>
                <a:stretch>
                  <a:fillRect l="-4416" t="-1692" r="-3419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3F2879-C4C2-BC6B-DAC0-DFB50F34CC52}"/>
              </a:ext>
            </a:extLst>
          </p:cNvPr>
          <p:cNvSpPr txBox="1"/>
          <p:nvPr/>
        </p:nvSpPr>
        <p:spPr>
          <a:xfrm>
            <a:off x="449989" y="2414256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AEBED8-6BF9-3FED-BB46-034C1D703ECE}"/>
              </a:ext>
            </a:extLst>
          </p:cNvPr>
          <p:cNvSpPr txBox="1"/>
          <p:nvPr/>
        </p:nvSpPr>
        <p:spPr>
          <a:xfrm>
            <a:off x="497614" y="2889744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4BC0B5-1AEE-614F-DE14-5A97BEC48CB6}"/>
              </a:ext>
            </a:extLst>
          </p:cNvPr>
          <p:cNvSpPr txBox="1"/>
          <p:nvPr/>
        </p:nvSpPr>
        <p:spPr>
          <a:xfrm>
            <a:off x="449989" y="3365232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BA9DE9-8AE8-F18C-6303-88D18F552C4E}"/>
                  </a:ext>
                </a:extLst>
              </p:cNvPr>
              <p:cNvSpPr txBox="1"/>
              <p:nvPr/>
            </p:nvSpPr>
            <p:spPr>
              <a:xfrm>
                <a:off x="497614" y="3840720"/>
                <a:ext cx="1491362" cy="7734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7±1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A9BA9DE9-8AE8-F18C-6303-88D18F552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840720"/>
                <a:ext cx="1491362" cy="773443"/>
              </a:xfrm>
              <a:prstGeom prst="rect">
                <a:avLst/>
              </a:prstGeom>
              <a:blipFill>
                <a:blip r:embed="rId3"/>
                <a:stretch>
                  <a:fillRect l="-6557" r="-69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577546-3329-BF4B-C530-C4AD2BB1D281}"/>
                  </a:ext>
                </a:extLst>
              </p:cNvPr>
              <p:cNvSpPr txBox="1"/>
              <p:nvPr/>
            </p:nvSpPr>
            <p:spPr>
              <a:xfrm>
                <a:off x="497614" y="4520551"/>
                <a:ext cx="20676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F6577546-3329-BF4B-C530-C4AD2BB1D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20551"/>
                <a:ext cx="2067624" cy="727279"/>
              </a:xfrm>
              <a:prstGeom prst="rect">
                <a:avLst/>
              </a:prstGeom>
              <a:blipFill>
                <a:blip r:embed="rId4"/>
                <a:stretch>
                  <a:fillRect l="-4720" r="-47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3402982"/>
            <a:ext cx="923329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【易错易混】用换元法解一元二次方程时，忽视实数这一条件而出错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66DA93-31D1-17E7-BE2E-9320FA230075}"/>
              </a:ext>
            </a:extLst>
          </p:cNvPr>
          <p:cNvSpPr txBox="1"/>
          <p:nvPr/>
        </p:nvSpPr>
        <p:spPr>
          <a:xfrm>
            <a:off x="449989" y="3356176"/>
            <a:ext cx="9324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【易错易混】用换元法解一元二次方程时，忽视实数这一条件而出错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4" name="yt_shape_11404"/>
          <p:cNvSpPr txBox="1"/>
          <p:nvPr/>
        </p:nvSpPr>
        <p:spPr>
          <a:xfrm>
            <a:off x="540000" y="1913470"/>
            <a:ext cx="10855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5" name="yt_table_114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660370"/>
              </p:ext>
            </p:extLst>
          </p:nvPr>
        </p:nvGraphicFramePr>
        <p:xfrm>
          <a:off x="540047" y="2392773"/>
          <a:ext cx="49628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1407" name="yt_shape_11407"/>
          <p:cNvSpPr txBox="1"/>
          <p:nvPr/>
        </p:nvSpPr>
        <p:spPr>
          <a:xfrm>
            <a:off x="540120" y="33943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06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8" name="yt_table_114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514984"/>
              </p:ext>
            </p:extLst>
          </p:nvPr>
        </p:nvGraphicFramePr>
        <p:xfrm>
          <a:off x="540047" y="4353762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F47A1B-F965-5A48-6290-F812C47A27BA}"/>
              </a:ext>
            </a:extLst>
          </p:cNvPr>
          <p:cNvSpPr txBox="1"/>
          <p:nvPr/>
        </p:nvSpPr>
        <p:spPr>
          <a:xfrm>
            <a:off x="10387739" y="18666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96DA85-4C0D-95BA-0B8D-63A980A9A7F4}"/>
              </a:ext>
            </a:extLst>
          </p:cNvPr>
          <p:cNvSpPr txBox="1"/>
          <p:nvPr/>
        </p:nvSpPr>
        <p:spPr>
          <a:xfrm>
            <a:off x="2613872" y="38230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1" name="yt_shape_11411"/>
          <p:cNvSpPr txBox="1"/>
          <p:nvPr/>
        </p:nvSpPr>
        <p:spPr>
          <a:xfrm>
            <a:off x="540000" y="108172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10" name="yt_image_1141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172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3" name="yt_shape_11413"/>
          <p:cNvSpPr txBox="1"/>
          <p:nvPr/>
        </p:nvSpPr>
        <p:spPr>
          <a:xfrm>
            <a:off x="540119" y="16638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固原五原中学期中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06a1"/>
              </a:rPr>
              <a:t>的最适当的方法是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4" name="yt_table_114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834411"/>
              </p:ext>
            </p:extLst>
          </p:nvPr>
        </p:nvGraphicFramePr>
        <p:xfrm>
          <a:off x="540047" y="2623326"/>
          <a:ext cx="61995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直接开平方法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配方法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因式分解法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16" name="yt_shape_11416"/>
              <p:cNvSpPr txBox="1"/>
              <p:nvPr/>
            </p:nvSpPr>
            <p:spPr>
              <a:xfrm>
                <a:off x="540119" y="3624880"/>
                <a:ext cx="11492915" cy="2511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十堰市中考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add9,isEnd"/>
                  </a:rPr>
                  <a:t>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三角形一边长为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另两边长是方程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d643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则这个三角形的形状是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416" name="yt_shape_11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4880"/>
                <a:ext cx="11492915" cy="2511393"/>
              </a:xfrm>
              <a:prstGeom prst="rect">
                <a:avLst/>
              </a:prstGeom>
              <a:blipFill>
                <a:blip r:embed="rId3"/>
                <a:stretch>
                  <a:fillRect l="-1645" b="-6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1AA945-3D41-22C9-E16E-E10AC5ABC2F3}"/>
              </a:ext>
            </a:extLst>
          </p:cNvPr>
          <p:cNvSpPr txBox="1"/>
          <p:nvPr/>
        </p:nvSpPr>
        <p:spPr>
          <a:xfrm>
            <a:off x="1059708" y="20925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817428-FA99-E059-AD1D-B3BBDAAD0029}"/>
              </a:ext>
            </a:extLst>
          </p:cNvPr>
          <p:cNvSpPr txBox="1"/>
          <p:nvPr/>
        </p:nvSpPr>
        <p:spPr>
          <a:xfrm>
            <a:off x="8700981" y="3578074"/>
            <a:ext cx="13992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5D1A0C-ACF6-784C-FDDF-78154349757C}"/>
              </a:ext>
            </a:extLst>
          </p:cNvPr>
          <p:cNvSpPr txBox="1"/>
          <p:nvPr/>
        </p:nvSpPr>
        <p:spPr>
          <a:xfrm>
            <a:off x="7555757" y="4689832"/>
            <a:ext cx="13992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1952F8-CEBF-1598-0D44-3647C5B909AB}"/>
              </a:ext>
            </a:extLst>
          </p:cNvPr>
          <p:cNvSpPr txBox="1"/>
          <p:nvPr/>
        </p:nvSpPr>
        <p:spPr>
          <a:xfrm>
            <a:off x="3802908" y="564080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0" name="yt_shape_11420"/>
          <p:cNvSpPr txBox="1"/>
          <p:nvPr/>
        </p:nvSpPr>
        <p:spPr>
          <a:xfrm>
            <a:off x="479376" y="70301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嘉兴市中考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小敏与小霞两位同学解方程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49de"/>
              </a:rPr>
              <a:t>的过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程如下框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21" name="yt_shape_11421"/>
          <p:cNvSpPr txBox="1"/>
          <p:nvPr/>
        </p:nvSpPr>
        <p:spPr>
          <a:xfrm>
            <a:off x="571843" y="1412776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小敏：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71843" y="1700808"/>
            <a:ext cx="3464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两边同时除以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23" name="yt_shape_11423"/>
          <p:cNvSpPr txBox="1"/>
          <p:nvPr/>
        </p:nvSpPr>
        <p:spPr>
          <a:xfrm>
            <a:off x="571843" y="1988840"/>
            <a:ext cx="1771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24" name="yt_shape_11424"/>
          <p:cNvSpPr txBox="1"/>
          <p:nvPr/>
        </p:nvSpPr>
        <p:spPr>
          <a:xfrm>
            <a:off x="571843" y="2276872"/>
            <a:ext cx="2002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小霞：</a:t>
            </a:r>
          </a:p>
        </p:txBody>
      </p:sp>
      <p:sp>
        <p:nvSpPr>
          <p:cNvPr id="11425" name="yt_shape_11425"/>
          <p:cNvSpPr txBox="1"/>
          <p:nvPr/>
        </p:nvSpPr>
        <p:spPr>
          <a:xfrm>
            <a:off x="571843" y="2564904"/>
            <a:ext cx="51841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71843" y="2852936"/>
            <a:ext cx="60048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提取公因式，得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71843" y="3216342"/>
            <a:ext cx="3696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28" name="yt_shape_11428"/>
          <p:cNvSpPr txBox="1"/>
          <p:nvPr/>
        </p:nvSpPr>
        <p:spPr>
          <a:xfrm>
            <a:off x="571843" y="3501008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29" name="yt_shape_11429"/>
          <p:cNvSpPr txBox="1"/>
          <p:nvPr/>
        </p:nvSpPr>
        <p:spPr>
          <a:xfrm>
            <a:off x="571962" y="38869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你认为他们的解法是否正确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若正确请在框内打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cc86"/>
              </a:rPr>
              <a:t>若错误请在框内打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“×”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并写出你的解答过程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30" name="yt_shape_11430"/>
          <p:cNvSpPr txBox="1"/>
          <p:nvPr/>
        </p:nvSpPr>
        <p:spPr>
          <a:xfrm>
            <a:off x="571843" y="4555926"/>
            <a:ext cx="184665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39AEAC-2CE1-0A8A-5216-7EE929E1823D}"/>
              </a:ext>
            </a:extLst>
          </p:cNvPr>
          <p:cNvSpPr txBox="1"/>
          <p:nvPr/>
        </p:nvSpPr>
        <p:spPr>
          <a:xfrm>
            <a:off x="481832" y="4509120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32" name="yt_shape_11432"/>
          <p:cNvSpPr txBox="1"/>
          <p:nvPr/>
        </p:nvSpPr>
        <p:spPr>
          <a:xfrm>
            <a:off x="569387" y="6140101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6DB462-7CB4-D763-8FF7-ABF1811911BE}"/>
              </a:ext>
            </a:extLst>
          </p:cNvPr>
          <p:cNvSpPr txBox="1"/>
          <p:nvPr/>
        </p:nvSpPr>
        <p:spPr>
          <a:xfrm>
            <a:off x="479376" y="4807742"/>
            <a:ext cx="622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解答：移项，得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EFAF14-2C42-311A-AC97-400EBC674EF3}"/>
              </a:ext>
            </a:extLst>
          </p:cNvPr>
          <p:cNvSpPr txBox="1"/>
          <p:nvPr/>
        </p:nvSpPr>
        <p:spPr>
          <a:xfrm>
            <a:off x="479376" y="5085184"/>
            <a:ext cx="633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提取公因式，得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E68FB1-CDFC-33D3-EBB3-16A47F202066}"/>
              </a:ext>
            </a:extLst>
          </p:cNvPr>
          <p:cNvSpPr txBox="1"/>
          <p:nvPr/>
        </p:nvSpPr>
        <p:spPr>
          <a:xfrm>
            <a:off x="479376" y="5373216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F78053-258F-A79C-D618-0E420555C0BE}"/>
              </a:ext>
            </a:extLst>
          </p:cNvPr>
          <p:cNvSpPr txBox="1"/>
          <p:nvPr/>
        </p:nvSpPr>
        <p:spPr>
          <a:xfrm>
            <a:off x="479376" y="5730150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0B7902-A759-C1CF-A176-CFC305C5EC36}"/>
              </a:ext>
            </a:extLst>
          </p:cNvPr>
          <p:cNvSpPr txBox="1"/>
          <p:nvPr/>
        </p:nvSpPr>
        <p:spPr>
          <a:xfrm>
            <a:off x="479376" y="6093296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4" name="yt_shape_114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33" name="yt_image_114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6" name="yt_shape_11436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毕节思源中学期中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fad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则原方程可化为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af2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6bca"/>
              </a:rPr>
              <a:t>所以原方程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利用这种方法求方程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37" name="yt_shape_11437"/>
          <p:cNvSpPr txBox="1"/>
          <p:nvPr/>
        </p:nvSpPr>
        <p:spPr>
          <a:xfrm>
            <a:off x="540000" y="3351075"/>
            <a:ext cx="698588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，则原方程可化为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438" name="yt_shape_11438"/>
          <p:cNvSpPr txBox="1"/>
          <p:nvPr/>
        </p:nvSpPr>
        <p:spPr>
          <a:xfrm>
            <a:off x="540000" y="4790641"/>
            <a:ext cx="5539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所以原方程的解为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56D04F-6192-FC92-B7E1-4F2DE550A075}"/>
              </a:ext>
            </a:extLst>
          </p:cNvPr>
          <p:cNvSpPr txBox="1"/>
          <p:nvPr/>
        </p:nvSpPr>
        <p:spPr>
          <a:xfrm>
            <a:off x="449989" y="3304269"/>
            <a:ext cx="7098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，则原方程可化为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B448DC-7157-A941-E88F-2169D188C3B4}"/>
              </a:ext>
            </a:extLst>
          </p:cNvPr>
          <p:cNvSpPr txBox="1"/>
          <p:nvPr/>
        </p:nvSpPr>
        <p:spPr>
          <a:xfrm>
            <a:off x="449989" y="3779757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B17841-AB1A-C7CF-8D58-74A4E011CFB1}"/>
              </a:ext>
            </a:extLst>
          </p:cNvPr>
          <p:cNvSpPr txBox="1"/>
          <p:nvPr/>
        </p:nvSpPr>
        <p:spPr>
          <a:xfrm>
            <a:off x="449989" y="4255245"/>
            <a:ext cx="2645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E957F5-5CB2-8222-DFD9-C16CF140326F}"/>
              </a:ext>
            </a:extLst>
          </p:cNvPr>
          <p:cNvSpPr txBox="1"/>
          <p:nvPr/>
        </p:nvSpPr>
        <p:spPr>
          <a:xfrm>
            <a:off x="449989" y="4743835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606CF8-F61E-98B1-BD10-FF276711C5E4}"/>
              </a:ext>
            </a:extLst>
          </p:cNvPr>
          <p:cNvSpPr txBox="1"/>
          <p:nvPr/>
        </p:nvSpPr>
        <p:spPr>
          <a:xfrm>
            <a:off x="449989" y="5219323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4F2802-2220-A91B-2D58-AA1708291ECB}"/>
              </a:ext>
            </a:extLst>
          </p:cNvPr>
          <p:cNvSpPr txBox="1"/>
          <p:nvPr/>
        </p:nvSpPr>
        <p:spPr>
          <a:xfrm>
            <a:off x="449989" y="5694811"/>
            <a:ext cx="506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85944B-2C42-A97D-A274-2F3C855F33B7}"/>
              </a:ext>
            </a:extLst>
          </p:cNvPr>
          <p:cNvSpPr txBox="1"/>
          <p:nvPr/>
        </p:nvSpPr>
        <p:spPr>
          <a:xfrm>
            <a:off x="449989" y="6170299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所以原方程的解为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1994</Words>
  <Application>Microsoft Office PowerPoint</Application>
  <PresentationFormat>宽屏</PresentationFormat>
  <Paragraphs>142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