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10" r:id="rId6"/>
    <p:sldId id="311" r:id="rId7"/>
    <p:sldId id="312" r:id="rId8"/>
    <p:sldId id="313" r:id="rId9"/>
    <p:sldId id="316" r:id="rId10"/>
    <p:sldId id="321" r:id="rId11"/>
    <p:sldId id="318" r:id="rId12"/>
    <p:sldId id="322" r:id="rId13"/>
    <p:sldId id="325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952" y="32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18" Type="http://schemas.openxmlformats.org/officeDocument/2006/relationships/image" Target="../media/image44.png"/><Relationship Id="rId3" Type="http://schemas.openxmlformats.org/officeDocument/2006/relationships/image" Target="../media/image30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17" Type="http://schemas.openxmlformats.org/officeDocument/2006/relationships/image" Target="../media/image43.png"/><Relationship Id="rId2" Type="http://schemas.openxmlformats.org/officeDocument/2006/relationships/image" Target="../media/image27.png"/><Relationship Id="rId16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bin"/><Relationship Id="rId15" Type="http://schemas.openxmlformats.org/officeDocument/2006/relationships/image" Target="../media/image41.png"/><Relationship Id="rId10" Type="http://schemas.openxmlformats.org/officeDocument/2006/relationships/image" Target="../media/image36.png"/><Relationship Id="rId4" Type="http://schemas.openxmlformats.org/officeDocument/2006/relationships/image" Target="../media/image26.png"/><Relationship Id="rId9" Type="http://schemas.openxmlformats.org/officeDocument/2006/relationships/image" Target="../media/image35.png"/><Relationship Id="rId14" Type="http://schemas.openxmlformats.org/officeDocument/2006/relationships/image" Target="../media/image40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99" name="yt_image_13099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591" y="934883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01" name="yt_shape_13101"/>
          <p:cNvSpPr txBox="1"/>
          <p:nvPr/>
        </p:nvSpPr>
        <p:spPr>
          <a:xfrm>
            <a:off x="454591" y="1517048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相似三角形的周长比</a:t>
            </a:r>
          </a:p>
        </p:txBody>
      </p:sp>
      <p:sp>
        <p:nvSpPr>
          <p:cNvPr id="13102" name="yt_shape_13102"/>
          <p:cNvSpPr txBox="1"/>
          <p:nvPr/>
        </p:nvSpPr>
        <p:spPr>
          <a:xfrm>
            <a:off x="454711" y="200648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铜仁市模拟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若周长比是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59eb"/>
              </a:rPr>
              <a:t>等于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103" name="yt_table_13103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82971502"/>
                  </p:ext>
                </p:extLst>
              </p:nvPr>
            </p:nvGraphicFramePr>
            <p:xfrm>
              <a:off x="454638" y="2965917"/>
              <a:ext cx="9873743" cy="461074"/>
            </p:xfrm>
            <a:graphic>
              <a:graphicData uri="http://schemas.openxmlformats.org/drawingml/2006/table">
                <a:tbl>
                  <a:tblPr/>
                  <a:tblGrid>
                    <a:gridCol w="2651443">
                      <a:extLst>
                        <a:ext uri="{9D8B030D-6E8A-4147-A177-3AD203B41FA5}">
                          <a16:colId xmlns:a16="http://schemas.microsoft.com/office/drawing/2014/main" val="10574"/>
                        </a:ext>
                      </a:extLst>
                    </a:gridCol>
                    <a:gridCol w="2481580">
                      <a:extLst>
                        <a:ext uri="{9D8B030D-6E8A-4147-A177-3AD203B41FA5}">
                          <a16:colId xmlns:a16="http://schemas.microsoft.com/office/drawing/2014/main" val="10575"/>
                        </a:ext>
                      </a:extLst>
                    </a:gridCol>
                    <a:gridCol w="2716657">
                      <a:extLst>
                        <a:ext uri="{9D8B030D-6E8A-4147-A177-3AD203B41FA5}">
                          <a16:colId xmlns:a16="http://schemas.microsoft.com/office/drawing/2014/main" val="10576"/>
                        </a:ext>
                      </a:extLst>
                    </a:gridCol>
                    <a:gridCol w="2024063">
                      <a:extLst>
                        <a:ext uri="{9D8B030D-6E8A-4147-A177-3AD203B41FA5}">
                          <a16:colId xmlns:a16="http://schemas.microsoft.com/office/drawing/2014/main" val="1057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81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256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103" name="yt_table_13103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82971502"/>
                  </p:ext>
                </p:extLst>
              </p:nvPr>
            </p:nvGraphicFramePr>
            <p:xfrm>
              <a:off x="454638" y="2965917"/>
              <a:ext cx="9873743" cy="461074"/>
            </p:xfrm>
            <a:graphic>
              <a:graphicData uri="http://schemas.openxmlformats.org/drawingml/2006/table">
                <a:tbl>
                  <a:tblPr/>
                  <a:tblGrid>
                    <a:gridCol w="2651443">
                      <a:extLst>
                        <a:ext uri="{9D8B030D-6E8A-4147-A177-3AD203B41FA5}">
                          <a16:colId xmlns:a16="http://schemas.microsoft.com/office/drawing/2014/main" val="10574"/>
                        </a:ext>
                      </a:extLst>
                    </a:gridCol>
                    <a:gridCol w="2481580">
                      <a:extLst>
                        <a:ext uri="{9D8B030D-6E8A-4147-A177-3AD203B41FA5}">
                          <a16:colId xmlns:a16="http://schemas.microsoft.com/office/drawing/2014/main" val="10575"/>
                        </a:ext>
                      </a:extLst>
                    </a:gridCol>
                    <a:gridCol w="2716657">
                      <a:extLst>
                        <a:ext uri="{9D8B030D-6E8A-4147-A177-3AD203B41FA5}">
                          <a16:colId xmlns:a16="http://schemas.microsoft.com/office/drawing/2014/main" val="10576"/>
                        </a:ext>
                      </a:extLst>
                    </a:gridCol>
                    <a:gridCol w="2024063">
                      <a:extLst>
                        <a:ext uri="{9D8B030D-6E8A-4147-A177-3AD203B41FA5}">
                          <a16:colId xmlns:a16="http://schemas.microsoft.com/office/drawing/2014/main" val="10577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9013" t="-6494" r="-74439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81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256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104" name="yt_shape_13104"/>
          <p:cNvSpPr txBox="1"/>
          <p:nvPr/>
        </p:nvSpPr>
        <p:spPr>
          <a:xfrm>
            <a:off x="454710" y="347767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0b82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则下列说法错误的是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106" name="yt_table_13106_skip" title="H_166.78513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78618522"/>
                  </p:ext>
                </p:extLst>
              </p:nvPr>
            </p:nvGraphicFramePr>
            <p:xfrm>
              <a:off x="454638" y="4437112"/>
              <a:ext cx="5075238" cy="2118171"/>
            </p:xfrm>
            <a:graphic>
              <a:graphicData uri="http://schemas.openxmlformats.org/drawingml/2006/table">
                <a:tbl>
                  <a:tblPr/>
                  <a:tblGrid>
                    <a:gridCol w="5075238">
                      <a:extLst>
                        <a:ext uri="{9D8B030D-6E8A-4147-A177-3AD203B41FA5}">
                          <a16:colId xmlns:a16="http://schemas.microsoft.com/office/drawing/2014/main" val="1057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F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宋体" panose="02040503050406030204" pitchFamily="48" charset="0"/>
                                      <a:ea typeface="宋体" panose="02040503050406030204" pitchFamily="48" charset="0"/>
                                    </a:rPr>
                                    <m:t>△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𝐴𝐵𝐶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的周长</m:t>
                                  </m:r>
                                </m:num>
                                <m:den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宋体" panose="02040503050406030204" pitchFamily="48" charset="0"/>
                                      <a:ea typeface="宋体" panose="02040503050406030204" pitchFamily="48" charset="0"/>
                                    </a:rPr>
                                    <m:t>△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𝐷𝐸𝐹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的周长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△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的周长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＝△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DEN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的周长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106" name="yt_table_13106_skip" title="H_166.78513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78618522"/>
                  </p:ext>
                </p:extLst>
              </p:nvPr>
            </p:nvGraphicFramePr>
            <p:xfrm>
              <a:off x="454638" y="4437112"/>
              <a:ext cx="5075238" cy="2118171"/>
            </p:xfrm>
            <a:graphic>
              <a:graphicData uri="http://schemas.openxmlformats.org/drawingml/2006/table">
                <a:tbl>
                  <a:tblPr/>
                  <a:tblGrid>
                    <a:gridCol w="5075238">
                      <a:extLst>
                        <a:ext uri="{9D8B030D-6E8A-4147-A177-3AD203B41FA5}">
                          <a16:colId xmlns:a16="http://schemas.microsoft.com/office/drawing/2014/main" val="10578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4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F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5"/>
                      </a:ext>
                    </a:extLst>
                  </a:tr>
                  <a:tr h="84505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6475" b="-726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56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△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的周长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＝△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DEN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的周长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3105" name="yt_image_13105_skip" title="H_104.04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80176" y="4437112"/>
            <a:ext cx="3884754" cy="132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69362826" title="H_26.259764">
            <a:extLst>
              <a:ext uri="{FF2B5EF4-FFF2-40B4-BE49-F238E27FC236}">
                <a16:creationId xmlns:a16="http://schemas.microsoft.com/office/drawing/2014/main" id="{DDC92CE3-91E4-7361-7089-405306F7DEE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591" y="1567501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ED2D563-8F77-92E6-C7E2-813548898981}"/>
              </a:ext>
            </a:extLst>
          </p:cNvPr>
          <p:cNvSpPr txBox="1"/>
          <p:nvPr/>
        </p:nvSpPr>
        <p:spPr>
          <a:xfrm>
            <a:off x="974300" y="24351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3B712C2-0F57-EA66-1223-CCE04070D695}"/>
              </a:ext>
            </a:extLst>
          </p:cNvPr>
          <p:cNvSpPr txBox="1"/>
          <p:nvPr/>
        </p:nvSpPr>
        <p:spPr>
          <a:xfrm>
            <a:off x="6855987" y="3906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1" name="yt_shape_13151"/>
          <p:cNvSpPr txBox="1"/>
          <p:nvPr/>
        </p:nvSpPr>
        <p:spPr>
          <a:xfrm>
            <a:off x="540000" y="110751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150" name="yt_image_13150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0751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53" name="yt_shape_13153"/>
          <p:cNvSpPr txBox="1"/>
          <p:nvPr/>
        </p:nvSpPr>
        <p:spPr>
          <a:xfrm>
            <a:off x="540119" y="1689675"/>
            <a:ext cx="11492915" cy="307558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模型观念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ee85,isEnd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不重合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的面积与四边形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PABQ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的面积相等时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sz="2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的周长与四边形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PABQ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的周长相等时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sz="3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3159" name="yt_image_13159" title="H_89.82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24891" y="4027611"/>
            <a:ext cx="3542218" cy="1140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C2255F9-5164-2FAE-F32F-F7D05194C14C}"/>
                  </a:ext>
                </a:extLst>
              </p:cNvPr>
              <p:cNvSpPr txBox="1"/>
              <p:nvPr/>
            </p:nvSpPr>
            <p:spPr>
              <a:xfrm>
                <a:off x="9635764" y="2512895"/>
                <a:ext cx="1100964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22, 'hasSerialNum': 1}">
                <a:extLst>
                  <a:ext uri="{FF2B5EF4-FFF2-40B4-BE49-F238E27FC236}">
                    <a16:creationId xmlns:a16="http://schemas.microsoft.com/office/drawing/2014/main" id="{2C2255F9-5164-2FAE-F32F-F7D05194C1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35764" y="2512895"/>
                <a:ext cx="1100964" cy="615392"/>
              </a:xfrm>
              <a:prstGeom prst="rect">
                <a:avLst/>
              </a:prstGeom>
              <a:blipFill>
                <a:blip r:embed="rId5"/>
                <a:stretch>
                  <a:fillRect l="-8889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5CA97FE-F364-C2E7-4A3D-CB3375EAC7E3}"/>
                  </a:ext>
                </a:extLst>
              </p:cNvPr>
              <p:cNvSpPr txBox="1"/>
              <p:nvPr/>
            </p:nvSpPr>
            <p:spPr>
              <a:xfrm>
                <a:off x="9683389" y="3034675"/>
                <a:ext cx="789686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22, 'hasSerialNum': 1}">
                <a:extLst>
                  <a:ext uri="{FF2B5EF4-FFF2-40B4-BE49-F238E27FC236}">
                    <a16:creationId xmlns:a16="http://schemas.microsoft.com/office/drawing/2014/main" id="{F5CA97FE-F364-C2E7-4A3D-CB3375EAC7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83389" y="3034675"/>
                <a:ext cx="789686" cy="76683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161" name="yt_shape_13161"/>
              <p:cNvSpPr txBox="1"/>
              <p:nvPr/>
            </p:nvSpPr>
            <p:spPr>
              <a:xfrm>
                <a:off x="395984" y="1052736"/>
                <a:ext cx="6142707" cy="20831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存在</a:t>
                </a:r>
                <a:r>
                  <a:rPr lang="en-US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CA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AB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CB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CB</a:t>
                </a:r>
                <a:r>
                  <a:rPr lang="en-US" altLang="zh-CN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CA</a:t>
                </a:r>
                <a:r>
                  <a:rPr lang="en-US" altLang="zh-CN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AB</a:t>
                </a:r>
                <a:r>
                  <a:rPr lang="en-US" altLang="zh-CN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ABC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是直角三角形，且</a:t>
                </a:r>
                <a:r>
                  <a:rPr lang="en-US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C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90°.</a:t>
                </a:r>
              </a:p>
              <a:p>
                <a:pPr algn="l" eaLnBrk="1" latinLnBrk="0" hangingPunct="0"/>
                <a:r>
                  <a:rPr lang="en-US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ABC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AB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边上的高为</a:t>
                </a:r>
                <a:r>
                  <a:rPr lang="en-US" altLang="zh-CN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161" name="yt_shape_131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984" y="1052736"/>
                <a:ext cx="6142707" cy="2083134"/>
              </a:xfrm>
              <a:prstGeom prst="rect">
                <a:avLst/>
              </a:prstGeom>
              <a:blipFill>
                <a:blip r:embed="rId2"/>
                <a:stretch>
                  <a:fillRect l="-2579" t="-43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E84A950-64ED-3054-C65B-6A7FCC2456AB}"/>
              </a:ext>
            </a:extLst>
          </p:cNvPr>
          <p:cNvSpPr txBox="1"/>
          <p:nvPr/>
        </p:nvSpPr>
        <p:spPr>
          <a:xfrm>
            <a:off x="305973" y="1373814"/>
            <a:ext cx="6263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解：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（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3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）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存在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.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∵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CA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4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，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AB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5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，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CB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3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C594B46-61C9-1531-E71F-FCAC56302C25}"/>
              </a:ext>
            </a:extLst>
          </p:cNvPr>
          <p:cNvSpPr txBox="1"/>
          <p:nvPr/>
        </p:nvSpPr>
        <p:spPr>
          <a:xfrm>
            <a:off x="305973" y="1628800"/>
            <a:ext cx="2767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∴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CB</a:t>
            </a:r>
            <a:r>
              <a:rPr kumimoji="0" lang="en-US" altLang="zh-CN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2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＋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CA</a:t>
            </a:r>
            <a:r>
              <a:rPr kumimoji="0" lang="en-US" altLang="zh-CN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2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AB</a:t>
            </a:r>
            <a:r>
              <a:rPr kumimoji="0" lang="en-US" altLang="zh-CN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2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D2FDF0A-7048-E353-7E3C-0C02D7D57FBA}"/>
              </a:ext>
            </a:extLst>
          </p:cNvPr>
          <p:cNvSpPr txBox="1"/>
          <p:nvPr/>
        </p:nvSpPr>
        <p:spPr>
          <a:xfrm>
            <a:off x="305973" y="1872772"/>
            <a:ext cx="5385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∴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△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ABC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是直角三角形，且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∠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C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90°.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0177844-65D2-385D-AF2C-ED223397742B}"/>
                  </a:ext>
                </a:extLst>
              </p:cNvPr>
              <p:cNvSpPr txBox="1"/>
              <p:nvPr/>
            </p:nvSpPr>
            <p:spPr>
              <a:xfrm>
                <a:off x="305973" y="2016788"/>
                <a:ext cx="4183761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ABC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AB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边上的高为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0177844-65D2-385D-AF2C-ED22339774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973" y="2016788"/>
                <a:ext cx="4183761" cy="730136"/>
              </a:xfrm>
              <a:prstGeom prst="rect">
                <a:avLst/>
              </a:prstGeom>
              <a:blipFill>
                <a:blip r:embed="rId3"/>
                <a:stretch>
                  <a:fillRect l="-14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yt_shape_13153">
            <a:extLst>
              <a:ext uri="{FF2B5EF4-FFF2-40B4-BE49-F238E27FC236}">
                <a16:creationId xmlns:a16="http://schemas.microsoft.com/office/drawing/2014/main" id="{2755B459-68FE-B1A2-1F22-D568C4B3A0D5}"/>
              </a:ext>
            </a:extLst>
          </p:cNvPr>
          <p:cNvSpPr txBox="1"/>
          <p:nvPr/>
        </p:nvSpPr>
        <p:spPr>
          <a:xfrm>
            <a:off x="395984" y="833905"/>
            <a:ext cx="11492915" cy="307558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/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AB 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上是否存在一点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M 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使得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PQM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为等腰直角三角形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若存在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请求出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4e26,isEnd"/>
              </a:rPr>
              <a:t> 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 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若不存在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请简要说明理由</a:t>
            </a:r>
            <a:r>
              <a:rPr lang="en-US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7" name="yt_image_13159" title="H_89.82">
            <a:extLst>
              <a:ext uri="{FF2B5EF4-FFF2-40B4-BE49-F238E27FC236}">
                <a16:creationId xmlns:a16="http://schemas.microsoft.com/office/drawing/2014/main" id="{9757FB85-E0B3-4DF5-72F2-299D3DB7DADD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9067" y="1336437"/>
            <a:ext cx="3542218" cy="1140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63" name="yt_shape_13163"/>
          <p:cNvSpPr txBox="1"/>
          <p:nvPr/>
        </p:nvSpPr>
        <p:spPr>
          <a:xfrm>
            <a:off x="485995" y="2206709"/>
            <a:ext cx="672299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a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所示，若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MPQ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90°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且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PM </a:t>
            </a:r>
            <a:r>
              <a:rPr lang="zh-CN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PQ </a:t>
            </a:r>
            <a:r>
              <a:rPr lang="en-US" altLang="zh-CN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13165" name="yt_shape_13165"/>
          <p:cNvSpPr txBox="1"/>
          <p:nvPr/>
        </p:nvSpPr>
        <p:spPr>
          <a:xfrm>
            <a:off x="485995" y="3560144"/>
            <a:ext cx="1714828" cy="122469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b="0" i="0" u="none" spc="-6800">
                <a:solidFill>
                  <a:srgbClr val="1EE3CF"/>
                </a:solidFill>
                <a:effectLst/>
                <a:latin typeface="Times New Roman" pitchFamily="68"/>
                <a:ea typeface="宋体" pitchFamily="68"/>
              </a:rPr>
              <a:t> </a:t>
            </a:r>
            <a:r>
              <a:rPr lang="en-US" altLang="zh-CN" b="0" i="0" u="none" spc="11672">
                <a:solidFill>
                  <a:srgbClr val="1EE3CF"/>
                </a:solidFill>
                <a:effectLst/>
                <a:latin typeface="Times New Roman" pitchFamily="68"/>
                <a:ea typeface="宋体" pitchFamily="68"/>
              </a:rPr>
              <a:t> </a:t>
            </a:r>
          </a:p>
        </p:txBody>
      </p:sp>
      <p:pic>
        <p:nvPicPr>
          <p:cNvPr id="13164" name="yt_image_13164" title="H_106.6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20321" y="2635224"/>
            <a:ext cx="1510964" cy="120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167" name="yt_shape_13167"/>
              <p:cNvSpPr txBox="1"/>
              <p:nvPr/>
            </p:nvSpPr>
            <p:spPr>
              <a:xfrm>
                <a:off x="485995" y="3458423"/>
                <a:ext cx="4430700" cy="358816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en-US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PQC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ABC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𝑃𝑄</m:t>
                        </m:r>
                      </m:num>
                      <m:den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宋体" panose="02040503050406030204" pitchFamily="48" charset="0"/>
                            <a:ea typeface="宋体" panose="02040503050406030204" pitchFamily="48" charset="0"/>
                          </a:rPr>
                          <m:t>△</m:t>
                        </m:r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𝑃𝑄𝐶</m:t>
                        </m:r>
                        <m:r>
                          <m:rPr>
                            <m:nor/>
                          </m:rPr>
                          <a:rPr lang="zh-CN" altLang="zh-CN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中</m:t>
                        </m:r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𝑃𝑄</m:t>
                        </m:r>
                        <m:r>
                          <m:rPr>
                            <m:nor/>
                          </m:rPr>
                          <a:rPr lang="zh-CN" altLang="zh-CN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边上的高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宋体" panose="02040503050406030204" pitchFamily="48" charset="0"/>
                            <a:ea typeface="宋体" panose="02040503050406030204" pitchFamily="48" charset="0"/>
                          </a:rPr>
                          <m:t>△</m:t>
                        </m:r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𝐴𝐵𝐶</m:t>
                        </m:r>
                        <m:r>
                          <m:rPr>
                            <m:nor/>
                          </m:rPr>
                          <a:rPr lang="zh-CN" altLang="zh-CN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中</m:t>
                        </m:r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  <m:r>
                          <m:rPr>
                            <m:nor/>
                          </m:rPr>
                          <a:rPr lang="zh-CN" altLang="zh-CN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边上的高</m:t>
                        </m:r>
                      </m:den>
                    </m:f>
                  </m:oMath>
                </a14:m>
                <a:r>
                  <a:rPr lang="en-US" altLang="zh-CN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𝑃𝑄</m:t>
                        </m:r>
                      </m:num>
                      <m:den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</m:t>
                            </m:r>
                          </m:num>
                          <m:den>
                            <m:r>
                              <a:rPr lang="en-US" altLang="zh-CN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lang="en-US" altLang="zh-CN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𝑃𝑄</m:t>
                        </m:r>
                      </m:num>
                      <m:den>
                        <m:f>
                          <m:fPr>
                            <m:ctrlPr>
                              <a:rPr lang="en-US" altLang="zh-CN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</m:t>
                            </m:r>
                          </m:num>
                          <m:den>
                            <m:r>
                              <a:rPr lang="en-US" altLang="zh-CN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den>
                    </m:f>
                  </m:oMath>
                </a14:m>
                <a:r>
                  <a:rPr lang="en-US" altLang="zh-CN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PQ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</m:t>
                        </m:r>
                      </m:den>
                    </m:f>
                  </m:oMath>
                </a14:m>
                <a:r>
                  <a:rPr lang="en-US" altLang="zh-CN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/>
                <a:r>
                  <a:rPr lang="en-US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若</a:t>
                </a:r>
                <a:r>
                  <a:rPr lang="en-US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PQM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且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PQ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QM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则与</a:t>
                </a:r>
                <a:r>
                  <a:rPr lang="en-US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相同，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PQ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</m:t>
                        </m:r>
                      </m:den>
                    </m:f>
                  </m:oMath>
                </a14:m>
                <a:r>
                  <a:rPr lang="en-US" altLang="zh-CN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3167" name="yt_shape_131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995" y="3458423"/>
                <a:ext cx="4430700" cy="3588162"/>
              </a:xfrm>
              <a:prstGeom prst="rect">
                <a:avLst/>
              </a:prstGeom>
              <a:blipFill>
                <a:blip r:embed="rId6"/>
                <a:stretch>
                  <a:fillRect l="-3576" t="-25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F6FB8F08-47A9-F027-2083-915ADA76E39C}"/>
              </a:ext>
            </a:extLst>
          </p:cNvPr>
          <p:cNvSpPr txBox="1"/>
          <p:nvPr/>
        </p:nvSpPr>
        <p:spPr>
          <a:xfrm>
            <a:off x="395984" y="2708920"/>
            <a:ext cx="68380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①</a:t>
            </a:r>
            <a:r>
              <a:rPr kumimoji="0" lang="zh-CN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如图</a:t>
            </a:r>
            <a:r>
              <a:rPr kumimoji="0" lang="zh-CN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（</a:t>
            </a:r>
            <a:r>
              <a:rPr kumimoji="0" lang="en-US" altLang="zh-CN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 </a:t>
            </a:r>
            <a:r>
              <a:rPr kumimoji="0" lang="zh-CN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）</a:t>
            </a:r>
            <a:r>
              <a:rPr kumimoji="0" lang="zh-CN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所示，若</a:t>
            </a:r>
            <a:r>
              <a:rPr kumimoji="0" lang="en-US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∠</a:t>
            </a:r>
            <a:r>
              <a:rPr kumimoji="0" lang="en-US" altLang="zh-CN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en-US" altLang="zh-CN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MPQ</a:t>
            </a:r>
            <a:r>
              <a:rPr kumimoji="0" lang="en-US" altLang="zh-CN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zh-CN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90°</a:t>
            </a:r>
            <a:r>
              <a:rPr kumimoji="0" lang="zh-CN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且</a:t>
            </a:r>
            <a:r>
              <a:rPr kumimoji="0" lang="en-US" altLang="zh-CN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PM </a:t>
            </a:r>
            <a:r>
              <a:rPr kumimoji="0" lang="zh-CN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PQ </a:t>
            </a:r>
            <a:r>
              <a:rPr kumimoji="0" lang="en-US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.</a:t>
            </a:r>
            <a:r>
              <a:rPr kumimoji="0" lang="en-US" altLang="zh-CN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4DEAAD6-9E4C-D29C-D4B4-23FE0D120239}"/>
              </a:ext>
            </a:extLst>
          </p:cNvPr>
          <p:cNvSpPr txBox="1"/>
          <p:nvPr/>
        </p:nvSpPr>
        <p:spPr>
          <a:xfrm>
            <a:off x="395984" y="2474172"/>
            <a:ext cx="3078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∵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△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PQC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∽△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ABC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61B4A0F-1EB3-1B13-DF3A-32EAD1AC7718}"/>
                  </a:ext>
                </a:extLst>
              </p:cNvPr>
              <p:cNvSpPr txBox="1"/>
              <p:nvPr/>
            </p:nvSpPr>
            <p:spPr>
              <a:xfrm>
                <a:off x="395984" y="2874489"/>
                <a:ext cx="4154805" cy="10027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𝑃𝑄</m:t>
                        </m:r>
                      </m:num>
                      <m:den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altLang="zh-CN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宋体" panose="02040503050406030204" pitchFamily="48" charset="0"/>
                            <a:ea typeface="宋体" panose="02040503050406030204" pitchFamily="48" charset="0"/>
                          </a:rPr>
                          <m:t>△</m:t>
                        </m:r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𝑃𝑄𝐶</m:t>
                        </m:r>
                        <m:r>
                          <m:rPr>
                            <m:nor/>
                          </m:rPr>
                          <a:rPr kumimoji="0" lang="zh-CN" altLang="zh-CN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中</m:t>
                        </m:r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𝑃𝑄</m:t>
                        </m:r>
                        <m:r>
                          <m:rPr>
                            <m:nor/>
                          </m:rPr>
                          <a:rPr kumimoji="0" lang="zh-CN" altLang="zh-CN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边上的高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altLang="zh-CN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宋体" panose="02040503050406030204" pitchFamily="48" charset="0"/>
                            <a:ea typeface="宋体" panose="02040503050406030204" pitchFamily="48" charset="0"/>
                          </a:rPr>
                          <m:t>△</m:t>
                        </m:r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𝐴𝐵𝐶</m:t>
                        </m:r>
                        <m:r>
                          <m:rPr>
                            <m:nor/>
                          </m:rPr>
                          <a:rPr kumimoji="0" lang="zh-CN" altLang="zh-CN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中</m:t>
                        </m:r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  <m:r>
                          <m:rPr>
                            <m:nor/>
                          </m:rPr>
                          <a:rPr kumimoji="0" lang="zh-CN" altLang="zh-CN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边上的高</m:t>
                        </m:r>
                      </m:den>
                    </m:f>
                  </m:oMath>
                </a14:m>
                <a:r>
                  <a:rPr kumimoji="0" lang="en-US" altLang="zh-CN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61B4A0F-1EB3-1B13-DF3A-32EAD1AC77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984" y="2874489"/>
                <a:ext cx="4154805" cy="1002742"/>
              </a:xfrm>
              <a:prstGeom prst="rect">
                <a:avLst/>
              </a:prstGeom>
              <a:blipFill>
                <a:blip r:embed="rId7"/>
                <a:stretch>
                  <a:fillRect l="-16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302FFC9F-CDAA-3C08-B4B5-216C1A6D569C}"/>
                  </a:ext>
                </a:extLst>
              </p:cNvPr>
              <p:cNvSpPr txBox="1"/>
              <p:nvPr/>
            </p:nvSpPr>
            <p:spPr>
              <a:xfrm>
                <a:off x="395984" y="3429000"/>
                <a:ext cx="4351274" cy="11510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𝑃𝑄</m:t>
                        </m:r>
                      </m:num>
                      <m:den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kumimoji="0" lang="en-US" altLang="zh-CN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</m:t>
                            </m:r>
                          </m:num>
                          <m:den>
                            <m:r>
                              <a:rPr kumimoji="0" lang="en-US" altLang="zh-CN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kumimoji="0" lang="en-US" altLang="zh-CN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𝑃𝑄</m:t>
                        </m:r>
                      </m:num>
                      <m:den>
                        <m:f>
                          <m:fPr>
                            <m:ctrlPr>
                              <a:rPr kumimoji="0" lang="en-US" altLang="zh-CN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</m:t>
                            </m:r>
                          </m:num>
                          <m:den>
                            <m:r>
                              <a:rPr kumimoji="0" lang="en-US" altLang="zh-CN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den>
                    </m:f>
                  </m:oMath>
                </a14:m>
                <a:r>
                  <a:rPr kumimoji="0" lang="en-US" altLang="zh-CN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，解得</a:t>
                </a:r>
                <a:r>
                  <a:rPr kumimoji="0" lang="en-US" altLang="zh-CN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PQ </a:t>
                </a:r>
                <a:r>
                  <a:rPr kumimoji="0" lang="zh-CN" altLang="zh-CN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</m:t>
                        </m:r>
                      </m:den>
                    </m:f>
                  </m:oMath>
                </a14:m>
                <a:r>
                  <a:rPr kumimoji="0" lang="en-US" altLang="zh-CN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；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302FFC9F-CDAA-3C08-B4B5-216C1A6D56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984" y="3429000"/>
                <a:ext cx="4351274" cy="1151014"/>
              </a:xfrm>
              <a:prstGeom prst="rect">
                <a:avLst/>
              </a:prstGeom>
              <a:blipFill>
                <a:blip r:embed="rId8"/>
                <a:stretch>
                  <a:fillRect l="-15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88DD0A06-ED6F-3F95-44FD-089104854E34}"/>
              </a:ext>
            </a:extLst>
          </p:cNvPr>
          <p:cNvSpPr txBox="1"/>
          <p:nvPr/>
        </p:nvSpPr>
        <p:spPr>
          <a:xfrm>
            <a:off x="395984" y="4312180"/>
            <a:ext cx="4567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②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若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∠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PQM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90°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且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PQ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QM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DD860F62-4212-A93B-AD91-D3786CE16589}"/>
                  </a:ext>
                </a:extLst>
              </p:cNvPr>
              <p:cNvSpPr txBox="1"/>
              <p:nvPr/>
            </p:nvSpPr>
            <p:spPr>
              <a:xfrm>
                <a:off x="395984" y="4499636"/>
                <a:ext cx="3472561" cy="7295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则与</a:t>
                </a:r>
                <a:r>
                  <a:rPr kumimoji="0" lang="en-US" altLang="zh-CN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</a:t>
                </a:r>
                <a:r>
                  <a:rPr kumimoji="0" lang="zh-CN" altLang="zh-CN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相同，</a:t>
                </a:r>
                <a:r>
                  <a:rPr kumimoji="0" lang="en-US" altLang="zh-CN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PQ </a:t>
                </a:r>
                <a:r>
                  <a:rPr kumimoji="0" lang="zh-CN" altLang="zh-CN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</m:t>
                        </m:r>
                      </m:den>
                    </m:f>
                  </m:oMath>
                </a14:m>
                <a:r>
                  <a:rPr kumimoji="0" lang="en-US" altLang="zh-CN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；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DD860F62-4212-A93B-AD91-D3786CE165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984" y="4499636"/>
                <a:ext cx="3472561" cy="729564"/>
              </a:xfrm>
              <a:prstGeom prst="rect">
                <a:avLst/>
              </a:prstGeom>
              <a:blipFill>
                <a:blip r:embed="rId9"/>
                <a:stretch>
                  <a:fillRect l="-19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179" name="yt_shape_13179"/>
              <p:cNvSpPr txBox="1"/>
              <p:nvPr/>
            </p:nvSpPr>
            <p:spPr>
              <a:xfrm>
                <a:off x="5328360" y="3573016"/>
                <a:ext cx="5985613" cy="31853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过点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M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作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ME </a:t>
                </a:r>
                <a:r>
                  <a:rPr lang="en-US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PQ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于点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E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，则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ME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PQ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PQC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PQ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边上的高为</a:t>
                </a:r>
              </a:p>
              <a:p>
                <a:pPr algn="l" eaLnBrk="1" latinLnBrk="0" hangingPunct="0"/>
                <a:r>
                  <a:rPr lang="en-US" altLang="zh-CN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ME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PQ </a:t>
                </a:r>
                <a:r>
                  <a:rPr lang="en-US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/>
                <a:r>
                  <a:rPr lang="en-US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PQC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ABC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𝑃𝑄</m:t>
                        </m:r>
                      </m:num>
                      <m:den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宋体" panose="02040503050406030204" pitchFamily="48" charset="0"/>
                            <a:ea typeface="宋体" panose="02040503050406030204" pitchFamily="48" charset="0"/>
                          </a:rPr>
                          <m:t>△</m:t>
                        </m:r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𝑃𝑄𝐶</m:t>
                        </m:r>
                        <m:r>
                          <m:rPr>
                            <m:nor/>
                          </m:rPr>
                          <a:rPr lang="zh-CN" altLang="zh-CN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中</m:t>
                        </m:r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𝑃𝑄</m:t>
                        </m:r>
                        <m:r>
                          <m:rPr>
                            <m:nor/>
                          </m:rPr>
                          <a:rPr lang="zh-CN" altLang="zh-CN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边上的高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宋体" panose="02040503050406030204" pitchFamily="48" charset="0"/>
                            <a:ea typeface="宋体" panose="02040503050406030204" pitchFamily="48" charset="0"/>
                          </a:rPr>
                          <m:t>△</m:t>
                        </m:r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𝐴𝐵𝐶</m:t>
                        </m:r>
                        <m:r>
                          <m:rPr>
                            <m:nor/>
                          </m:rPr>
                          <a:rPr lang="zh-CN" altLang="zh-CN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中</m:t>
                        </m:r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  <m:r>
                          <m:rPr>
                            <m:nor/>
                          </m:rPr>
                          <a:rPr lang="zh-CN" altLang="zh-CN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边上的高</m:t>
                        </m:r>
                      </m:den>
                    </m:f>
                  </m:oMath>
                </a14:m>
                <a:r>
                  <a:rPr lang="en-US" altLang="zh-CN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3179" name="yt_shape_131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8360" y="3573016"/>
                <a:ext cx="5985613" cy="3185359"/>
              </a:xfrm>
              <a:prstGeom prst="rect">
                <a:avLst/>
              </a:prstGeom>
              <a:blipFill>
                <a:blip r:embed="rId10"/>
                <a:stretch>
                  <a:fillRect l="-2546" t="-11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B28E9C77-08E3-3BDF-3FDE-FA713732D5E9}"/>
              </a:ext>
            </a:extLst>
          </p:cNvPr>
          <p:cNvSpPr txBox="1"/>
          <p:nvPr/>
        </p:nvSpPr>
        <p:spPr>
          <a:xfrm>
            <a:off x="395984" y="5047437"/>
            <a:ext cx="69063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③</a:t>
            </a:r>
            <a:r>
              <a:rPr kumimoji="0" lang="zh-CN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如图</a:t>
            </a:r>
            <a:r>
              <a:rPr kumimoji="0" lang="zh-CN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（</a:t>
            </a:r>
            <a:r>
              <a:rPr kumimoji="0" lang="en-US" altLang="zh-CN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b </a:t>
            </a:r>
            <a:r>
              <a:rPr kumimoji="0" lang="zh-CN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）</a:t>
            </a:r>
            <a:r>
              <a:rPr kumimoji="0" lang="zh-CN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所示，若</a:t>
            </a:r>
            <a:r>
              <a:rPr kumimoji="0" lang="en-US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∠</a:t>
            </a:r>
            <a:r>
              <a:rPr kumimoji="0" lang="en-US" altLang="zh-CN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PMQ</a:t>
            </a:r>
            <a:r>
              <a:rPr kumimoji="0" lang="en-US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zh-CN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90°</a:t>
            </a:r>
            <a:r>
              <a:rPr kumimoji="0" lang="zh-CN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且</a:t>
            </a:r>
            <a:r>
              <a:rPr kumimoji="0" lang="en-US" altLang="zh-CN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PM </a:t>
            </a:r>
            <a:r>
              <a:rPr kumimoji="0" lang="zh-CN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en-US" altLang="zh-CN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MQ</a:t>
            </a:r>
            <a:r>
              <a:rPr kumimoji="0" lang="en-US" altLang="zh-CN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en-US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.</a:t>
            </a:r>
            <a:r>
              <a:rPr kumimoji="0" lang="en-US" altLang="zh-CN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306B8C9C-423A-2B21-63A4-34677803ADC0}"/>
                  </a:ext>
                </a:extLst>
              </p:cNvPr>
              <p:cNvSpPr txBox="1"/>
              <p:nvPr/>
            </p:nvSpPr>
            <p:spPr>
              <a:xfrm>
                <a:off x="395984" y="5157192"/>
                <a:ext cx="61078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过点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M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作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ME </a:t>
                </a:r>
                <a:r>
                  <a:rPr kumimoji="0" lang="en-US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⊥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PQ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于点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E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，则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ME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PQ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306B8C9C-423A-2B21-63A4-34677803AD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984" y="5157192"/>
                <a:ext cx="6107811" cy="765061"/>
              </a:xfrm>
              <a:prstGeom prst="rect">
                <a:avLst/>
              </a:prstGeom>
              <a:blipFill>
                <a:blip r:embed="rId11"/>
                <a:stretch>
                  <a:fillRect l="-10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>
            <a:extLst>
              <a:ext uri="{FF2B5EF4-FFF2-40B4-BE49-F238E27FC236}">
                <a16:creationId xmlns:a16="http://schemas.microsoft.com/office/drawing/2014/main" id="{0D75AC3D-F681-EA7D-65D2-6B12C2D23B38}"/>
              </a:ext>
            </a:extLst>
          </p:cNvPr>
          <p:cNvSpPr txBox="1"/>
          <p:nvPr/>
        </p:nvSpPr>
        <p:spPr>
          <a:xfrm>
            <a:off x="395984" y="5613323"/>
            <a:ext cx="3824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∴</a:t>
            </a:r>
            <a:r>
              <a:rPr kumimoji="0" lang="zh-CN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△</a:t>
            </a:r>
            <a:r>
              <a:rPr kumimoji="0" lang="en-US" altLang="zh-CN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en-US" altLang="zh-CN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PQC</a:t>
            </a:r>
            <a:r>
              <a:rPr kumimoji="0" lang="en-US" altLang="zh-CN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zh-CN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中</a:t>
            </a:r>
            <a:r>
              <a:rPr kumimoji="0" lang="en-US" altLang="zh-CN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PQ </a:t>
            </a:r>
            <a:r>
              <a:rPr kumimoji="0" lang="zh-CN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边上的高为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463B8FA7-7192-B290-17BB-E54DDC4DBB12}"/>
                  </a:ext>
                </a:extLst>
              </p:cNvPr>
              <p:cNvSpPr txBox="1"/>
              <p:nvPr/>
            </p:nvSpPr>
            <p:spPr>
              <a:xfrm>
                <a:off x="443609" y="5756282"/>
                <a:ext cx="3116961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ME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PQ </a:t>
                </a:r>
                <a:r>
                  <a:rPr kumimoji="0" lang="en-US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463B8FA7-7192-B290-17BB-E54DDC4DBB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609" y="5756282"/>
                <a:ext cx="3116961" cy="769062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文本框 17">
            <a:extLst>
              <a:ext uri="{FF2B5EF4-FFF2-40B4-BE49-F238E27FC236}">
                <a16:creationId xmlns:a16="http://schemas.microsoft.com/office/drawing/2014/main" id="{C544EA2B-04DB-23A3-2A5F-4CD647D0D0E3}"/>
              </a:ext>
            </a:extLst>
          </p:cNvPr>
          <p:cNvSpPr txBox="1"/>
          <p:nvPr/>
        </p:nvSpPr>
        <p:spPr>
          <a:xfrm>
            <a:off x="395984" y="6309320"/>
            <a:ext cx="3078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∵</a:t>
            </a:r>
            <a:r>
              <a:rPr kumimoji="0" lang="zh-CN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△</a:t>
            </a:r>
            <a:r>
              <a:rPr kumimoji="0" lang="en-US" altLang="zh-CN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en-US" altLang="zh-CN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PQC</a:t>
            </a:r>
            <a:r>
              <a:rPr kumimoji="0" lang="en-US" altLang="zh-CN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zh-CN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∽△</a:t>
            </a:r>
            <a:r>
              <a:rPr kumimoji="0" lang="en-US" altLang="zh-CN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ABC </a:t>
            </a:r>
            <a:r>
              <a:rPr kumimoji="0" lang="zh-CN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1BFBD882-5F49-1AA6-F5EB-59A09BFABBC7}"/>
                  </a:ext>
                </a:extLst>
              </p:cNvPr>
              <p:cNvSpPr txBox="1"/>
              <p:nvPr/>
            </p:nvSpPr>
            <p:spPr>
              <a:xfrm>
                <a:off x="6498272" y="2458787"/>
                <a:ext cx="4154805" cy="9502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𝑃𝑄</m:t>
                        </m:r>
                      </m:num>
                      <m:den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altLang="zh-CN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宋体" panose="02040503050406030204" pitchFamily="48" charset="0"/>
                            <a:ea typeface="宋体" panose="02040503050406030204" pitchFamily="48" charset="0"/>
                          </a:rPr>
                          <m:t>△</m:t>
                        </m:r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𝑃𝑄𝐶</m:t>
                        </m:r>
                        <m:r>
                          <m:rPr>
                            <m:nor/>
                          </m:rPr>
                          <a:rPr kumimoji="0" lang="zh-CN" altLang="zh-CN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中</m:t>
                        </m:r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𝑃𝑄</m:t>
                        </m:r>
                        <m:r>
                          <m:rPr>
                            <m:nor/>
                          </m:rPr>
                          <a:rPr kumimoji="0" lang="zh-CN" altLang="zh-CN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边上的高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altLang="zh-CN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宋体" panose="02040503050406030204" pitchFamily="48" charset="0"/>
                            <a:ea typeface="宋体" panose="02040503050406030204" pitchFamily="48" charset="0"/>
                          </a:rPr>
                          <m:t>△</m:t>
                        </m:r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𝐴𝐵𝐶</m:t>
                        </m:r>
                        <m:r>
                          <m:rPr>
                            <m:nor/>
                          </m:rPr>
                          <a:rPr kumimoji="0" lang="zh-CN" altLang="zh-CN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中</m:t>
                        </m:r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  <m:r>
                          <m:rPr>
                            <m:nor/>
                          </m:rPr>
                          <a:rPr kumimoji="0" lang="zh-CN" altLang="zh-CN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边上的高</m:t>
                        </m:r>
                      </m:den>
                    </m:f>
                  </m:oMath>
                </a14:m>
                <a:r>
                  <a:rPr kumimoji="0" lang="en-US" altLang="zh-CN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1BFBD882-5F49-1AA6-F5EB-59A09BFABB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8272" y="2458787"/>
                <a:ext cx="4154805" cy="950290"/>
              </a:xfrm>
              <a:prstGeom prst="rect">
                <a:avLst/>
              </a:prstGeom>
              <a:blipFill>
                <a:blip r:embed="rId13"/>
                <a:stretch>
                  <a:fillRect l="-16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176" name="yt_image_13176" title="H_106.6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0420321" y="5451423"/>
            <a:ext cx="1510964" cy="120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187" name="yt_shape_13187"/>
              <p:cNvSpPr txBox="1"/>
              <p:nvPr/>
            </p:nvSpPr>
            <p:spPr>
              <a:xfrm>
                <a:off x="6623850" y="3031443"/>
                <a:ext cx="4452373" cy="10677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𝑃𝑄</m:t>
                        </m:r>
                      </m:num>
                      <m:den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</m:t>
                            </m:r>
                          </m:num>
                          <m:den>
                            <m:r>
                              <a:rPr lang="en-US" altLang="zh-CN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lang="en-US" altLang="zh-CN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𝑃𝑄</m:t>
                        </m:r>
                      </m:num>
                      <m:den>
                        <m:f>
                          <m:fPr>
                            <m:ctrlPr>
                              <a:rPr lang="en-US" altLang="zh-CN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</m:t>
                            </m:r>
                          </m:num>
                          <m:den>
                            <m:r>
                              <a:rPr lang="en-US" altLang="zh-CN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den>
                    </m:f>
                  </m:oMath>
                </a14:m>
                <a:r>
                  <a:rPr lang="en-US" altLang="zh-CN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PQ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</m:num>
                      <m:den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49</m:t>
                        </m:r>
                      </m:den>
                    </m:f>
                  </m:oMath>
                </a14:m>
                <a:r>
                  <a:rPr lang="en-US" altLang="zh-CN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3187" name="yt_shape_131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23850" y="3031443"/>
                <a:ext cx="4452373" cy="1067728"/>
              </a:xfrm>
              <a:prstGeom prst="rect">
                <a:avLst/>
              </a:prstGeom>
              <a:blipFill>
                <a:blip r:embed="rId15"/>
                <a:stretch>
                  <a:fillRect l="-35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189" name="yt_shape_13189"/>
              <p:cNvSpPr txBox="1"/>
              <p:nvPr/>
            </p:nvSpPr>
            <p:spPr>
              <a:xfrm>
                <a:off x="6623969" y="4149959"/>
                <a:ext cx="5448695" cy="132369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综上可知，在</a:t>
                </a:r>
                <a:r>
                  <a:rPr lang="en-US" altLang="zh-CN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AB 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上存在点</a:t>
                </a:r>
                <a:r>
                  <a:rPr lang="en-US" altLang="zh-CN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M 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，使得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PQM</a:t>
                </a:r>
                <a:r>
                  <a:rPr lang="en-US" altLang="zh-CN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为等腰直角三角形，此时</a:t>
                </a:r>
                <a:r>
                  <a:rPr lang="en-US" altLang="zh-CN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PQ </a:t>
                </a: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的长为</a:t>
                </a:r>
                <a:r>
                  <a:rPr lang="en-US" altLang="zh-CN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</m:t>
                        </m:r>
                      </m:den>
                    </m:f>
                  </m:oMath>
                </a14:m>
                <a:r>
                  <a:rPr lang="en-US" altLang="zh-CN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34898"/>
                  </a:rPr>
                  <a:t> </a:t>
                </a:r>
                <a:br>
                  <a:rPr lang="en-US" altLang="zh-CN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zh-CN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</m:num>
                      <m:den>
                        <m:r>
                          <a:rPr lang="en-US" altLang="zh-CN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49</m:t>
                        </m:r>
                      </m:den>
                    </m:f>
                  </m:oMath>
                </a14:m>
                <a:r>
                  <a:rPr lang="en-US" altLang="zh-CN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189" name="yt_shape_131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23969" y="4149959"/>
                <a:ext cx="5448695" cy="1323696"/>
              </a:xfrm>
              <a:prstGeom prst="rect">
                <a:avLst/>
              </a:prstGeom>
              <a:blipFill>
                <a:blip r:embed="rId16"/>
                <a:stretch>
                  <a:fillRect l="-2912" t="-3226" b="-188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5ADE605E-083D-0FF1-AF24-642AA1B7812C}"/>
                  </a:ext>
                </a:extLst>
              </p:cNvPr>
              <p:cNvSpPr txBox="1"/>
              <p:nvPr/>
            </p:nvSpPr>
            <p:spPr>
              <a:xfrm>
                <a:off x="6533839" y="2984637"/>
                <a:ext cx="4589399" cy="11510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𝑃𝑄</m:t>
                        </m:r>
                      </m:num>
                      <m:den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kumimoji="0" lang="en-US" altLang="zh-CN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</m:t>
                            </m:r>
                          </m:num>
                          <m:den>
                            <m:r>
                              <a:rPr kumimoji="0" lang="en-US" altLang="zh-CN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kumimoji="0" lang="en-US" altLang="zh-CN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𝑃𝑄</m:t>
                        </m:r>
                      </m:num>
                      <m:den>
                        <m:f>
                          <m:fPr>
                            <m:ctrlPr>
                              <a:rPr kumimoji="0" lang="en-US" altLang="zh-CN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</m:t>
                            </m:r>
                          </m:num>
                          <m:den>
                            <m:r>
                              <a:rPr kumimoji="0" lang="en-US" altLang="zh-CN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den>
                    </m:f>
                  </m:oMath>
                </a14:m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，解得</a:t>
                </a:r>
                <a:r>
                  <a:rPr kumimoji="0" lang="en-US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PQ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</m:num>
                      <m:den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49</m:t>
                        </m:r>
                      </m:den>
                    </m:f>
                  </m:oMath>
                </a14:m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5ADE605E-083D-0FF1-AF24-642AA1B781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33839" y="2984637"/>
                <a:ext cx="4589399" cy="1151014"/>
              </a:xfrm>
              <a:prstGeom prst="rect">
                <a:avLst/>
              </a:prstGeom>
              <a:blipFill>
                <a:blip r:embed="rId17"/>
                <a:stretch>
                  <a:fillRect l="-14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文本框 20">
            <a:extLst>
              <a:ext uri="{FF2B5EF4-FFF2-40B4-BE49-F238E27FC236}">
                <a16:creationId xmlns:a16="http://schemas.microsoft.com/office/drawing/2014/main" id="{425B9903-61D5-D405-E4EE-42A7D254848B}"/>
              </a:ext>
            </a:extLst>
          </p:cNvPr>
          <p:cNvSpPr txBox="1"/>
          <p:nvPr/>
        </p:nvSpPr>
        <p:spPr>
          <a:xfrm>
            <a:off x="6533958" y="4103153"/>
            <a:ext cx="5354941" cy="76849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综上可知，在</a:t>
            </a:r>
            <a:r>
              <a:rPr kumimoji="0" lang="en-US" altLang="zh-CN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AB </a:t>
            </a:r>
            <a:r>
              <a:rPr kumimoji="0" lang="zh-CN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上存在点</a:t>
            </a:r>
            <a:r>
              <a:rPr kumimoji="0" lang="en-US" altLang="zh-CN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M </a:t>
            </a:r>
            <a:r>
              <a:rPr kumimoji="0" lang="zh-CN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，使得</a:t>
            </a:r>
            <a:r>
              <a:rPr kumimoji="0" lang="zh-CN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△</a:t>
            </a:r>
            <a:r>
              <a:rPr kumimoji="0" lang="en-US" altLang="zh-CN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en-US" altLang="zh-CN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PQM</a:t>
            </a:r>
            <a:r>
              <a:rPr kumimoji="0" lang="en-US" altLang="zh-CN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zh-CN" altLang="zh-CN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为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E3380C0C-43AC-46BE-7FF6-5D465CA3DFAC}"/>
                  </a:ext>
                </a:extLst>
              </p:cNvPr>
              <p:cNvSpPr txBox="1"/>
              <p:nvPr/>
            </p:nvSpPr>
            <p:spPr>
              <a:xfrm>
                <a:off x="6533958" y="4778031"/>
                <a:ext cx="1042099" cy="7296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zh-CN" altLang="zh-CN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等腰直角三角形，此时</a:t>
                </a:r>
                <a:r>
                  <a:rPr lang="en-US" altLang="zh-CN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PQ </a:t>
                </a:r>
                <a:r>
                  <a:rPr lang="zh-CN" altLang="zh-CN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的长为</a:t>
                </a:r>
                <a:r>
                  <a:rPr lang="en-US" altLang="zh-CN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lang="en-US" altLang="zh-CN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</m:t>
                        </m:r>
                      </m:den>
                    </m:f>
                  </m:oMath>
                </a14:m>
                <a:r>
                  <a:rPr lang="en-US" altLang="zh-CN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  <a:sym typeface="_⨹_1_34898"/>
                  </a:rPr>
                  <a:t> </a:t>
                </a:r>
                <a:r>
                  <a:rPr kumimoji="0" lang="zh-CN" altLang="zh-CN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</m:num>
                      <m:den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49</m:t>
                        </m:r>
                      </m:den>
                    </m:f>
                  </m:oMath>
                </a14:m>
                <a:r>
                  <a:rPr kumimoji="0" lang="en-US" altLang="zh-CN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E3380C0C-43AC-46BE-7FF6-5D465CA3DF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33958" y="4778031"/>
                <a:ext cx="1042099" cy="729628"/>
              </a:xfrm>
              <a:prstGeom prst="rect">
                <a:avLst/>
              </a:prstGeom>
              <a:blipFill>
                <a:blip r:embed="rId18"/>
                <a:stretch>
                  <a:fillRect l="-6433" r="-3918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3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5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91" name="yt_shape_13191"/>
          <p:cNvSpPr txBox="1"/>
          <p:nvPr/>
        </p:nvSpPr>
        <p:spPr>
          <a:xfrm>
            <a:off x="479376" y="2458193"/>
            <a:ext cx="11492915" cy="194161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求三角形面积比的两种类型：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利用相似三角形面积比等于相似比的平方；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8_43e24"/>
              </a:rPr>
              <a:t>两个三角形底相等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时，面积比等于高的比，高相等时，面积比等于底的比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" name="yt_shape_13107"/>
          <p:cNvSpPr txBox="1"/>
          <p:nvPr/>
        </p:nvSpPr>
        <p:spPr>
          <a:xfrm>
            <a:off x="551384" y="16288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226f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108" name="yt_image_13108" title="H_121.7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6360" y="3284984"/>
            <a:ext cx="1606588" cy="1546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110" name="yt_shape_13110"/>
              <p:cNvSpPr txBox="1"/>
              <p:nvPr/>
            </p:nvSpPr>
            <p:spPr>
              <a:xfrm>
                <a:off x="551384" y="2647163"/>
                <a:ext cx="2909451" cy="30664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解：由题意得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𝐷𝐸𝐹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𝐴𝐵𝐶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10cm.</a:t>
                </a:r>
              </a:p>
            </p:txBody>
          </p:sp>
        </mc:Choice>
        <mc:Fallback>
          <p:sp>
            <p:nvSpPr>
              <p:cNvPr id="13110" name="yt_shape_131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2647163"/>
                <a:ext cx="2909451" cy="3066480"/>
              </a:xfrm>
              <a:prstGeom prst="rect">
                <a:avLst/>
              </a:prstGeom>
              <a:blipFill>
                <a:blip r:embed="rId3"/>
                <a:stretch>
                  <a:fillRect l="-6276" t="-1590" r="-5439" b="-5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93DB8A3-8E1A-AB00-10AD-02B5F02D7737}"/>
              </a:ext>
            </a:extLst>
          </p:cNvPr>
          <p:cNvSpPr txBox="1"/>
          <p:nvPr/>
        </p:nvSpPr>
        <p:spPr>
          <a:xfrm>
            <a:off x="461373" y="2600357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解：由题意得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191D7A9-0B5F-43EF-5196-758BF6B28F55}"/>
                  </a:ext>
                </a:extLst>
              </p:cNvPr>
              <p:cNvSpPr txBox="1"/>
              <p:nvPr/>
            </p:nvSpPr>
            <p:spPr>
              <a:xfrm>
                <a:off x="508998" y="3075845"/>
                <a:ext cx="2782063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191D7A9-0B5F-43EF-5196-758BF6B28F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998" y="3075845"/>
                <a:ext cx="2782063" cy="769379"/>
              </a:xfrm>
              <a:prstGeom prst="rect">
                <a:avLst/>
              </a:prstGeom>
              <a:blipFill>
                <a:blip r:embed="rId4"/>
                <a:stretch>
                  <a:fillRect r="-3501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34EAE16F-1E38-402C-C6F3-6D8C5A78A91C}"/>
              </a:ext>
            </a:extLst>
          </p:cNvPr>
          <p:cNvSpPr txBox="1"/>
          <p:nvPr/>
        </p:nvSpPr>
        <p:spPr>
          <a:xfrm>
            <a:off x="461373" y="3751612"/>
            <a:ext cx="3061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B665724-207C-B5C6-6D30-1A6208DFE3F6}"/>
                  </a:ext>
                </a:extLst>
              </p:cNvPr>
              <p:cNvSpPr txBox="1"/>
              <p:nvPr/>
            </p:nvSpPr>
            <p:spPr>
              <a:xfrm>
                <a:off x="461373" y="4227100"/>
                <a:ext cx="2264157" cy="107932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𝐷𝐸𝐹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𝐴𝐵𝐶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B665724-207C-B5C6-6D30-1A6208DFE3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4227100"/>
                <a:ext cx="2264157" cy="1079323"/>
              </a:xfrm>
              <a:prstGeom prst="rect">
                <a:avLst/>
              </a:prstGeom>
              <a:blipFill>
                <a:blip r:embed="rId5"/>
                <a:stretch>
                  <a:fillRect l="-4313" r="-43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4BD457C0-84B6-58FF-3F40-3346D017AD08}"/>
              </a:ext>
            </a:extLst>
          </p:cNvPr>
          <p:cNvSpPr txBox="1"/>
          <p:nvPr/>
        </p:nvSpPr>
        <p:spPr>
          <a:xfrm>
            <a:off x="508998" y="5212811"/>
            <a:ext cx="210096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10cm.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12" name="yt_shape_13112"/>
          <p:cNvSpPr txBox="1"/>
          <p:nvPr/>
        </p:nvSpPr>
        <p:spPr>
          <a:xfrm>
            <a:off x="540000" y="1502825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相似三角形的面积比</a:t>
            </a:r>
          </a:p>
        </p:txBody>
      </p:sp>
      <p:sp>
        <p:nvSpPr>
          <p:cNvPr id="13113" name="yt_shape_13113"/>
          <p:cNvSpPr txBox="1"/>
          <p:nvPr/>
        </p:nvSpPr>
        <p:spPr>
          <a:xfrm>
            <a:off x="540120" y="199225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7031"/>
              </a:rPr>
              <a:t>于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15" name="yt_table_1311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5221964"/>
              </p:ext>
            </p:extLst>
          </p:nvPr>
        </p:nvGraphicFramePr>
        <p:xfrm>
          <a:off x="540047" y="2951694"/>
          <a:ext cx="8876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579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580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581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5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8"/>
                  </a:ext>
                </a:extLst>
              </a:tr>
            </a:tbl>
          </a:graphicData>
        </a:graphic>
      </p:graphicFrame>
      <p:pic>
        <p:nvPicPr>
          <p:cNvPr id="13114" name="yt_image_13114_skip" title="H_100.62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60204" y="2951694"/>
            <a:ext cx="1389585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17" name="yt_shape_13117"/>
          <p:cNvSpPr txBox="1"/>
          <p:nvPr/>
        </p:nvSpPr>
        <p:spPr>
          <a:xfrm>
            <a:off x="540120" y="428035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且面积之比为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fc79d"/>
              </a:rPr>
              <a:t>的周长之比为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18" name="yt_table_1311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9671662"/>
              </p:ext>
            </p:extLst>
          </p:nvPr>
        </p:nvGraphicFramePr>
        <p:xfrm>
          <a:off x="540047" y="5239791"/>
          <a:ext cx="93338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583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584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585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5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9"/>
                  </a:ext>
                </a:extLst>
              </a:tr>
            </a:tbl>
          </a:graphicData>
        </a:graphic>
      </p:graphicFrame>
      <p:pic>
        <p:nvPicPr>
          <p:cNvPr id="3" name="yt_shape_1714269362894" title="H_26.259764">
            <a:extLst>
              <a:ext uri="{FF2B5EF4-FFF2-40B4-BE49-F238E27FC236}">
                <a16:creationId xmlns:a16="http://schemas.microsoft.com/office/drawing/2014/main" id="{A73568C4-D849-3670-9537-F777D55714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5327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95FEC0C-9CCC-B7BB-F237-D837C1EEADB3}"/>
              </a:ext>
            </a:extLst>
          </p:cNvPr>
          <p:cNvSpPr txBox="1"/>
          <p:nvPr/>
        </p:nvSpPr>
        <p:spPr>
          <a:xfrm>
            <a:off x="7270008" y="242094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5D59C51-C263-A554-8619-D77D7F2FE012}"/>
              </a:ext>
            </a:extLst>
          </p:cNvPr>
          <p:cNvSpPr txBox="1"/>
          <p:nvPr/>
        </p:nvSpPr>
        <p:spPr>
          <a:xfrm>
            <a:off x="1059709" y="470903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0" name="yt_shape_13120"/>
          <p:cNvSpPr txBox="1"/>
          <p:nvPr/>
        </p:nvSpPr>
        <p:spPr>
          <a:xfrm>
            <a:off x="540000" y="3402982"/>
            <a:ext cx="8309967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【易错易混】相似三角形面积比运用时，易忽略相似比要平方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5DA47C2-C646-53DD-72F9-A64F7F0E3678}"/>
              </a:ext>
            </a:extLst>
          </p:cNvPr>
          <p:cNvSpPr txBox="1"/>
          <p:nvPr/>
        </p:nvSpPr>
        <p:spPr>
          <a:xfrm>
            <a:off x="449989" y="3356176"/>
            <a:ext cx="84096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【易错易混】相似三角形面积比运用时，易忽略相似比要平方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21" name="yt_shape_13121"/>
              <p:cNvSpPr txBox="1"/>
              <p:nvPr/>
            </p:nvSpPr>
            <p:spPr>
              <a:xfrm>
                <a:off x="540119" y="2076919"/>
                <a:ext cx="11492915" cy="111017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平行于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分成面积相等的两部分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960f0"/>
                  </a:rPr>
                  <a:t>的值为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121" name="yt_shape_13121" descr="{&quot;rangeId&quot;:9,&quot;pageBreak&quot;:true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76919"/>
                <a:ext cx="11492915" cy="1110176"/>
              </a:xfrm>
              <a:prstGeom prst="rect">
                <a:avLst/>
              </a:prstGeom>
              <a:blipFill>
                <a:blip r:embed="rId2"/>
                <a:stretch>
                  <a:fillRect l="-1645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126" name="yt_table_13126_skip" title="H_56.2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17920308"/>
                  </p:ext>
                </p:extLst>
              </p:nvPr>
            </p:nvGraphicFramePr>
            <p:xfrm>
              <a:off x="540047" y="3237883"/>
              <a:ext cx="7486207" cy="713931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587"/>
                        </a:ext>
                      </a:extLst>
                    </a:gridCol>
                    <a:gridCol w="2137156">
                      <a:extLst>
                        <a:ext uri="{9D8B030D-6E8A-4147-A177-3AD203B41FA5}">
                          <a16:colId xmlns:a16="http://schemas.microsoft.com/office/drawing/2014/main" val="10588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89"/>
                        </a:ext>
                      </a:extLst>
                    </a:gridCol>
                    <a:gridCol w="1316165">
                      <a:extLst>
                        <a:ext uri="{9D8B030D-6E8A-4147-A177-3AD203B41FA5}">
                          <a16:colId xmlns:a16="http://schemas.microsoft.com/office/drawing/2014/main" val="1059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126" name="yt_table_13126_skip" descr="{&quot;rangeId&quot;:9,&quot;type&quot;:&quot;Option&quot;,&quot;drawing&quot;:[&quot;yt_shape_13123&quot;]}" title="H_56.2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17920308"/>
                  </p:ext>
                </p:extLst>
              </p:nvPr>
            </p:nvGraphicFramePr>
            <p:xfrm>
              <a:off x="540047" y="2060964"/>
              <a:ext cx="7486207" cy="713931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587"/>
                        </a:ext>
                      </a:extLst>
                    </a:gridCol>
                    <a:gridCol w="2137156">
                      <a:extLst>
                        <a:ext uri="{9D8B030D-6E8A-4147-A177-3AD203B41FA5}">
                          <a16:colId xmlns:a16="http://schemas.microsoft.com/office/drawing/2014/main" val="10588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89"/>
                        </a:ext>
                      </a:extLst>
                    </a:gridCol>
                    <a:gridCol w="1316165">
                      <a:extLst>
                        <a:ext uri="{9D8B030D-6E8A-4147-A177-3AD203B41FA5}">
                          <a16:colId xmlns:a16="http://schemas.microsoft.com/office/drawing/2014/main" val="10590"/>
                        </a:ext>
                      </a:extLst>
                    </a:gridCol>
                  </a:tblGrid>
                  <a:tr h="71393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95442" r="-154701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9786" r="-66055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68981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60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123" name="yt_shape_13123_skip" title="H_149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55853" y="3237883"/>
            <a:ext cx="1493960" cy="1903617"/>
            <a:chOff x="0" y="0"/>
            <a:chExt cx="1493960" cy="1903617"/>
          </a:xfrm>
        </p:grpSpPr>
        <p:pic>
          <p:nvPicPr>
            <p:cNvPr id="2" name="yt_image_13123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493960" cy="15076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25" name="yt_shape_13125"/>
            <p:cNvSpPr txBox="1"/>
            <p:nvPr/>
          </p:nvSpPr>
          <p:spPr>
            <a:xfrm>
              <a:off x="213699" y="154361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E313112-1D8A-AEC3-E456-C3393F65B650}"/>
              </a:ext>
            </a:extLst>
          </p:cNvPr>
          <p:cNvSpPr txBox="1"/>
          <p:nvPr/>
        </p:nvSpPr>
        <p:spPr>
          <a:xfrm>
            <a:off x="1059708" y="2705182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7" name="yt_shape_13127"/>
          <p:cNvSpPr txBox="1"/>
          <p:nvPr/>
        </p:nvSpPr>
        <p:spPr>
          <a:xfrm>
            <a:off x="540119" y="185385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梯形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BCED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2fc8"/>
              </a:rPr>
              <a:t>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128" name="yt_image_13128">
            <a:extLst>
              <a:ext uri="">
                <a16:creationId xmlns:a14="http://schemas.microsoft.com/office/drawing/2010/main" xmlns:mc="http://schemas.openxmlformats.org/markup-compatibility/2006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2690" y="2965657"/>
            <a:ext cx="1726619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30" name="yt_shape_13130"/>
          <p:cNvSpPr txBox="1"/>
          <p:nvPr/>
        </p:nvSpPr>
        <p:spPr>
          <a:xfrm>
            <a:off x="5480447" y="4409454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变式题图</a:t>
            </a:r>
          </a:p>
        </p:txBody>
      </p:sp>
      <p:graphicFrame>
        <p:nvGraphicFramePr>
          <p:cNvPr id="13131" name="yt_table_1313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8909434"/>
              </p:ext>
            </p:extLst>
          </p:nvPr>
        </p:nvGraphicFramePr>
        <p:xfrm>
          <a:off x="540047" y="4888757"/>
          <a:ext cx="90290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591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592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593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5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7B5927C5-EFF7-A16B-0251-0D5547AEE7E6}"/>
              </a:ext>
            </a:extLst>
          </p:cNvPr>
          <p:cNvSpPr txBox="1"/>
          <p:nvPr/>
        </p:nvSpPr>
        <p:spPr>
          <a:xfrm>
            <a:off x="1364508" y="228254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34" name="yt_shape_13134"/>
          <p:cNvSpPr txBox="1"/>
          <p:nvPr/>
        </p:nvSpPr>
        <p:spPr>
          <a:xfrm>
            <a:off x="540000" y="1060032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133" name="yt_image_13133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60032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36" name="yt_shape_13136"/>
          <p:cNvSpPr txBox="1"/>
          <p:nvPr/>
        </p:nvSpPr>
        <p:spPr>
          <a:xfrm>
            <a:off x="540000" y="1642197"/>
            <a:ext cx="697626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重庆市中考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下列命题是真命题的是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37" name="yt_table_1313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3880447"/>
              </p:ext>
            </p:extLst>
          </p:nvPr>
        </p:nvGraphicFramePr>
        <p:xfrm>
          <a:off x="540047" y="2121500"/>
          <a:ext cx="10710863" cy="1901952"/>
        </p:xfrm>
        <a:graphic>
          <a:graphicData uri="http://schemas.openxmlformats.org/drawingml/2006/table">
            <a:tbl>
              <a:tblPr/>
              <a:tblGrid>
                <a:gridCol w="10710863">
                  <a:extLst>
                    <a:ext uri="{9D8B030D-6E8A-4147-A177-3AD203B41FA5}">
                      <a16:colId xmlns:a16="http://schemas.microsoft.com/office/drawing/2014/main" val="105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如果两个三角形相似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相似比为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那么这两个三角形的周长比为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如果两个三角形相似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相似比为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那么这两个三角形的周长比为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如果两个三角形相似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相似比为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那么这两个三角形的面积比为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如果两个三角形相似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相似比为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那么这两个三角形的面积比为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5"/>
                  </a:ext>
                </a:extLst>
              </a:tr>
            </a:tbl>
          </a:graphicData>
        </a:graphic>
      </p:graphicFrame>
      <p:sp>
        <p:nvSpPr>
          <p:cNvPr id="13139" name="yt_shape_13139"/>
          <p:cNvSpPr txBox="1"/>
          <p:nvPr/>
        </p:nvSpPr>
        <p:spPr>
          <a:xfrm>
            <a:off x="540120" y="407382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枣庄市中考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边上的中线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平移到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467ed"/>
              </a:rPr>
              <a:t>已知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阴影部分三角形的面积为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141" name="yt_table_13141_skip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44284421"/>
                  </p:ext>
                </p:extLst>
              </p:nvPr>
            </p:nvGraphicFramePr>
            <p:xfrm>
              <a:off x="540047" y="5033255"/>
              <a:ext cx="7166928" cy="633667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596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597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598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59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3141" name="yt_table_13141_skip" descr="{&quot;rangeId&quot;:13,&quot;type&quot;:&quot;Option&quot;,&quot;drawing&quot;:[&quot;yt_image_13140&quot;]}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44284421"/>
                  </p:ext>
                </p:extLst>
              </p:nvPr>
            </p:nvGraphicFramePr>
            <p:xfrm>
              <a:off x="540047" y="4873223"/>
              <a:ext cx="7166928" cy="633667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596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597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598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599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64972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6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3140" name="yt_image_13140_skip" title="H_88.56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42478" y="5033255"/>
            <a:ext cx="2107470" cy="1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16AB0B2-85AC-16B7-5B61-CCA4F1A723A8}"/>
              </a:ext>
            </a:extLst>
          </p:cNvPr>
          <p:cNvSpPr txBox="1"/>
          <p:nvPr/>
        </p:nvSpPr>
        <p:spPr>
          <a:xfrm>
            <a:off x="6545989" y="159539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0200F12-1CD1-E32F-C421-81E693336730}"/>
              </a:ext>
            </a:extLst>
          </p:cNvPr>
          <p:cNvSpPr txBox="1"/>
          <p:nvPr/>
        </p:nvSpPr>
        <p:spPr>
          <a:xfrm>
            <a:off x="10333883" y="450250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2" name="yt_shape_13142"/>
          <p:cNvSpPr txBox="1"/>
          <p:nvPr/>
        </p:nvSpPr>
        <p:spPr>
          <a:xfrm>
            <a:off x="540119" y="123443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东营市中考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为平行四边形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ec8c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的面积分别记为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1bde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</p:txBody>
      </p:sp>
      <p:pic>
        <p:nvPicPr>
          <p:cNvPr id="13143" name="yt_image_13143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6004" y="2843563"/>
            <a:ext cx="1979991" cy="98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77D4436-9D4A-4C91-5CA4-A9D14C2D6B2D}"/>
              </a:ext>
            </a:extLst>
          </p:cNvPr>
          <p:cNvSpPr txBox="1"/>
          <p:nvPr/>
        </p:nvSpPr>
        <p:spPr>
          <a:xfrm>
            <a:off x="5076083" y="213860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148" name="yt_shape_13148"/>
              <p:cNvSpPr txBox="1"/>
              <p:nvPr/>
            </p:nvSpPr>
            <p:spPr>
              <a:xfrm>
                <a:off x="566958" y="1948766"/>
                <a:ext cx="7203895" cy="422949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▱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􀱀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FDC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FEA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6cm</a:t>
                </a:r>
                <a:r>
                  <a:rPr lang="en-US" altLang="zh-CN" sz="2400" b="0" i="0" u="none" baseline="30000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𝐴𝐸𝐹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𝐷𝐹𝐶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DFC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54cm</a:t>
                </a:r>
                <a:r>
                  <a:rPr lang="en-US" altLang="zh-CN" sz="2400" b="0" i="0" u="none" baseline="30000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6cm</a:t>
                </a:r>
                <a:r>
                  <a:rPr lang="en-US" altLang="zh-CN" sz="2400" b="0" i="0" u="none" baseline="30000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AFD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18cm</a:t>
                </a:r>
                <a:r>
                  <a:rPr lang="en-US" altLang="zh-CN" sz="2400" b="0" i="0" u="none" baseline="30000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AFD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DFC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72cm</a:t>
                </a:r>
                <a:r>
                  <a:rPr lang="en-US" altLang="zh-CN" sz="2400" b="0" i="0" u="none" baseline="30000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148" name="yt_shape_131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6958" y="1948766"/>
                <a:ext cx="7203895" cy="4229491"/>
              </a:xfrm>
              <a:prstGeom prst="rect">
                <a:avLst/>
              </a:prstGeom>
              <a:blipFill>
                <a:blip r:embed="rId2"/>
                <a:stretch>
                  <a:fillRect l="-2538" t="-1299" r="-592" b="-36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0CA47BB-B97A-ECB1-D66F-8E45F60C677F}"/>
              </a:ext>
            </a:extLst>
          </p:cNvPr>
          <p:cNvSpPr txBox="1"/>
          <p:nvPr/>
        </p:nvSpPr>
        <p:spPr>
          <a:xfrm>
            <a:off x="476947" y="1901960"/>
            <a:ext cx="4653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▱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=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9D5BC3E-36B5-4335-41DB-39FD89692B2C}"/>
              </a:ext>
            </a:extLst>
          </p:cNvPr>
          <p:cNvSpPr txBox="1"/>
          <p:nvPr/>
        </p:nvSpPr>
        <p:spPr>
          <a:xfrm>
            <a:off x="476947" y="2377448"/>
            <a:ext cx="73143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FEA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B2DA395-88A4-77D2-BB60-96AE55C7481D}"/>
                  </a:ext>
                </a:extLst>
              </p:cNvPr>
              <p:cNvSpPr txBox="1"/>
              <p:nvPr/>
            </p:nvSpPr>
            <p:spPr>
              <a:xfrm>
                <a:off x="476947" y="2852936"/>
                <a:ext cx="4899279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B2DA395-88A4-77D2-BB60-96AE55C748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947" y="2852936"/>
                <a:ext cx="4899279" cy="771792"/>
              </a:xfrm>
              <a:prstGeom prst="rect">
                <a:avLst/>
              </a:prstGeom>
              <a:blipFill>
                <a:blip r:embed="rId3"/>
                <a:stretch>
                  <a:fillRect l="-1866" r="-2114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AF12A20-6E43-F8BE-6011-70B17C5E1B3F}"/>
                  </a:ext>
                </a:extLst>
              </p:cNvPr>
              <p:cNvSpPr txBox="1"/>
              <p:nvPr/>
            </p:nvSpPr>
            <p:spPr>
              <a:xfrm>
                <a:off x="476947" y="3531116"/>
                <a:ext cx="5368036" cy="107932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6cm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𝐴𝐸𝐹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𝐷𝐹𝐶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AF12A20-6E43-F8BE-6011-70B17C5E1B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947" y="3531116"/>
                <a:ext cx="5368036" cy="1079323"/>
              </a:xfrm>
              <a:prstGeom prst="rect">
                <a:avLst/>
              </a:prstGeom>
              <a:blipFill>
                <a:blip r:embed="rId4"/>
                <a:stretch>
                  <a:fillRect l="-1703" r="-1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BD8AD753-B625-B3A3-FA67-217F08761978}"/>
              </a:ext>
            </a:extLst>
          </p:cNvPr>
          <p:cNvSpPr txBox="1"/>
          <p:nvPr/>
        </p:nvSpPr>
        <p:spPr>
          <a:xfrm>
            <a:off x="476947" y="4516827"/>
            <a:ext cx="2515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DFC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54cm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75521E6-6A7F-71EA-5D69-1C0182F995C0}"/>
                  </a:ext>
                </a:extLst>
              </p:cNvPr>
              <p:cNvSpPr txBox="1"/>
              <p:nvPr/>
            </p:nvSpPr>
            <p:spPr>
              <a:xfrm>
                <a:off x="476947" y="4992315"/>
                <a:ext cx="6650419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6cm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AFD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18cm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75521E6-6A7F-71EA-5D69-1C0182F995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947" y="4992315"/>
                <a:ext cx="6650419" cy="767474"/>
              </a:xfrm>
              <a:prstGeom prst="rect">
                <a:avLst/>
              </a:prstGeom>
              <a:blipFill>
                <a:blip r:embed="rId5"/>
                <a:stretch>
                  <a:fillRect l="-1375" r="-128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C6BB5043-6D63-ACB1-7A72-5400A5AB0B82}"/>
              </a:ext>
            </a:extLst>
          </p:cNvPr>
          <p:cNvSpPr txBox="1"/>
          <p:nvPr/>
        </p:nvSpPr>
        <p:spPr>
          <a:xfrm>
            <a:off x="476947" y="5666177"/>
            <a:ext cx="485686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AFD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DFC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72cm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145" name="yt_shape_13145"/>
          <p:cNvSpPr txBox="1"/>
          <p:nvPr/>
        </p:nvSpPr>
        <p:spPr>
          <a:xfrm>
            <a:off x="679469" y="921875"/>
            <a:ext cx="11492915" cy="91236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成都外国语学校月考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6cm</a:t>
            </a:r>
            <a:r>
              <a:rPr lang="en-US" altLang="zh-CN" sz="2400" b="0" i="0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d1a0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146" name="yt_image_1314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147294" y="2852936"/>
            <a:ext cx="1715756" cy="100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820E56DF-5B5F-4A9D-FCC2-92E763F1D444}"/>
              </a:ext>
            </a:extLst>
          </p:cNvPr>
          <p:cNvCxnSpPr/>
          <p:nvPr/>
        </p:nvCxnSpPr>
        <p:spPr>
          <a:xfrm flipV="1">
            <a:off x="3802980" y="2044441"/>
            <a:ext cx="72008" cy="11886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633528E9-2EED-F80B-09E7-93E3BE906010}"/>
              </a:ext>
            </a:extLst>
          </p:cNvPr>
          <p:cNvCxnSpPr/>
          <p:nvPr/>
        </p:nvCxnSpPr>
        <p:spPr>
          <a:xfrm flipV="1">
            <a:off x="3838984" y="2046376"/>
            <a:ext cx="72008" cy="11886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1726</Words>
  <Application>Microsoft Office PowerPoint</Application>
  <PresentationFormat>宽屏</PresentationFormat>
  <Paragraphs>136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2024-04-28T01:47:59Z</dcterms:created>
  <dcterms:modified xsi:type="dcterms:W3CDTF">2024-04-28T05:10:09Z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