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0" r:id="rId6"/>
    <p:sldId id="311" r:id="rId7"/>
    <p:sldId id="313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0" name="yt_shape_11670"/>
          <p:cNvSpPr txBox="1"/>
          <p:nvPr/>
        </p:nvSpPr>
        <p:spPr>
          <a:xfrm>
            <a:off x="540119" y="2169530"/>
            <a:ext cx="6840783" cy="91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运用一元二次方程根的定义时忽略</a:t>
            </a:r>
            <a:r>
              <a:rPr lang="en-US" altLang="zh-CN" sz="15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11672" name="yt_shape_11672"/>
          <p:cNvSpPr txBox="1"/>
          <p:nvPr/>
        </p:nvSpPr>
        <p:spPr>
          <a:xfrm>
            <a:off x="540119" y="31382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40e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3" name="yt_table_116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810002"/>
              </p:ext>
            </p:extLst>
          </p:nvPr>
        </p:nvGraphicFramePr>
        <p:xfrm>
          <a:off x="540047" y="4097702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pic>
        <p:nvPicPr>
          <p:cNvPr id="3" name="yt_shape_1714269149200" title="H_25.973701">
            <a:extLst>
              <a:ext uri="{FF2B5EF4-FFF2-40B4-BE49-F238E27FC236}">
                <a16:creationId xmlns:a16="http://schemas.microsoft.com/office/drawing/2014/main" id="{6F36D24E-7ABD-AA5E-3509-C51BA03D7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110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BCF3C2-0234-31C8-F6EA-EDA4E0AF7053}"/>
              </a:ext>
            </a:extLst>
          </p:cNvPr>
          <p:cNvSpPr txBox="1"/>
          <p:nvPr/>
        </p:nvSpPr>
        <p:spPr>
          <a:xfrm>
            <a:off x="1059708" y="35669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5" name="yt_shape_11675"/>
              <p:cNvSpPr txBox="1"/>
              <p:nvPr/>
            </p:nvSpPr>
            <p:spPr>
              <a:xfrm>
                <a:off x="540000" y="989304"/>
                <a:ext cx="8737520" cy="470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</a:t>
                </a:r>
                <a:r>
                  <a:rPr lang="en-US" altLang="zh-CN" sz="2000" b="0" i="0" u="none">
                    <a:solidFill>
                      <a:srgbClr val="1EE3CF"/>
                    </a:solidFill>
                    <a:effectLst/>
                    <a:latin typeface="Times New Roman" pitchFamily="20"/>
                    <a:ea typeface="宋体" pitchFamily="20"/>
                    <a:sym typeface="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根据判别式求字母的取值范围时忽略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或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中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75" name="yt_shape_11675" descr="{&quot;rangeId&quot;:3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9304"/>
                <a:ext cx="8737520" cy="470322"/>
              </a:xfrm>
              <a:prstGeom prst="rect">
                <a:avLst/>
              </a:prstGeom>
              <a:blipFill>
                <a:blip r:embed="rId2"/>
                <a:stretch>
                  <a:fillRect t="-2597" r="-118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7" name="yt_shape_11677"/>
          <p:cNvSpPr txBox="1"/>
          <p:nvPr/>
        </p:nvSpPr>
        <p:spPr>
          <a:xfrm>
            <a:off x="540119" y="15104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a98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8" name="yt_table_116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798932"/>
              </p:ext>
            </p:extLst>
          </p:nvPr>
        </p:nvGraphicFramePr>
        <p:xfrm>
          <a:off x="540047" y="2469849"/>
          <a:ext cx="6645593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80" name="yt_shape_11680"/>
              <p:cNvSpPr txBox="1"/>
              <p:nvPr/>
            </p:nvSpPr>
            <p:spPr>
              <a:xfrm>
                <a:off x="540119" y="3471403"/>
                <a:ext cx="11492915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有两个不相等的实数根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ea83"/>
                  </a:rPr>
                  <a:t>的取值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aeaf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80" name="yt_shape_11680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1403"/>
                <a:ext cx="11492915" cy="2757293"/>
              </a:xfrm>
              <a:prstGeom prst="rect">
                <a:avLst/>
              </a:prstGeom>
              <a:blipFill>
                <a:blip r:embed="rId3"/>
                <a:stretch>
                  <a:fillRect l="-1645" t="-1766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149350" title="H_25.973701">
            <a:extLst>
              <a:ext uri="{FF2B5EF4-FFF2-40B4-BE49-F238E27FC236}">
                <a16:creationId xmlns:a16="http://schemas.microsoft.com/office/drawing/2014/main" id="{DEB50CDC-B8F2-4C58-E7F9-3D8EC8D6D1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7258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2E08EC-E8DE-FC31-8573-82CD6E0A9A8C}"/>
              </a:ext>
            </a:extLst>
          </p:cNvPr>
          <p:cNvSpPr txBox="1"/>
          <p:nvPr/>
        </p:nvSpPr>
        <p:spPr>
          <a:xfrm>
            <a:off x="3071071" y="19390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597D2F-867F-935E-EEB0-D3AE0CC0FBCC}"/>
                  </a:ext>
                </a:extLst>
              </p:cNvPr>
              <p:cNvSpPr txBox="1"/>
              <p:nvPr/>
            </p:nvSpPr>
            <p:spPr>
              <a:xfrm>
                <a:off x="450108" y="4375573"/>
                <a:ext cx="10878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5aeaf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99597D2F-867F-935E-EEB0-D3AE0CC0F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5573"/>
                <a:ext cx="10878186" cy="765061"/>
              </a:xfrm>
              <a:prstGeom prst="rect">
                <a:avLst/>
              </a:prstGeom>
              <a:blipFill>
                <a:blip r:embed="rId5"/>
                <a:stretch>
                  <a:fillRect l="-897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D75DB70-31BA-23F1-BC6C-845C45B3C50D}"/>
              </a:ext>
            </a:extLst>
          </p:cNvPr>
          <p:cNvSpPr txBox="1"/>
          <p:nvPr/>
        </p:nvSpPr>
        <p:spPr>
          <a:xfrm>
            <a:off x="450108" y="504702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5E36C1-C995-EA19-318F-496DF2F9735E}"/>
                  </a:ext>
                </a:extLst>
              </p:cNvPr>
              <p:cNvSpPr txBox="1"/>
              <p:nvPr/>
            </p:nvSpPr>
            <p:spPr>
              <a:xfrm>
                <a:off x="450108" y="5522510"/>
                <a:ext cx="4675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的取值范围是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FF5E36C1-C995-EA19-318F-496DF2F97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2510"/>
                <a:ext cx="4675886" cy="726326"/>
              </a:xfrm>
              <a:prstGeom prst="rect">
                <a:avLst/>
              </a:prstGeom>
              <a:blipFill>
                <a:blip r:embed="rId6"/>
                <a:stretch>
                  <a:fillRect l="-2086" r="-208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40000" y="2174792"/>
            <a:ext cx="718305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利用方程的根与系数的关系求值时忽略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4" name="yt_shape_11684"/>
              <p:cNvSpPr txBox="1"/>
              <p:nvPr/>
            </p:nvSpPr>
            <p:spPr>
              <a:xfrm>
                <a:off x="540119" y="2664226"/>
                <a:ext cx="11492915" cy="13774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94f0"/>
                  </a:rPr>
                  <a:t>有两个不相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等的实数根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84" name="yt_shape_1168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64226"/>
                <a:ext cx="11492915" cy="1377428"/>
              </a:xfrm>
              <a:prstGeom prst="rect">
                <a:avLst/>
              </a:prstGeom>
              <a:blipFill>
                <a:blip r:embed="rId2"/>
                <a:stretch>
                  <a:fillRect l="-1645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86" name="yt_table_11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946379"/>
              </p:ext>
            </p:extLst>
          </p:nvPr>
        </p:nvGraphicFramePr>
        <p:xfrm>
          <a:off x="540047" y="4092442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不存在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pic>
        <p:nvPicPr>
          <p:cNvPr id="3" name="yt_shape_1714269149462" title="H_25.973701">
            <a:extLst>
              <a:ext uri="{FF2B5EF4-FFF2-40B4-BE49-F238E27FC236}">
                <a16:creationId xmlns:a16="http://schemas.microsoft.com/office/drawing/2014/main" id="{40D8FD11-8905-ECEE-ED9E-D991EBFA3D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706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315988-6975-85D2-9DD6-7B7E90EFE5F0}"/>
              </a:ext>
            </a:extLst>
          </p:cNvPr>
          <p:cNvSpPr txBox="1"/>
          <p:nvPr/>
        </p:nvSpPr>
        <p:spPr>
          <a:xfrm>
            <a:off x="7675773" y="3251150"/>
            <a:ext cx="400748" cy="823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8" name="yt_shape_11688"/>
          <p:cNvSpPr txBox="1"/>
          <p:nvPr/>
        </p:nvSpPr>
        <p:spPr>
          <a:xfrm>
            <a:off x="540000" y="1237878"/>
            <a:ext cx="85343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89" name="yt_shape_11689"/>
          <p:cNvSpPr txBox="1"/>
          <p:nvPr/>
        </p:nvSpPr>
        <p:spPr>
          <a:xfrm>
            <a:off x="540000" y="1717181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690" name="yt_shape_11690"/>
          <p:cNvSpPr txBox="1"/>
          <p:nvPr/>
        </p:nvSpPr>
        <p:spPr>
          <a:xfrm>
            <a:off x="540000" y="2196484"/>
            <a:ext cx="76815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91" name="yt_shape_11691"/>
          <p:cNvSpPr txBox="1"/>
          <p:nvPr/>
        </p:nvSpPr>
        <p:spPr>
          <a:xfrm>
            <a:off x="540000" y="2675787"/>
            <a:ext cx="1473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1692" name="yt_shape_11692"/>
          <p:cNvSpPr txBox="1"/>
          <p:nvPr/>
        </p:nvSpPr>
        <p:spPr>
          <a:xfrm>
            <a:off x="540000" y="3155090"/>
            <a:ext cx="107353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如果方程的两个实数根为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40000" y="3634393"/>
            <a:ext cx="63911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000" y="4113696"/>
            <a:ext cx="31482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95" name="yt_shape_11695"/>
          <p:cNvSpPr txBox="1"/>
          <p:nvPr/>
        </p:nvSpPr>
        <p:spPr>
          <a:xfrm>
            <a:off x="540000" y="4592999"/>
            <a:ext cx="5177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1696" name="yt_shape_11696"/>
          <p:cNvSpPr txBox="1"/>
          <p:nvPr/>
        </p:nvSpPr>
        <p:spPr>
          <a:xfrm>
            <a:off x="540000" y="5072302"/>
            <a:ext cx="13962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97" name="yt_shape_11697"/>
          <p:cNvSpPr txBox="1"/>
          <p:nvPr/>
        </p:nvSpPr>
        <p:spPr>
          <a:xfrm>
            <a:off x="540000" y="5551605"/>
            <a:ext cx="4100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6A1D69-CCAB-EED6-4A7E-C4DCFA4AF336}"/>
              </a:ext>
            </a:extLst>
          </p:cNvPr>
          <p:cNvSpPr txBox="1"/>
          <p:nvPr/>
        </p:nvSpPr>
        <p:spPr>
          <a:xfrm>
            <a:off x="449989" y="2149678"/>
            <a:ext cx="7787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97E03B-87AE-219A-B175-7BCA688A8C31}"/>
              </a:ext>
            </a:extLst>
          </p:cNvPr>
          <p:cNvSpPr txBox="1"/>
          <p:nvPr/>
        </p:nvSpPr>
        <p:spPr>
          <a:xfrm>
            <a:off x="449989" y="2628981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B0403F-6091-E593-0755-5825B50D7783}"/>
              </a:ext>
            </a:extLst>
          </p:cNvPr>
          <p:cNvSpPr txBox="1"/>
          <p:nvPr/>
        </p:nvSpPr>
        <p:spPr>
          <a:xfrm>
            <a:off x="449989" y="3587587"/>
            <a:ext cx="6509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0D579C-EE2F-5856-70F3-54FFD941F4C7}"/>
              </a:ext>
            </a:extLst>
          </p:cNvPr>
          <p:cNvSpPr txBox="1"/>
          <p:nvPr/>
        </p:nvSpPr>
        <p:spPr>
          <a:xfrm>
            <a:off x="449989" y="4066891"/>
            <a:ext cx="3297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51270D-FBF1-288E-F4DE-2112288C3E8A}"/>
              </a:ext>
            </a:extLst>
          </p:cNvPr>
          <p:cNvSpPr txBox="1"/>
          <p:nvPr/>
        </p:nvSpPr>
        <p:spPr>
          <a:xfrm>
            <a:off x="449989" y="4546193"/>
            <a:ext cx="5307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28E6E9-3669-3069-F609-C866E7772AAD}"/>
              </a:ext>
            </a:extLst>
          </p:cNvPr>
          <p:cNvSpPr txBox="1"/>
          <p:nvPr/>
        </p:nvSpPr>
        <p:spPr>
          <a:xfrm>
            <a:off x="449989" y="5025496"/>
            <a:ext cx="156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B626F-5689-D546-F689-DEDD31E35C7E}"/>
              </a:ext>
            </a:extLst>
          </p:cNvPr>
          <p:cNvSpPr txBox="1"/>
          <p:nvPr/>
        </p:nvSpPr>
        <p:spPr>
          <a:xfrm>
            <a:off x="449989" y="5504799"/>
            <a:ext cx="4240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000" y="989434"/>
            <a:ext cx="929902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解与三角形有关的问题时，易忽视实际情况而忘记检验取舍</a:t>
            </a:r>
          </a:p>
        </p:txBody>
      </p:sp>
      <p:sp>
        <p:nvSpPr>
          <p:cNvPr id="11699" name="yt_shape_11699"/>
          <p:cNvSpPr txBox="1"/>
          <p:nvPr/>
        </p:nvSpPr>
        <p:spPr>
          <a:xfrm>
            <a:off x="540119" y="1478868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b22b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分两种情况进行讨论：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为底，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为腰时，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，不能构成三角形，此种情况不能成立；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为底，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为腰时，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，能够构成三角形，此时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a7837"/>
              </a:rPr>
              <a:t>5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的周长是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pic>
        <p:nvPicPr>
          <p:cNvPr id="3" name="yt_shape_1714269149545" title="H_25.973701">
            <a:extLst>
              <a:ext uri="{FF2B5EF4-FFF2-40B4-BE49-F238E27FC236}">
                <a16:creationId xmlns:a16="http://schemas.microsoft.com/office/drawing/2014/main" id="{080AF401-34B0-2441-8DAE-59D0448BA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41703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29EAF7-18E4-574E-C60C-6A29A3DBB086}"/>
              </a:ext>
            </a:extLst>
          </p:cNvPr>
          <p:cNvSpPr txBox="1"/>
          <p:nvPr/>
        </p:nvSpPr>
        <p:spPr>
          <a:xfrm>
            <a:off x="450108" y="2383038"/>
            <a:ext cx="949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有两个相等的实数根，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27C0F5-D3DB-7C4E-1938-B1D27C7693AF}"/>
              </a:ext>
            </a:extLst>
          </p:cNvPr>
          <p:cNvSpPr txBox="1"/>
          <p:nvPr/>
        </p:nvSpPr>
        <p:spPr>
          <a:xfrm>
            <a:off x="450108" y="2858526"/>
            <a:ext cx="491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0560A4-836B-1F17-F058-3CAC0EE0F8F8}"/>
              </a:ext>
            </a:extLst>
          </p:cNvPr>
          <p:cNvSpPr txBox="1"/>
          <p:nvPr/>
        </p:nvSpPr>
        <p:spPr>
          <a:xfrm>
            <a:off x="450108" y="3334014"/>
            <a:ext cx="693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81B2EC-BC86-B978-024C-9A19C9045FEA}"/>
              </a:ext>
            </a:extLst>
          </p:cNvPr>
          <p:cNvSpPr txBox="1"/>
          <p:nvPr/>
        </p:nvSpPr>
        <p:spPr>
          <a:xfrm>
            <a:off x="450108" y="380950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分两种情况进行讨论：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7BD0AD-6693-1F0E-C99E-97612584173F}"/>
              </a:ext>
            </a:extLst>
          </p:cNvPr>
          <p:cNvSpPr txBox="1"/>
          <p:nvPr/>
        </p:nvSpPr>
        <p:spPr>
          <a:xfrm>
            <a:off x="450108" y="4284990"/>
            <a:ext cx="9971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为底，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为腰时，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，不能构成三角形，此种情况不能成立；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2355E6-AA02-F54E-AD61-8C47B9A76B27}"/>
              </a:ext>
            </a:extLst>
          </p:cNvPr>
          <p:cNvSpPr txBox="1"/>
          <p:nvPr/>
        </p:nvSpPr>
        <p:spPr>
          <a:xfrm>
            <a:off x="450108" y="4760478"/>
            <a:ext cx="11175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为底，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为腰时，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，能够构成三角形，此时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a7837"/>
              </a:rPr>
              <a:t>5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695822-0AAC-83D4-8FB2-BC11746CC6D8}"/>
              </a:ext>
            </a:extLst>
          </p:cNvPr>
          <p:cNvSpPr txBox="1"/>
          <p:nvPr/>
        </p:nvSpPr>
        <p:spPr>
          <a:xfrm>
            <a:off x="450108" y="5235966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C697D1-D86B-50FF-E5E7-57EA7C09DCAC}"/>
              </a:ext>
            </a:extLst>
          </p:cNvPr>
          <p:cNvSpPr txBox="1"/>
          <p:nvPr/>
        </p:nvSpPr>
        <p:spPr>
          <a:xfrm>
            <a:off x="450108" y="5711454"/>
            <a:ext cx="305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忽略实际问题对方程根的要求</a:t>
            </a:r>
          </a:p>
        </p:txBody>
      </p:sp>
      <p:sp>
        <p:nvSpPr>
          <p:cNvPr id="11705" name="yt_shape_11705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周口四中期中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某商场销售一批名牌衬衫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5b3cc"/>
              </a:rPr>
              <a:t>40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为了扩大销售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尽快减少库存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商场决定采取适当的降价措施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ce12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果每件衬衫降价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06" name="yt_shape_11706"/>
          <p:cNvSpPr txBox="1"/>
          <p:nvPr/>
        </p:nvSpPr>
        <p:spPr>
          <a:xfrm>
            <a:off x="540119" y="2829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若商场平均每天销售这种衬衫的盈利要达到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939a"/>
              </a:rPr>
              <a:t>每件衬衫应降价多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707" name="yt_shape_11707"/>
          <p:cNvSpPr txBox="1"/>
          <p:nvPr/>
        </p:nvSpPr>
        <p:spPr>
          <a:xfrm>
            <a:off x="540000" y="3771955"/>
            <a:ext cx="61587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设每件衬衫应降价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708" name="yt_shape_11708"/>
          <p:cNvSpPr txBox="1"/>
          <p:nvPr/>
        </p:nvSpPr>
        <p:spPr>
          <a:xfrm>
            <a:off x="540000" y="5211521"/>
            <a:ext cx="492602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因为要尽快减少库存，所以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  <p:sp>
        <p:nvSpPr>
          <p:cNvPr id="11709" name="yt_shape_11709"/>
          <p:cNvSpPr txBox="1"/>
          <p:nvPr/>
        </p:nvSpPr>
        <p:spPr>
          <a:xfrm>
            <a:off x="540000" y="6170956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答：每件衬衫应降价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69149609">
            <a:extLst>
              <a:ext uri="{FF2B5EF4-FFF2-40B4-BE49-F238E27FC236}">
                <a16:creationId xmlns:a16="http://schemas.microsoft.com/office/drawing/2014/main" id="{DB69A7FE-C900-5321-1CF5-FCF1ADF0E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CC67C7-7BCE-4395-D665-038042CDEC1C}"/>
              </a:ext>
            </a:extLst>
          </p:cNvPr>
          <p:cNvSpPr txBox="1"/>
          <p:nvPr/>
        </p:nvSpPr>
        <p:spPr>
          <a:xfrm>
            <a:off x="449989" y="3725149"/>
            <a:ext cx="460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设每件衬衫应降价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20EAC2-9842-906E-C7DC-75A42134A9FC}"/>
              </a:ext>
            </a:extLst>
          </p:cNvPr>
          <p:cNvSpPr txBox="1"/>
          <p:nvPr/>
        </p:nvSpPr>
        <p:spPr>
          <a:xfrm>
            <a:off x="449989" y="4200637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CC91AD-9B8D-42E9-24A6-1B5D290B4A6B}"/>
              </a:ext>
            </a:extLst>
          </p:cNvPr>
          <p:cNvSpPr txBox="1"/>
          <p:nvPr/>
        </p:nvSpPr>
        <p:spPr>
          <a:xfrm>
            <a:off x="449989" y="4676125"/>
            <a:ext cx="3742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1CF342-2BEC-5696-065D-8D15A2B00A90}"/>
              </a:ext>
            </a:extLst>
          </p:cNvPr>
          <p:cNvSpPr txBox="1"/>
          <p:nvPr/>
        </p:nvSpPr>
        <p:spPr>
          <a:xfrm>
            <a:off x="449989" y="5164715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DA4747-A355-2DAD-C793-E9FCFD2EFE48}"/>
              </a:ext>
            </a:extLst>
          </p:cNvPr>
          <p:cNvSpPr txBox="1"/>
          <p:nvPr/>
        </p:nvSpPr>
        <p:spPr>
          <a:xfrm>
            <a:off x="449989" y="5640203"/>
            <a:ext cx="5058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因为要尽快减少库存，所以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59DE89-5F5C-578F-FF01-4260C1C1F64F}"/>
              </a:ext>
            </a:extLst>
          </p:cNvPr>
          <p:cNvSpPr txBox="1"/>
          <p:nvPr/>
        </p:nvSpPr>
        <p:spPr>
          <a:xfrm>
            <a:off x="449989" y="6124150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答：每件衬衫应降价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119" y="219441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每件衬衫降价多少元时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商场每天盈利最多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9622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的值最大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答：每件衬衫降价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元时，商场每天盈利最多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9F7734-CC78-7893-1C7E-99235C03D555}"/>
              </a:ext>
            </a:extLst>
          </p:cNvPr>
          <p:cNvSpPr txBox="1"/>
          <p:nvPr/>
        </p:nvSpPr>
        <p:spPr>
          <a:xfrm>
            <a:off x="450108" y="2623096"/>
            <a:ext cx="1078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9622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E3A9F3-2649-B8D2-F2A8-096B9644316D}"/>
              </a:ext>
            </a:extLst>
          </p:cNvPr>
          <p:cNvSpPr txBox="1"/>
          <p:nvPr/>
        </p:nvSpPr>
        <p:spPr>
          <a:xfrm>
            <a:off x="450108" y="309858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6CBFF7-9087-CC13-D854-4F6A9FC50F23}"/>
              </a:ext>
            </a:extLst>
          </p:cNvPr>
          <p:cNvSpPr txBox="1"/>
          <p:nvPr/>
        </p:nvSpPr>
        <p:spPr>
          <a:xfrm>
            <a:off x="450108" y="3574072"/>
            <a:ext cx="355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2D2A4E-73DF-D0D8-7950-517F54495C52}"/>
              </a:ext>
            </a:extLst>
          </p:cNvPr>
          <p:cNvSpPr txBox="1"/>
          <p:nvPr/>
        </p:nvSpPr>
        <p:spPr>
          <a:xfrm>
            <a:off x="450108" y="4049560"/>
            <a:ext cx="983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56C727-F046-6936-5F8B-BBD851E4E603}"/>
              </a:ext>
            </a:extLst>
          </p:cNvPr>
          <p:cNvSpPr txBox="1"/>
          <p:nvPr/>
        </p:nvSpPr>
        <p:spPr>
          <a:xfrm>
            <a:off x="450108" y="4525048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答：每件衬衫降价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元时，商场每天盈利最多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1603</Words>
  <Application>Microsoft Office PowerPoint</Application>
  <PresentationFormat>宽屏</PresentationFormat>
  <Paragraphs>93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2024-04-28T01:47:59Z</dcterms:created>
  <dcterms:modified xsi:type="dcterms:W3CDTF">2024-04-28T03:12:46Z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