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3" r:id="rId8"/>
    <p:sldId id="315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26" name="yt_image_13226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6066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28" name="yt_shape_13228"/>
          <p:cNvSpPr txBox="1"/>
          <p:nvPr/>
        </p:nvSpPr>
        <p:spPr>
          <a:xfrm>
            <a:off x="540000" y="2242829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位似图形的坐标变化规律</a:t>
            </a:r>
          </a:p>
        </p:txBody>
      </p:sp>
      <p:sp>
        <p:nvSpPr>
          <p:cNvPr id="13229" name="yt_shape_13229"/>
          <p:cNvSpPr txBox="1"/>
          <p:nvPr/>
        </p:nvSpPr>
        <p:spPr>
          <a:xfrm>
            <a:off x="540120" y="273226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毕节市中考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各顶点的坐标分别为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771a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57ea"/>
              </a:rPr>
              <a:t>点的对应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30" name="yt_table_132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826468"/>
              </p:ext>
            </p:extLst>
          </p:nvPr>
        </p:nvGraphicFramePr>
        <p:xfrm>
          <a:off x="540047" y="4171829"/>
          <a:ext cx="6639243" cy="950976"/>
        </p:xfrm>
        <a:graphic>
          <a:graphicData uri="http://schemas.openxmlformats.org/drawingml/2006/table">
            <a:tbl>
              <a:tblPr/>
              <a:tblGrid>
                <a:gridCol w="3794443">
                  <a:extLst>
                    <a:ext uri="{9D8B030D-6E8A-4147-A177-3AD203B41FA5}">
                      <a16:colId xmlns:a16="http://schemas.microsoft.com/office/drawing/2014/main" val="10608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106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</a:tbl>
          </a:graphicData>
        </a:graphic>
      </p:graphicFrame>
      <p:pic>
        <p:nvPicPr>
          <p:cNvPr id="3" name="yt_shape_1714269377363" title="H_26.259764">
            <a:extLst>
              <a:ext uri="{FF2B5EF4-FFF2-40B4-BE49-F238E27FC236}">
                <a16:creationId xmlns:a16="http://schemas.microsoft.com/office/drawing/2014/main" id="{803C1E7D-D8E1-58CA-169B-DFE85A282A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93282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6A442D-8CBE-873F-9479-8E84B0999495}"/>
              </a:ext>
            </a:extLst>
          </p:cNvPr>
          <p:cNvSpPr txBox="1"/>
          <p:nvPr/>
        </p:nvSpPr>
        <p:spPr>
          <a:xfrm>
            <a:off x="8243146" y="363643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3" name="yt_shape_13233"/>
          <p:cNvSpPr txBox="1"/>
          <p:nvPr/>
        </p:nvSpPr>
        <p:spPr>
          <a:xfrm>
            <a:off x="540000" y="1111820"/>
            <a:ext cx="1107194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兰州东方中学月考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且顶点都在格点上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通过作图画出位似中心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如图，点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为位似中心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写出位似中心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238" name="yt_shape_13238"/>
          <p:cNvSpPr txBox="1"/>
          <p:nvPr/>
        </p:nvSpPr>
        <p:spPr>
          <a:xfrm>
            <a:off x="540000" y="3181396"/>
            <a:ext cx="2862835" cy="221522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300" b="0" i="0" u="none" spc="-12300">
                <a:solidFill>
                  <a:srgbClr val="1EE3CF"/>
                </a:solidFill>
                <a:effectLst/>
                <a:latin typeface="Times New Roman" pitchFamily="123"/>
                <a:ea typeface="宋体" pitchFamily="123"/>
              </a:rPr>
              <a:t> </a:t>
            </a:r>
            <a:r>
              <a:rPr lang="en-US" altLang="zh-CN" sz="12300" b="0" i="0" u="none" spc="19249">
                <a:solidFill>
                  <a:srgbClr val="1EE3CF"/>
                </a:solidFill>
                <a:effectLst/>
                <a:latin typeface="Times New Roman" pitchFamily="123"/>
                <a:ea typeface="宋体" pitchFamily="123"/>
              </a:rPr>
              <a:t> </a:t>
            </a:r>
          </a:p>
        </p:txBody>
      </p:sp>
      <p:pic>
        <p:nvPicPr>
          <p:cNvPr id="13237" name="yt_image_13237" title="H_192.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2024" y="3016767"/>
            <a:ext cx="2834537" cy="244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40" name="yt_shape_13240"/>
          <p:cNvSpPr txBox="1"/>
          <p:nvPr/>
        </p:nvSpPr>
        <p:spPr>
          <a:xfrm>
            <a:off x="540000" y="5677665"/>
            <a:ext cx="4515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624843F-1B02-34E5-C21B-A5F74377B969}"/>
              </a:ext>
            </a:extLst>
          </p:cNvPr>
          <p:cNvSpPr txBox="1"/>
          <p:nvPr/>
        </p:nvSpPr>
        <p:spPr>
          <a:xfrm>
            <a:off x="449989" y="2015990"/>
            <a:ext cx="465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为位似中心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E0EF4A-5ECF-16C0-F4C3-67ED57EC06E3}"/>
              </a:ext>
            </a:extLst>
          </p:cNvPr>
          <p:cNvSpPr txBox="1"/>
          <p:nvPr/>
        </p:nvSpPr>
        <p:spPr>
          <a:xfrm>
            <a:off x="449989" y="5630859"/>
            <a:ext cx="4652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232" name="yt_shape_13232"/>
          <p:cNvSpPr txBox="1"/>
          <p:nvPr/>
        </p:nvSpPr>
        <p:spPr>
          <a:xfrm>
            <a:off x="540000" y="691831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平面直角坐标系中位似的作图</a:t>
            </a:r>
          </a:p>
        </p:txBody>
      </p:sp>
      <p:pic>
        <p:nvPicPr>
          <p:cNvPr id="5" name="yt_shape_1714269377418" title="H_26.259764">
            <a:extLst>
              <a:ext uri="{FF2B5EF4-FFF2-40B4-BE49-F238E27FC236}">
                <a16:creationId xmlns:a16="http://schemas.microsoft.com/office/drawing/2014/main" id="{7E5525DE-EB3D-1C26-59CB-422799E8DE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742284"/>
            <a:ext cx="1186052" cy="33349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64DA669-3115-99EA-4553-7F3CB54F70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4797" y="3228054"/>
            <a:ext cx="2886075" cy="22669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1" name="yt_shape_13241"/>
          <p:cNvSpPr txBox="1"/>
          <p:nvPr/>
        </p:nvSpPr>
        <p:spPr>
          <a:xfrm>
            <a:off x="540000" y="3402982"/>
            <a:ext cx="769441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【易错易混】忽略了位似中心的位置和位似对应点有两个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46DD36-2E57-5939-0E86-2B36F11D000E}"/>
              </a:ext>
            </a:extLst>
          </p:cNvPr>
          <p:cNvSpPr txBox="1"/>
          <p:nvPr/>
        </p:nvSpPr>
        <p:spPr>
          <a:xfrm>
            <a:off x="449989" y="3356176"/>
            <a:ext cx="7800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【易错易混】忽略了位似中心的位置和位似对应点有两个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2" name="yt_shape_13242"/>
          <p:cNvSpPr txBox="1"/>
          <p:nvPr/>
        </p:nvSpPr>
        <p:spPr>
          <a:xfrm>
            <a:off x="540120" y="17002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79273,isEnd"/>
              </a:rPr>
              <a:t>的各边缩小为原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来的一半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AB'C'D'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3243" name="yt_image_13243" title="H_99.7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6052" y="2735712"/>
            <a:ext cx="1399896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45" name="yt_shape_13245"/>
          <p:cNvSpPr txBox="1"/>
          <p:nvPr/>
        </p:nvSpPr>
        <p:spPr>
          <a:xfrm>
            <a:off x="540119" y="412898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潍坊市中考改编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6d31,isEnd"/>
              </a:rPr>
              <a:t>上一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放大到原来的两倍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171f,isEnd"/>
              </a:rPr>
              <a:t>的对应点的坐标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B07B72-861C-63FD-3461-BAE99EFAA5B9}"/>
              </a:ext>
            </a:extLst>
          </p:cNvPr>
          <p:cNvSpPr txBox="1"/>
          <p:nvPr/>
        </p:nvSpPr>
        <p:spPr>
          <a:xfrm>
            <a:off x="6890596" y="2128917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8DB0C8-A5B3-7F4D-DB89-D45BFFE68C5F}"/>
              </a:ext>
            </a:extLst>
          </p:cNvPr>
          <p:cNvSpPr txBox="1"/>
          <p:nvPr/>
        </p:nvSpPr>
        <p:spPr>
          <a:xfrm>
            <a:off x="1059708" y="5033156"/>
            <a:ext cx="4964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7" name="yt_shape_13247"/>
          <p:cNvSpPr txBox="1"/>
          <p:nvPr/>
        </p:nvSpPr>
        <p:spPr>
          <a:xfrm>
            <a:off x="540000" y="1346124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246" name="yt_image_13246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4612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249" name="yt_shape_13249"/>
              <p:cNvSpPr txBox="1"/>
              <p:nvPr/>
            </p:nvSpPr>
            <p:spPr>
              <a:xfrm>
                <a:off x="540119" y="1928289"/>
                <a:ext cx="11492915" cy="25874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六盘水市期末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两个图形关于原点位似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且一对对应点的坐标分别为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83956,isEnd"/>
                  </a:rPr>
                  <a:t>，－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菏泽市中考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为位似中心的位似图形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8123,isEnd"/>
                  </a:rPr>
                  <a:t>相似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945e6,isEnd"/>
                  </a:rPr>
                  <a:t>的坐标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249" name="yt_shape_132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28289"/>
                <a:ext cx="11492915" cy="2587440"/>
              </a:xfrm>
              <a:prstGeom prst="rect">
                <a:avLst/>
              </a:prstGeom>
              <a:blipFill>
                <a:blip r:embed="rId3"/>
                <a:stretch>
                  <a:fillRect l="-1645" t="-1882" b="-6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53" name="yt_image_13253" title="H_101.88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1942" y="4863461"/>
            <a:ext cx="2288116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73557D5-564D-B9CC-F03A-20ADA9B52595}"/>
                  </a:ext>
                </a:extLst>
              </p:cNvPr>
              <p:cNvSpPr txBox="1"/>
              <p:nvPr/>
            </p:nvSpPr>
            <p:spPr>
              <a:xfrm>
                <a:off x="5260233" y="2276021"/>
                <a:ext cx="66109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7, 'hasSerialNum': 1, 'mathAnswerShape': 1}">
                <a:extLst>
                  <a:ext uri="{FF2B5EF4-FFF2-40B4-BE49-F238E27FC236}">
                    <a16:creationId xmlns:a16="http://schemas.microsoft.com/office/drawing/2014/main" id="{773557D5-564D-B9CC-F03A-20ADA9B525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0233" y="2276021"/>
                <a:ext cx="661099" cy="76849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E07D7BD-01C3-5D83-14DB-1C965827CAAE}"/>
                  </a:ext>
                </a:extLst>
              </p:cNvPr>
              <p:cNvSpPr txBox="1"/>
              <p:nvPr/>
            </p:nvSpPr>
            <p:spPr>
              <a:xfrm>
                <a:off x="1059708" y="3901875"/>
                <a:ext cx="216776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7, 'hasSerialNum': 1, 'mathAnswerShape': 1}">
                <a:extLst>
                  <a:ext uri="{FF2B5EF4-FFF2-40B4-BE49-F238E27FC236}">
                    <a16:creationId xmlns:a16="http://schemas.microsoft.com/office/drawing/2014/main" id="{4E07D7BD-01C3-5D83-14DB-1C965827CA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3901875"/>
                <a:ext cx="2167764" cy="554686"/>
              </a:xfrm>
              <a:prstGeom prst="rect">
                <a:avLst/>
              </a:prstGeom>
              <a:blipFill>
                <a:blip r:embed="rId6"/>
                <a:stretch>
                  <a:fillRect l="-450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5" name="yt_shape_1325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在直角坐标系中作出五边形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8277"/>
              </a:rPr>
              <a:t>的位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轴右侧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使得新图形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与原图形的面积比为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2f5e"/>
              </a:rPr>
              <a:t>位似中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心是坐标原点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3256" name="yt_image_1325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5760" y="2288778"/>
            <a:ext cx="3866132" cy="382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8" name="yt_shape_13258"/>
          <p:cNvSpPr txBox="1"/>
          <p:nvPr/>
        </p:nvSpPr>
        <p:spPr>
          <a:xfrm>
            <a:off x="618586" y="906098"/>
            <a:ext cx="43601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画出五边形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259" name="yt_shape_13259"/>
          <p:cNvSpPr txBox="1"/>
          <p:nvPr/>
        </p:nvSpPr>
        <p:spPr>
          <a:xfrm>
            <a:off x="618586" y="1385401"/>
            <a:ext cx="90826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若五边形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求五边形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260" name="yt_shape_13260"/>
          <p:cNvSpPr txBox="1"/>
          <p:nvPr/>
        </p:nvSpPr>
        <p:spPr>
          <a:xfrm>
            <a:off x="618586" y="1864704"/>
            <a:ext cx="91948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若五边形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内有一点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求其对应点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261" name="yt_shape_13261"/>
          <p:cNvSpPr txBox="1"/>
          <p:nvPr/>
        </p:nvSpPr>
        <p:spPr>
          <a:xfrm>
            <a:off x="618586" y="2344007"/>
            <a:ext cx="582210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因为位似图形的面积比为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所以相似比为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如图，五边形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即为所求作图形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B37491-5500-671C-9CFB-315CF9BEF13B}"/>
              </a:ext>
            </a:extLst>
          </p:cNvPr>
          <p:cNvSpPr txBox="1"/>
          <p:nvPr/>
        </p:nvSpPr>
        <p:spPr>
          <a:xfrm>
            <a:off x="528575" y="2297201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因为位似图形的面积比为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AE1CA9-45CA-9F06-E813-6A8E1FF2DAFF}"/>
              </a:ext>
            </a:extLst>
          </p:cNvPr>
          <p:cNvSpPr txBox="1"/>
          <p:nvPr/>
        </p:nvSpPr>
        <p:spPr>
          <a:xfrm>
            <a:off x="528575" y="2772689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所以相似比为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038506-8FA1-D0D7-70E9-DB3534D53125}"/>
              </a:ext>
            </a:extLst>
          </p:cNvPr>
          <p:cNvSpPr txBox="1"/>
          <p:nvPr/>
        </p:nvSpPr>
        <p:spPr>
          <a:xfrm>
            <a:off x="528575" y="3248177"/>
            <a:ext cx="594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如图，五边形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即为所求作图形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3256">
            <a:extLst>
              <a:ext uri="{FF2B5EF4-FFF2-40B4-BE49-F238E27FC236}">
                <a16:creationId xmlns:a16="http://schemas.microsoft.com/office/drawing/2014/main" id="{DC1571B6-8D9E-E94F-8F32-4E7902FA3754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1608" y="2426077"/>
            <a:ext cx="1944216" cy="1922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62" name="yt_shape_13262"/>
          <p:cNvSpPr txBox="1"/>
          <p:nvPr/>
        </p:nvSpPr>
        <p:spPr>
          <a:xfrm>
            <a:off x="618586" y="3826397"/>
            <a:ext cx="468718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因为周长比等于相似比，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所以五边形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周长为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3263" name="yt_image_1326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2224" y="4509120"/>
            <a:ext cx="2040265" cy="1924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149963B-BB7A-A389-A601-CC2F9A7EFA79}"/>
              </a:ext>
            </a:extLst>
          </p:cNvPr>
          <p:cNvSpPr txBox="1"/>
          <p:nvPr/>
        </p:nvSpPr>
        <p:spPr>
          <a:xfrm>
            <a:off x="528575" y="3779591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因为周长比等于相似比，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7357730-1C06-7095-545E-C1C5B8BA6899}"/>
              </a:ext>
            </a:extLst>
          </p:cNvPr>
          <p:cNvSpPr txBox="1"/>
          <p:nvPr/>
        </p:nvSpPr>
        <p:spPr>
          <a:xfrm>
            <a:off x="528575" y="4255079"/>
            <a:ext cx="4821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所以五边形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BAE1073-85B6-9AFC-9FFB-CE9999F946AD}"/>
              </a:ext>
            </a:extLst>
          </p:cNvPr>
          <p:cNvSpPr txBox="1"/>
          <p:nvPr/>
        </p:nvSpPr>
        <p:spPr>
          <a:xfrm>
            <a:off x="528575" y="4730567"/>
            <a:ext cx="2289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892</Words>
  <Application>Microsoft Office PowerPoint</Application>
  <PresentationFormat>宽屏</PresentationFormat>
  <Paragraphs>49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2024-04-28T01:47:59Z</dcterms:created>
  <dcterms:modified xsi:type="dcterms:W3CDTF">2024-04-28T04:32:02Z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