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7" r:id="rId5"/>
    <p:sldId id="306" r:id="rId6"/>
    <p:sldId id="308" r:id="rId7"/>
    <p:sldId id="31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90" name="yt_image_142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74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2" name="yt_shape_14292"/>
          <p:cNvSpPr txBox="1"/>
          <p:nvPr/>
        </p:nvSpPr>
        <p:spPr>
          <a:xfrm>
            <a:off x="540000" y="2299643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反比例函数的实际应用</a:t>
            </a:r>
          </a:p>
        </p:txBody>
      </p:sp>
      <p:sp>
        <p:nvSpPr>
          <p:cNvPr id="14293" name="yt_shape_14293"/>
          <p:cNvSpPr txBox="1"/>
          <p:nvPr/>
        </p:nvSpPr>
        <p:spPr>
          <a:xfrm>
            <a:off x="540119" y="27890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某电子商城推出分期付款购买电脑的活动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一台电脑的售价为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4f47"/>
              </a:rPr>
              <a:t>前期付款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后期每个月分期付相等数额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则每个月的付款额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与付款月数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fb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4" name="yt_table_14294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6373571"/>
                  </p:ext>
                </p:extLst>
              </p:nvPr>
            </p:nvGraphicFramePr>
            <p:xfrm>
              <a:off x="540047" y="4228643"/>
              <a:ext cx="5267643" cy="1272160"/>
            </p:xfrm>
            <a:graphic>
              <a:graphicData uri="http://schemas.openxmlformats.org/drawingml/2006/table">
                <a:tbl>
                  <a:tblPr/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12000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94" name="yt_table_14294" descr="{&quot;rangeId&quot;:2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6373571"/>
                  </p:ext>
                </p:extLst>
              </p:nvPr>
            </p:nvGraphicFramePr>
            <p:xfrm>
              <a:off x="540047" y="3411165"/>
              <a:ext cx="5267643" cy="1272160"/>
            </p:xfrm>
            <a:graphic>
              <a:graphicData uri="http://schemas.openxmlformats.org/drawingml/2006/table">
                <a:tbl>
                  <a:tblPr/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34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33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7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334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515347" title="H_26.259764">
            <a:extLst>
              <a:ext uri="{FF2B5EF4-FFF2-40B4-BE49-F238E27FC236}">
                <a16:creationId xmlns:a16="http://schemas.microsoft.com/office/drawing/2014/main" id="{0BF2CCE4-0CD0-9828-7437-E8E6F4E9A0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5009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FC37CC-D72A-8DC1-1F16-934AF7231005}"/>
              </a:ext>
            </a:extLst>
          </p:cNvPr>
          <p:cNvSpPr txBox="1"/>
          <p:nvPr/>
        </p:nvSpPr>
        <p:spPr>
          <a:xfrm>
            <a:off x="5326908" y="3693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540119" y="201809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一杠杆装置如图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杆的一端吊起一桶水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ff66"/>
              </a:rPr>
              <a:t>水桶对杆的拉力的作用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点到支点的杆长固定不变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a9c5d"/>
              </a:rPr>
              <a:t>丁四位同学分别在杆的另一端竖直向下施加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压力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将相同重量的水桶吊起同样的高度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c328"/>
              </a:rPr>
              <a:t>F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则这四位同学对杆的压力的作用点到支点的距离最远的是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3" name="yt_table_143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972143"/>
              </p:ext>
            </p:extLst>
          </p:nvPr>
        </p:nvGraphicFramePr>
        <p:xfrm>
          <a:off x="540047" y="3937791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甲同学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乙同学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丙同学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丁同学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grpSp>
        <p:nvGrpSpPr>
          <p:cNvPr id="14340" name="yt_shape_14340_skip" title="H_99.4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1648" y="3937791"/>
            <a:ext cx="1738218" cy="1262394"/>
            <a:chOff x="0" y="0"/>
            <a:chExt cx="1738218" cy="1262394"/>
          </a:xfrm>
        </p:grpSpPr>
        <p:pic>
          <p:nvPicPr>
            <p:cNvPr id="2" name="yt_image_143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8218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2" name="yt_shape_14342"/>
            <p:cNvSpPr txBox="1"/>
            <p:nvPr/>
          </p:nvSpPr>
          <p:spPr>
            <a:xfrm>
              <a:off x="335828" y="9023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375913-DC3F-31BF-7EB8-3E9915528E6D}"/>
              </a:ext>
            </a:extLst>
          </p:cNvPr>
          <p:cNvSpPr txBox="1"/>
          <p:nvPr/>
        </p:nvSpPr>
        <p:spPr>
          <a:xfrm>
            <a:off x="9187707" y="33977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337" name="yt_image_143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47" y="143581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40119" y="16287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当导线的长度一定时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b2de,isEnd"/>
              </a:rPr>
              <a:t>导线的电阻与它的横截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面积成反比例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的导线的电阻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与它的横截面积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b39,isEnd"/>
              </a:rPr>
              <a:t>的函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Ω.</a:t>
            </a:r>
          </a:p>
        </p:txBody>
      </p:sp>
      <p:sp>
        <p:nvSpPr>
          <p:cNvPr id="14349" name="yt_shape_14349"/>
          <p:cNvSpPr txBox="1"/>
          <p:nvPr/>
        </p:nvSpPr>
        <p:spPr>
          <a:xfrm>
            <a:off x="540000" y="52307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46" name="yt_shape_14346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5017" y="3220726"/>
            <a:ext cx="1841965" cy="1959624"/>
            <a:chOff x="0" y="0"/>
            <a:chExt cx="1841965" cy="1959624"/>
          </a:xfrm>
        </p:grpSpPr>
        <p:pic>
          <p:nvPicPr>
            <p:cNvPr id="2" name="yt_image_143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1965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8" name="yt_shape_14348"/>
            <p:cNvSpPr txBox="1"/>
            <p:nvPr/>
          </p:nvSpPr>
          <p:spPr>
            <a:xfrm>
              <a:off x="387701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E6180D-F8CA-0ED9-0874-1601C6BA2506}"/>
              </a:ext>
            </a:extLst>
          </p:cNvPr>
          <p:cNvSpPr txBox="1"/>
          <p:nvPr/>
        </p:nvSpPr>
        <p:spPr>
          <a:xfrm>
            <a:off x="6481021" y="253296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yt_shape_14350"/>
          <p:cNvSpPr txBox="1"/>
          <p:nvPr/>
        </p:nvSpPr>
        <p:spPr>
          <a:xfrm>
            <a:off x="540120" y="198375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跨物理学科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在温度不变的条件下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323ea,isEnd"/>
              </a:rPr>
              <a:t>通过一次又一次地对汽缸顶部的活塞加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加压后气体对汽缸壁所产生的压强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与汽缸内气体的体积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18e,isEnd"/>
              </a:rPr>
              <a:t>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若压强由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加压到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a608,isEnd"/>
              </a:rPr>
              <a:t>则气体体积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压缩了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mL.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351" name="yt_image_14351" title="H_92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8045" y="4005064"/>
            <a:ext cx="2135910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0D2CEE-6331-F768-EE1D-23DEEE18AADB}"/>
              </a:ext>
            </a:extLst>
          </p:cNvPr>
          <p:cNvSpPr txBox="1"/>
          <p:nvPr/>
        </p:nvSpPr>
        <p:spPr>
          <a:xfrm>
            <a:off x="1669309" y="33634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4" name="yt_shape_143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53" name="yt_image_14353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6" name="yt_shape_14356"/>
          <p:cNvSpPr txBox="1"/>
          <p:nvPr/>
        </p:nvSpPr>
        <p:spPr>
          <a:xfrm>
            <a:off x="540120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教室里的饮水机接通电源就进入自动程序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5559"/>
              </a:rPr>
              <a:t>开机加热时每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加热到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停止加热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水温开始下降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此时水温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c535"/>
              </a:rPr>
              <a:t>与开机后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直至水温降至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饮水机关机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a770"/>
              </a:rPr>
              <a:t>饮水机关机后即刻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自动开机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重复上述自动程序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若在水温为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时接通电源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e0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357" name="yt_image_14357" title="H_79.0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4452514"/>
            <a:ext cx="1936398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59" name="yt_shape_14359"/>
              <p:cNvSpPr txBox="1"/>
              <p:nvPr/>
            </p:nvSpPr>
            <p:spPr>
              <a:xfrm>
                <a:off x="540000" y="3852926"/>
                <a:ext cx="8313173" cy="2012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分别写出水温上升和下降阶段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≤7)(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水温上升阶段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700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70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水温下降阶段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4359" name="yt_shape_14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2926"/>
                <a:ext cx="8313173" cy="2012987"/>
              </a:xfrm>
              <a:prstGeom prst="rect">
                <a:avLst/>
              </a:prstGeom>
              <a:blipFill>
                <a:blip r:embed="rId4"/>
                <a:stretch>
                  <a:fillRect l="-2274" t="-2424" r="-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45AA8A-5445-A428-3E99-1E8DCC0E30B9}"/>
                  </a:ext>
                </a:extLst>
              </p:cNvPr>
              <p:cNvSpPr txBox="1"/>
              <p:nvPr/>
            </p:nvSpPr>
            <p:spPr>
              <a:xfrm>
                <a:off x="449989" y="4281608"/>
                <a:ext cx="736898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≤7)(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水温上升阶段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700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70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水温下降阶段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45AA8A-5445-A428-3E99-1E8DCC0E3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1608"/>
                <a:ext cx="7368984" cy="1611643"/>
              </a:xfrm>
              <a:prstGeom prst="rect">
                <a:avLst/>
              </a:prstGeom>
              <a:blipFill>
                <a:blip r:embed="rId5"/>
                <a:stretch>
                  <a:fillRect l="-1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540000" y="1119399"/>
            <a:ext cx="90874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怡萱同学想喝高于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请问她最多需要等待多长时间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363" name="yt_shape_14363"/>
          <p:cNvSpPr txBox="1"/>
          <p:nvPr/>
        </p:nvSpPr>
        <p:spPr>
          <a:xfrm>
            <a:off x="540000" y="1598702"/>
            <a:ext cx="58541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64" name="yt_shape_14364"/>
              <p:cNvSpPr txBox="1"/>
              <p:nvPr/>
            </p:nvSpPr>
            <p:spPr>
              <a:xfrm>
                <a:off x="540000" y="2078005"/>
                <a:ext cx="456855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4" name="yt_shape_1436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8005"/>
                <a:ext cx="4568558" cy="642292"/>
              </a:xfrm>
              <a:prstGeom prst="rect">
                <a:avLst/>
              </a:prstGeom>
              <a:blipFill>
                <a:blip r:embed="rId2"/>
                <a:stretch>
                  <a:fillRect l="-4139" r="-307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66" name="yt_shape_14366"/>
              <p:cNvSpPr txBox="1"/>
              <p:nvPr/>
            </p:nvSpPr>
            <p:spPr>
              <a:xfrm>
                <a:off x="540000" y="2771085"/>
                <a:ext cx="402033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6" name="yt_shape_14366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1085"/>
                <a:ext cx="4020331" cy="642163"/>
              </a:xfrm>
              <a:prstGeom prst="rect">
                <a:avLst/>
              </a:prstGeom>
              <a:blipFill>
                <a:blip r:embed="rId3"/>
                <a:stretch>
                  <a:fillRect l="-4704" r="-36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68" name="yt_shape_14368"/>
              <p:cNvSpPr txBox="1"/>
              <p:nvPr/>
            </p:nvSpPr>
            <p:spPr>
              <a:xfrm>
                <a:off x="540000" y="3464036"/>
                <a:ext cx="738182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怡萱同学想喝高于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的水，她最多需要等待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min.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8" name="yt_shape_14368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4036"/>
                <a:ext cx="7381829" cy="642163"/>
              </a:xfrm>
              <a:prstGeom prst="rect">
                <a:avLst/>
              </a:prstGeom>
              <a:blipFill>
                <a:blip r:embed="rId4"/>
                <a:stretch>
                  <a:fillRect l="-2560" r="-115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70" name="yt_shape_14370"/>
          <p:cNvSpPr txBox="1"/>
          <p:nvPr/>
        </p:nvSpPr>
        <p:spPr>
          <a:xfrm>
            <a:off x="540119" y="4156987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42eac"/>
              </a:rPr>
              <a:t>利用反比例函数解决实际问题时，要结合实际数量之间的关系，建立反比例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函数模型，再根据需要利用反比例函数的性质解决问题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31f77"/>
              </a:rPr>
              <a:t>同时注意，根据实际意义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确定自变量的范围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6CF60F-F501-B6B3-BD6F-23D56CC61784}"/>
              </a:ext>
            </a:extLst>
          </p:cNvPr>
          <p:cNvSpPr txBox="1"/>
          <p:nvPr/>
        </p:nvSpPr>
        <p:spPr>
          <a:xfrm>
            <a:off x="449989" y="1551896"/>
            <a:ext cx="5977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0EEA67-E99A-7453-62FD-E510A3BAFC22}"/>
                  </a:ext>
                </a:extLst>
              </p:cNvPr>
              <p:cNvSpPr txBox="1"/>
              <p:nvPr/>
            </p:nvSpPr>
            <p:spPr>
              <a:xfrm>
                <a:off x="449989" y="2031199"/>
                <a:ext cx="470446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A60EEA67-E99A-7453-62FD-E510A3BAF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1199"/>
                <a:ext cx="4704461" cy="729692"/>
              </a:xfrm>
              <a:prstGeom prst="rect">
                <a:avLst/>
              </a:prstGeom>
              <a:blipFill>
                <a:blip r:embed="rId5"/>
                <a:stretch>
                  <a:fillRect l="-2073" r="-19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C4F19E-02F4-7517-60CB-6DC18447D234}"/>
                  </a:ext>
                </a:extLst>
              </p:cNvPr>
              <p:cNvSpPr txBox="1"/>
              <p:nvPr/>
            </p:nvSpPr>
            <p:spPr>
              <a:xfrm>
                <a:off x="449989" y="2724279"/>
                <a:ext cx="41615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CDC4F19E-02F4-7517-60CB-6DC18447D2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4279"/>
                <a:ext cx="4161536" cy="729565"/>
              </a:xfrm>
              <a:prstGeom prst="rect">
                <a:avLst/>
              </a:prstGeom>
              <a:blipFill>
                <a:blip r:embed="rId6"/>
                <a:stretch>
                  <a:fillRect l="-2346" r="-234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A51E43-FF45-6397-38E9-53A3D5D1FE7A}"/>
                  </a:ext>
                </a:extLst>
              </p:cNvPr>
              <p:cNvSpPr txBox="1"/>
              <p:nvPr/>
            </p:nvSpPr>
            <p:spPr>
              <a:xfrm>
                <a:off x="449989" y="3417230"/>
                <a:ext cx="74905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怡萱同学想喝高于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的水，她最多需要等待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min.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80A51E43-FF45-6397-38E9-53A3D5D1F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7230"/>
                <a:ext cx="7490523" cy="729565"/>
              </a:xfrm>
              <a:prstGeom prst="rect">
                <a:avLst/>
              </a:prstGeom>
              <a:blipFill>
                <a:blip r:embed="rId7"/>
                <a:stretch>
                  <a:fillRect l="-1302" r="-8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4357" title="H_79.02">
            <a:extLst>
              <a:ext uri="{FF2B5EF4-FFF2-40B4-BE49-F238E27FC236}">
                <a16:creationId xmlns:a16="http://schemas.microsoft.com/office/drawing/2014/main" id="{FF7DC760-567E-82C3-836E-8E7B3E9F6D75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36360" y="2218520"/>
            <a:ext cx="1936398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119" y="14874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兰州六十六中月考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某中学组织学生到商场参加社会实践活动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faba"/>
              </a:rPr>
              <a:t>他们参与了某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种品牌运动鞋的销售工作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已知该运动鞋每双的进价为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6b13"/>
              </a:rPr>
              <a:t>为寻求合适的销售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价格进行了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天的试销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试销情况如表所示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96" name="yt_table_14296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653691"/>
              </p:ext>
            </p:extLst>
          </p:nvPr>
        </p:nvGraphicFramePr>
        <p:xfrm>
          <a:off x="540000" y="3079377"/>
          <a:ext cx="11111996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03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2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销售量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98" name="yt_shape_14298"/>
              <p:cNvSpPr txBox="1"/>
              <p:nvPr/>
            </p:nvSpPr>
            <p:spPr>
              <a:xfrm>
                <a:off x="540000" y="1172018"/>
                <a:ext cx="9852056" cy="48739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观察表中数据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满足什么函数关系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请求出这个函数关系式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由表中数据，得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6000.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的反比例函数，且函数关系式为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若商场计划每天的销售利润为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则其单价应定为多少元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答：若商场计划每天的销售利润为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元，则其单价应定为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98" name="yt_shape_1429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2018"/>
                <a:ext cx="9852056" cy="4873963"/>
              </a:xfrm>
              <a:prstGeom prst="rect">
                <a:avLst/>
              </a:prstGeom>
              <a:blipFill>
                <a:blip r:embed="rId2"/>
                <a:stretch>
                  <a:fillRect l="-1918" t="-1000" r="-928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C554FB-50EB-E029-4EF3-76F164E24AF6}"/>
                  </a:ext>
                </a:extLst>
              </p:cNvPr>
              <p:cNvSpPr txBox="1"/>
              <p:nvPr/>
            </p:nvSpPr>
            <p:spPr>
              <a:xfrm>
                <a:off x="449989" y="1600700"/>
                <a:ext cx="656659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由表中数据，得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6000.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C8C554FB-50EB-E029-4EF3-76F164E24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00700"/>
                <a:ext cx="6566598" cy="768617"/>
              </a:xfrm>
              <a:prstGeom prst="rect">
                <a:avLst/>
              </a:prstGeom>
              <a:blipFill>
                <a:blip r:embed="rId3"/>
                <a:stretch>
                  <a:fillRect l="-1486" r="-14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7D3E5A-A8ED-B0A2-D9DE-D7D21D0D8593}"/>
                  </a:ext>
                </a:extLst>
              </p:cNvPr>
              <p:cNvSpPr txBox="1"/>
              <p:nvPr/>
            </p:nvSpPr>
            <p:spPr>
              <a:xfrm>
                <a:off x="449989" y="2275705"/>
                <a:ext cx="673804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的反比例函数，且函数关系式为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157D3E5A-A8ED-B0A2-D9DE-D7D21D0D85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5705"/>
                <a:ext cx="6738048" cy="768617"/>
              </a:xfrm>
              <a:prstGeom prst="rect">
                <a:avLst/>
              </a:prstGeom>
              <a:blipFill>
                <a:blip r:embed="rId4"/>
                <a:stretch>
                  <a:fillRect l="-1448" r="-144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B8D3AD7-C306-0B11-7864-A434A4FDE928}"/>
              </a:ext>
            </a:extLst>
          </p:cNvPr>
          <p:cNvSpPr txBox="1"/>
          <p:nvPr/>
        </p:nvSpPr>
        <p:spPr>
          <a:xfrm>
            <a:off x="449989" y="3426198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ACC2C0-7DB3-0FDE-E770-0FA836FB9B88}"/>
                  </a:ext>
                </a:extLst>
              </p:cNvPr>
              <p:cNvSpPr txBox="1"/>
              <p:nvPr/>
            </p:nvSpPr>
            <p:spPr>
              <a:xfrm>
                <a:off x="449989" y="3901686"/>
                <a:ext cx="638086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F3ACC2C0-7DB3-0FDE-E770-0FA836FB9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1686"/>
                <a:ext cx="6380861" cy="768617"/>
              </a:xfrm>
              <a:prstGeom prst="rect">
                <a:avLst/>
              </a:prstGeom>
              <a:blipFill>
                <a:blip r:embed="rId5"/>
                <a:stretch>
                  <a:fillRect l="-1528" r="-13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5C256A1-92E3-E77C-57FF-D2092F9662A2}"/>
              </a:ext>
            </a:extLst>
          </p:cNvPr>
          <p:cNvSpPr txBox="1"/>
          <p:nvPr/>
        </p:nvSpPr>
        <p:spPr>
          <a:xfrm>
            <a:off x="449989" y="4576691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E69A75-FDC7-8BB1-DD3D-B8069FEC8E91}"/>
              </a:ext>
            </a:extLst>
          </p:cNvPr>
          <p:cNvSpPr txBox="1"/>
          <p:nvPr/>
        </p:nvSpPr>
        <p:spPr>
          <a:xfrm>
            <a:off x="449989" y="5052179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8FD2A4-ED57-E8E2-6A43-236318617B66}"/>
              </a:ext>
            </a:extLst>
          </p:cNvPr>
          <p:cNvSpPr txBox="1"/>
          <p:nvPr/>
        </p:nvSpPr>
        <p:spPr>
          <a:xfrm>
            <a:off x="449989" y="5527667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答：若商场计划每天的销售利润为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元，则其单价应定为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000" y="2169116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反比例函数与其他学科知识综合</a:t>
            </a:r>
          </a:p>
        </p:txBody>
      </p:sp>
      <p:sp>
        <p:nvSpPr>
          <p:cNvPr id="14308" name="yt_shape_14308"/>
          <p:cNvSpPr txBox="1"/>
          <p:nvPr/>
        </p:nvSpPr>
        <p:spPr>
          <a:xfrm>
            <a:off x="540120" y="265855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已知电灯电路两端的电压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220V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通过灯泡的电流强度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44a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的最大限度不得超过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0.11A.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设选用灯泡的电阻为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3071"/>
              </a:rPr>
              <a:t>下列说法正确的是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09" name="yt_table_143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028422"/>
              </p:ext>
            </p:extLst>
          </p:nvPr>
        </p:nvGraphicFramePr>
        <p:xfrm>
          <a:off x="540047" y="4098116"/>
          <a:ext cx="6740843" cy="950976"/>
        </p:xfrm>
        <a:graphic>
          <a:graphicData uri="http://schemas.openxmlformats.org/drawingml/2006/table">
            <a:tbl>
              <a:tblPr/>
              <a:tblGrid>
                <a:gridCol w="384524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2000Ω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至多为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2000Ω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24.2Ω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至多为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24.2Ω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pic>
        <p:nvPicPr>
          <p:cNvPr id="3" name="yt_shape_1714269515418" title="H_26.259764">
            <a:extLst>
              <a:ext uri="{FF2B5EF4-FFF2-40B4-BE49-F238E27FC236}">
                <a16:creationId xmlns:a16="http://schemas.microsoft.com/office/drawing/2014/main" id="{8D4EEED5-06C4-BACA-E561-57630FF408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956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6F5017-D28F-BA51-1B75-6CDF4461CA83}"/>
              </a:ext>
            </a:extLst>
          </p:cNvPr>
          <p:cNvSpPr txBox="1"/>
          <p:nvPr/>
        </p:nvSpPr>
        <p:spPr>
          <a:xfrm>
            <a:off x="1059709" y="3562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1" name="yt_shape_1431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某气球内充满了一定量的气体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当温度不变时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c66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气球内气体的气压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是气体体积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12" name="yt_image_14312" title="H_123.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5793" y="1962388"/>
            <a:ext cx="2220019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14" name="yt_shape_14314"/>
              <p:cNvSpPr txBox="1"/>
              <p:nvPr/>
            </p:nvSpPr>
            <p:spPr>
              <a:xfrm>
                <a:off x="540000" y="3630437"/>
                <a:ext cx="6656053" cy="27622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当气体体积为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气压是多少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气压为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96kPa.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4" name="yt_shape_14314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0437"/>
                <a:ext cx="6656053" cy="2762231"/>
              </a:xfrm>
              <a:prstGeom prst="rect">
                <a:avLst/>
              </a:prstGeom>
              <a:blipFill>
                <a:blip r:embed="rId3"/>
                <a:stretch>
                  <a:fillRect l="-2841" t="-1987" r="-1925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1A5BAE-2D64-E41E-F039-041088343B15}"/>
                  </a:ext>
                </a:extLst>
              </p:cNvPr>
              <p:cNvSpPr txBox="1"/>
              <p:nvPr/>
            </p:nvSpPr>
            <p:spPr>
              <a:xfrm>
                <a:off x="449989" y="4059119"/>
                <a:ext cx="6771767" cy="7785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201A5BAE-2D64-E41E-F039-04108834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9119"/>
                <a:ext cx="6771767" cy="778587"/>
              </a:xfrm>
              <a:prstGeom prst="rect">
                <a:avLst/>
              </a:prstGeom>
              <a:blipFill>
                <a:blip r:embed="rId4"/>
                <a:stretch>
                  <a:fillRect l="-1440" r="-1440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8A6C924-1A48-4066-1759-79AF33BBEF4B}"/>
                  </a:ext>
                </a:extLst>
              </p:cNvPr>
              <p:cNvSpPr txBox="1"/>
              <p:nvPr/>
            </p:nvSpPr>
            <p:spPr>
              <a:xfrm>
                <a:off x="449989" y="4744094"/>
                <a:ext cx="3288411" cy="7688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88A6C924-1A48-4066-1759-79AF33BBE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4094"/>
                <a:ext cx="3288411" cy="768807"/>
              </a:xfrm>
              <a:prstGeom prst="rect">
                <a:avLst/>
              </a:prstGeom>
              <a:blipFill>
                <a:blip r:embed="rId5"/>
                <a:stretch>
                  <a:fillRect l="-2968" r="-29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F5E1E7-45A2-9A78-E8CC-8D76F46DC9CF}"/>
              </a:ext>
            </a:extLst>
          </p:cNvPr>
          <p:cNvSpPr txBox="1"/>
          <p:nvPr/>
        </p:nvSpPr>
        <p:spPr>
          <a:xfrm>
            <a:off x="449989" y="5894777"/>
            <a:ext cx="581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气压为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96kPa.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9" name="yt_shape_14319"/>
          <p:cNvSpPr txBox="1"/>
          <p:nvPr/>
        </p:nvSpPr>
        <p:spPr>
          <a:xfrm>
            <a:off x="540119" y="267454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当气球内的气压大于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气球将爆炸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为了安全起见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2587"/>
              </a:rPr>
              <a:t>气体的体积应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不小于多少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所以气体的体积应不小于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0.69m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6E8A1A-E9FC-5BB4-AFF0-08451A2A4EE4}"/>
              </a:ext>
            </a:extLst>
          </p:cNvPr>
          <p:cNvSpPr txBox="1"/>
          <p:nvPr/>
        </p:nvSpPr>
        <p:spPr>
          <a:xfrm>
            <a:off x="450108" y="3578715"/>
            <a:ext cx="429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DAE055-6C44-4A8E-57BD-7FF9AB50879C}"/>
              </a:ext>
            </a:extLst>
          </p:cNvPr>
          <p:cNvSpPr txBox="1"/>
          <p:nvPr/>
        </p:nvSpPr>
        <p:spPr>
          <a:xfrm>
            <a:off x="450108" y="4054202"/>
            <a:ext cx="448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所以气体的体积应不小于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0.69m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4312" title="H_123.48">
            <a:extLst>
              <a:ext uri="{FF2B5EF4-FFF2-40B4-BE49-F238E27FC236}">
                <a16:creationId xmlns:a16="http://schemas.microsoft.com/office/drawing/2014/main" id="{BC0F73D1-025B-46A8-7D66-235489D7EA6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3270104"/>
            <a:ext cx="2220019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2" name="yt_shape_14322"/>
          <p:cNvSpPr txBox="1"/>
          <p:nvPr/>
        </p:nvSpPr>
        <p:spPr>
          <a:xfrm>
            <a:off x="540000" y="3402982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【易错易混】忽略反比例函数中自变量的取值范围致错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F35A9-C033-9CF8-51A0-88BAA0560874}"/>
              </a:ext>
            </a:extLst>
          </p:cNvPr>
          <p:cNvSpPr txBox="1"/>
          <p:nvPr/>
        </p:nvSpPr>
        <p:spPr>
          <a:xfrm>
            <a:off x="449989" y="3356176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【易错易混】忽略反比例函数中自变量的取值范围致错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3" name="yt_shape_14323"/>
          <p:cNvSpPr txBox="1"/>
          <p:nvPr/>
        </p:nvSpPr>
        <p:spPr>
          <a:xfrm>
            <a:off x="540120" y="212494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某学校要种植一块面积为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4ead"/>
              </a:rPr>
              <a:t>要求两边长均不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则草坪的一边长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随另一边长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8e40"/>
              </a:rPr>
              <a:t>的变化而变化的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24" name="yt_image_14324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716878"/>
            <a:ext cx="4827520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8443FF-F43B-5A03-DD41-2F4EC16C5669}"/>
              </a:ext>
            </a:extLst>
          </p:cNvPr>
          <p:cNvSpPr txBox="1"/>
          <p:nvPr/>
        </p:nvSpPr>
        <p:spPr>
          <a:xfrm>
            <a:off x="2583709" y="30291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6" name="yt_shape_14326"/>
          <p:cNvSpPr txBox="1"/>
          <p:nvPr/>
        </p:nvSpPr>
        <p:spPr>
          <a:xfrm>
            <a:off x="540119" y="19067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与底边长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baec"/>
              </a:rPr>
              <a:t>之间的函数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关系用图象来表示是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27" name="yt_image_143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18590"/>
            <a:ext cx="1055235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28" name="yt_image_143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5235" y="3018590"/>
            <a:ext cx="1055235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29" name="yt_image_143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470" y="3018590"/>
            <a:ext cx="978886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0" name="yt_image_143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9356" y="3122603"/>
            <a:ext cx="899706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3" name="yt_shape_14333"/>
          <p:cNvSpPr txBox="1"/>
          <p:nvPr/>
        </p:nvSpPr>
        <p:spPr>
          <a:xfrm>
            <a:off x="867583" y="411472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334" name="yt_shape_14334"/>
          <p:cNvSpPr txBox="1"/>
          <p:nvPr/>
        </p:nvSpPr>
        <p:spPr>
          <a:xfrm>
            <a:off x="2291225" y="411472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335" name="yt_shape_14335"/>
          <p:cNvSpPr txBox="1"/>
          <p:nvPr/>
        </p:nvSpPr>
        <p:spPr>
          <a:xfrm>
            <a:off x="3668286" y="411472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336" name="yt_shape_14336"/>
          <p:cNvSpPr txBox="1"/>
          <p:nvPr/>
        </p:nvSpPr>
        <p:spPr>
          <a:xfrm>
            <a:off x="4959175" y="411472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789517-80A2-D8EA-151C-443E824E2A16}"/>
              </a:ext>
            </a:extLst>
          </p:cNvPr>
          <p:cNvSpPr txBox="1"/>
          <p:nvPr/>
        </p:nvSpPr>
        <p:spPr>
          <a:xfrm>
            <a:off x="3802908" y="23354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1689</Words>
  <Application>Microsoft Office PowerPoint</Application>
  <PresentationFormat>宽屏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