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03" r:id="rId3"/>
    <p:sldId id="306" r:id="rId4"/>
    <p:sldId id="307" r:id="rId5"/>
    <p:sldId id="308" r:id="rId6"/>
    <p:sldId id="309" r:id="rId7"/>
    <p:sldId id="311" r:id="rId8"/>
    <p:sldId id="312" r:id="rId9"/>
    <p:sldId id="313" r:id="rId10"/>
    <p:sldId id="321" r:id="rId11"/>
    <p:sldId id="322" r:id="rId12"/>
    <p:sldId id="314" r:id="rId13"/>
    <p:sldId id="315" r:id="rId14"/>
    <p:sldId id="317" r:id="rId15"/>
    <p:sldId id="318" r:id="rId16"/>
    <p:sldId id="25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AC2A9-B81F-45AF-9080-E8460388294B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AFB8F-169F-4AF7-AC2B-86D0E7C0A7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62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CAFB8F-169F-4AF7-AC2B-86D0E7C0A7F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4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3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5" name="yt_image_1042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7" name="yt_shape_10427"/>
          <p:cNvSpPr txBox="1"/>
          <p:nvPr/>
        </p:nvSpPr>
        <p:spPr>
          <a:xfrm>
            <a:off x="540000" y="1482165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矩形的性质与判定的综合应用</a:t>
            </a:r>
          </a:p>
        </p:txBody>
      </p:sp>
      <p:sp>
        <p:nvSpPr>
          <p:cNvPr id="10428" name="yt_shape_10428"/>
          <p:cNvSpPr txBox="1"/>
          <p:nvPr/>
        </p:nvSpPr>
        <p:spPr>
          <a:xfrm>
            <a:off x="540120" y="197159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两条对角线所在的直线是它的对称轴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3e59"/>
              </a:rPr>
              <a:t>对角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线相等的四边形是矩形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有两个角相等的平行四边形是矩形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7953"/>
              </a:rPr>
              <a:t>对角线相等且互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相平分的四边形是矩形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对角线互相垂直平分的四边形是矩形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5aad"/>
              </a:rPr>
              <a:t>其中正确的有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9" name="yt_table_104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325167"/>
              </p:ext>
            </p:extLst>
          </p:nvPr>
        </p:nvGraphicFramePr>
        <p:xfrm>
          <a:off x="540047" y="389129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sp>
        <p:nvSpPr>
          <p:cNvPr id="10431" name="yt_shape_10431"/>
          <p:cNvSpPr txBox="1"/>
          <p:nvPr/>
        </p:nvSpPr>
        <p:spPr>
          <a:xfrm>
            <a:off x="540120" y="44174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漳州实验中学期中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c58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3" name="yt_table_104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047764"/>
              </p:ext>
            </p:extLst>
          </p:nvPr>
        </p:nvGraphicFramePr>
        <p:xfrm>
          <a:off x="540047" y="5376903"/>
          <a:ext cx="81146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</a:tbl>
          </a:graphicData>
        </a:graphic>
      </p:graphicFrame>
      <p:pic>
        <p:nvPicPr>
          <p:cNvPr id="10432" name="yt_image_10432_skip" title="H_80.7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2942" y="5376903"/>
            <a:ext cx="1826944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78660" title="H_26.259764">
            <a:extLst>
              <a:ext uri="{FF2B5EF4-FFF2-40B4-BE49-F238E27FC236}">
                <a16:creationId xmlns:a16="http://schemas.microsoft.com/office/drawing/2014/main" id="{C797A539-DEEA-717D-95C1-BDC05C1B6E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620D1D-F630-7FDB-902A-4339513BD979}"/>
              </a:ext>
            </a:extLst>
          </p:cNvPr>
          <p:cNvSpPr txBox="1"/>
          <p:nvPr/>
        </p:nvSpPr>
        <p:spPr>
          <a:xfrm>
            <a:off x="1059709" y="33512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192422-8FCA-EF5B-E977-DE4C79255B21}"/>
              </a:ext>
            </a:extLst>
          </p:cNvPr>
          <p:cNvSpPr txBox="1"/>
          <p:nvPr/>
        </p:nvSpPr>
        <p:spPr>
          <a:xfrm>
            <a:off x="9314708" y="48461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3" name="yt_shape_10483"/>
              <p:cNvSpPr txBox="1"/>
              <p:nvPr/>
            </p:nvSpPr>
            <p:spPr>
              <a:xfrm>
                <a:off x="540119" y="1276342"/>
                <a:ext cx="11492915" cy="4665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解：结论：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证明如下：由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知四边形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对角线相等且互相平分，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的中位线，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是菱形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试判断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直接写出结果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06cc"/>
                  </a:rPr>
                  <a:t>不用说明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是直角三角形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83" name="yt_shape_10483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76342"/>
                <a:ext cx="11492915" cy="4665316"/>
              </a:xfrm>
              <a:prstGeom prst="rect">
                <a:avLst/>
              </a:prstGeom>
              <a:blipFill>
                <a:blip r:embed="rId2"/>
                <a:stretch>
                  <a:fillRect l="-1645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318D16-8F11-CA49-021A-4BBCC929A8AA}"/>
                  </a:ext>
                </a:extLst>
              </p:cNvPr>
              <p:cNvSpPr txBox="1"/>
              <p:nvPr/>
            </p:nvSpPr>
            <p:spPr>
              <a:xfrm>
                <a:off x="450108" y="1229536"/>
                <a:ext cx="5782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解：结论：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mathAnswerShape': 1}">
                <a:extLst>
                  <a:ext uri="{FF2B5EF4-FFF2-40B4-BE49-F238E27FC236}">
                    <a16:creationId xmlns:a16="http://schemas.microsoft.com/office/drawing/2014/main" id="{6F318D16-8F11-CA49-021A-4BBCC929A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229536"/>
                <a:ext cx="5782373" cy="765061"/>
              </a:xfrm>
              <a:prstGeom prst="rect">
                <a:avLst/>
              </a:prstGeom>
              <a:blipFill>
                <a:blip r:embed="rId3"/>
                <a:stretch>
                  <a:fillRect l="-1688" r="-42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A400B16-5640-5537-CE61-559E3E708B2C}"/>
              </a:ext>
            </a:extLst>
          </p:cNvPr>
          <p:cNvSpPr txBox="1"/>
          <p:nvPr/>
        </p:nvSpPr>
        <p:spPr>
          <a:xfrm>
            <a:off x="450108" y="1900985"/>
            <a:ext cx="606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证明如下：由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2E7FBF-2F11-0612-44DC-2B03A8C0C34A}"/>
              </a:ext>
            </a:extLst>
          </p:cNvPr>
          <p:cNvSpPr txBox="1"/>
          <p:nvPr/>
        </p:nvSpPr>
        <p:spPr>
          <a:xfrm>
            <a:off x="450108" y="2376473"/>
            <a:ext cx="573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对角线相等且互相平分，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E4E7EF-A898-3677-9127-4C17F34CD5E7}"/>
              </a:ext>
            </a:extLst>
          </p:cNvPr>
          <p:cNvSpPr txBox="1"/>
          <p:nvPr/>
        </p:nvSpPr>
        <p:spPr>
          <a:xfrm>
            <a:off x="450108" y="2851961"/>
            <a:ext cx="613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5FEC74-9B61-A897-8913-D44688FFC4EB}"/>
              </a:ext>
            </a:extLst>
          </p:cNvPr>
          <p:cNvSpPr txBox="1"/>
          <p:nvPr/>
        </p:nvSpPr>
        <p:spPr>
          <a:xfrm>
            <a:off x="450108" y="3327449"/>
            <a:ext cx="499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841267-DAD3-C87A-94B3-FB6A72132AA6}"/>
                  </a:ext>
                </a:extLst>
              </p:cNvPr>
              <p:cNvSpPr txBox="1"/>
              <p:nvPr/>
            </p:nvSpPr>
            <p:spPr>
              <a:xfrm>
                <a:off x="450108" y="3802937"/>
                <a:ext cx="58157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的中位线，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1, 'mathAnswerShape': 1}">
                <a:extLst>
                  <a:ext uri="{FF2B5EF4-FFF2-40B4-BE49-F238E27FC236}">
                    <a16:creationId xmlns:a16="http://schemas.microsoft.com/office/drawing/2014/main" id="{4A841267-DAD3-C87A-94B3-FB6A72132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02937"/>
                <a:ext cx="5815711" cy="765061"/>
              </a:xfrm>
              <a:prstGeom prst="rect">
                <a:avLst/>
              </a:prstGeom>
              <a:blipFill>
                <a:blip r:embed="rId4"/>
                <a:stretch>
                  <a:fillRect l="-1677" r="-31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0BBF0D5-12AC-E243-5259-780B9ED91942}"/>
              </a:ext>
            </a:extLst>
          </p:cNvPr>
          <p:cNvSpPr txBox="1"/>
          <p:nvPr/>
        </p:nvSpPr>
        <p:spPr>
          <a:xfrm>
            <a:off x="450108" y="5425362"/>
            <a:ext cx="6137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80" name="yt_shape_10480"/>
          <p:cNvSpPr txBox="1"/>
          <p:nvPr/>
        </p:nvSpPr>
        <p:spPr>
          <a:xfrm>
            <a:off x="540119" y="1009370"/>
            <a:ext cx="11492915" cy="39873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试猜想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并证明你的猜想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9" name="yt_image_10477" title="H_108.81">
            <a:extLst>
              <a:ext uri="{FF2B5EF4-FFF2-40B4-BE49-F238E27FC236}">
                <a16:creationId xmlns:a16="http://schemas.microsoft.com/office/drawing/2014/main" id="{A850FD81-03B1-89FB-D136-B6E4E271E87B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1706727"/>
            <a:ext cx="208102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" name="yt_shape_10489"/>
          <p:cNvSpPr txBox="1"/>
          <p:nvPr/>
        </p:nvSpPr>
        <p:spPr>
          <a:xfrm>
            <a:off x="540000" y="2546594"/>
            <a:ext cx="1018227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经典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 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角的矩形问题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模型指引：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491" name="yt_image_10491" title="H_79.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8910" y="4005064"/>
            <a:ext cx="183418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" name="yt_shape_10493"/>
          <p:cNvSpPr txBox="1"/>
          <p:nvPr/>
        </p:nvSpPr>
        <p:spPr>
          <a:xfrm>
            <a:off x="540000" y="21243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问题呈现：</a:t>
            </a:r>
          </a:p>
        </p:txBody>
      </p:sp>
      <p:sp>
        <p:nvSpPr>
          <p:cNvPr id="10494" name="yt_shape_10494"/>
          <p:cNvSpPr txBox="1"/>
          <p:nvPr/>
        </p:nvSpPr>
        <p:spPr>
          <a:xfrm>
            <a:off x="540119" y="26036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六盘水三中月考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e8a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98" name="yt_table_10498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034411"/>
                  </p:ext>
                </p:extLst>
              </p:nvPr>
            </p:nvGraphicFramePr>
            <p:xfrm>
              <a:off x="540047" y="3563038"/>
              <a:ext cx="7519544" cy="712788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498" name="yt_table_10498_skip" descr="{&quot;rangeId&quot;:14,&quot;type&quot;:&quot;Option&quot;,&quot;drawing&quot;:[&quot;yt_shape_10495&quot;]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034411"/>
                  </p:ext>
                </p:extLst>
              </p:nvPr>
            </p:nvGraphicFramePr>
            <p:xfrm>
              <a:off x="540047" y="2338738"/>
              <a:ext cx="7519544" cy="712788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2514" r="-5491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14428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495" name="yt_shape_10495_skip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1842" y="3563038"/>
            <a:ext cx="2068097" cy="1530999"/>
            <a:chOff x="0" y="0"/>
            <a:chExt cx="2068097" cy="1530999"/>
          </a:xfrm>
        </p:grpSpPr>
        <p:pic>
          <p:nvPicPr>
            <p:cNvPr id="2" name="yt_image_1049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8097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97" name="yt_shape_10497"/>
            <p:cNvSpPr txBox="1"/>
            <p:nvPr/>
          </p:nvSpPr>
          <p:spPr>
            <a:xfrm>
              <a:off x="500767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ADC243-5A7F-399E-C85E-677D9F8CFA6E}"/>
              </a:ext>
            </a:extLst>
          </p:cNvPr>
          <p:cNvSpPr txBox="1"/>
          <p:nvPr/>
        </p:nvSpPr>
        <p:spPr>
          <a:xfrm>
            <a:off x="1669308" y="30322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9" name="yt_shape_10499"/>
              <p:cNvSpPr txBox="1"/>
              <p:nvPr/>
            </p:nvSpPr>
            <p:spPr>
              <a:xfrm>
                <a:off x="540119" y="111359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e76b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99" name="yt_shape_1049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13592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04" name="yt_table_1050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222529"/>
              </p:ext>
            </p:extLst>
          </p:nvPr>
        </p:nvGraphicFramePr>
        <p:xfrm>
          <a:off x="540047" y="2110088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</a:tbl>
          </a:graphicData>
        </a:graphic>
      </p:graphicFrame>
      <p:grpSp>
        <p:nvGrpSpPr>
          <p:cNvPr id="10501" name="yt_shape_10501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6144" y="2110088"/>
            <a:ext cx="2083798" cy="1630440"/>
            <a:chOff x="0" y="0"/>
            <a:chExt cx="2083798" cy="1630440"/>
          </a:xfrm>
        </p:grpSpPr>
        <p:pic>
          <p:nvPicPr>
            <p:cNvPr id="2" name="yt_image_1050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83798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03" name="yt_shape_10503"/>
            <p:cNvSpPr txBox="1"/>
            <p:nvPr/>
          </p:nvSpPr>
          <p:spPr>
            <a:xfrm>
              <a:off x="508618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506" name="yt_shape_10506"/>
          <p:cNvSpPr txBox="1"/>
          <p:nvPr/>
        </p:nvSpPr>
        <p:spPr>
          <a:xfrm>
            <a:off x="540119" y="37913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6856,isEnd"/>
              </a:rPr>
              <a:t>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0507" name="yt_image_1050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8520" y="5085184"/>
            <a:ext cx="2074959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3C8CA7F-9F5B-B06A-7E20-92EDD969DD20}"/>
              </a:ext>
            </a:extLst>
          </p:cNvPr>
          <p:cNvSpPr txBox="1"/>
          <p:nvPr/>
        </p:nvSpPr>
        <p:spPr>
          <a:xfrm>
            <a:off x="3501410" y="1542274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463F2F-72CB-399C-614D-453C08C5421B}"/>
              </a:ext>
            </a:extLst>
          </p:cNvPr>
          <p:cNvSpPr txBox="1"/>
          <p:nvPr/>
        </p:nvSpPr>
        <p:spPr>
          <a:xfrm>
            <a:off x="8609857" y="421999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9" name="yt_shape_10509"/>
              <p:cNvSpPr txBox="1"/>
              <p:nvPr/>
            </p:nvSpPr>
            <p:spPr>
              <a:xfrm>
                <a:off x="540119" y="1230634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c8ac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9" name="yt_shape_10509" descr="{&quot;rangeId&quot;:16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30634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r="-1647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11" name="yt_image_1051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951" y="2517527"/>
            <a:ext cx="2068097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13" name="yt_shape_10513"/>
              <p:cNvSpPr txBox="1"/>
              <p:nvPr/>
            </p:nvSpPr>
            <p:spPr>
              <a:xfrm>
                <a:off x="540000" y="3565030"/>
                <a:ext cx="6330259" cy="14258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解：依题意设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13" name="yt_shape_10513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5030"/>
                <a:ext cx="6330259" cy="1425840"/>
              </a:xfrm>
              <a:prstGeom prst="rect">
                <a:avLst/>
              </a:prstGeom>
              <a:blipFill>
                <a:blip r:embed="rId4"/>
                <a:stretch>
                  <a:fillRect l="-2987" t="-3846" r="-2023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15" name="yt_shape_10515"/>
              <p:cNvSpPr txBox="1"/>
              <p:nvPr/>
            </p:nvSpPr>
            <p:spPr>
              <a:xfrm>
                <a:off x="540000" y="5041658"/>
                <a:ext cx="5304594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15" name="yt_shape_10515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41658"/>
                <a:ext cx="5304594" cy="945708"/>
              </a:xfrm>
              <a:prstGeom prst="rect">
                <a:avLst/>
              </a:prstGeom>
              <a:blipFill>
                <a:blip r:embed="rId5"/>
                <a:stretch>
                  <a:fillRect l="-3563" t="-5161" r="-2414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1BD233C-8814-97D6-DB6C-71757AAC00DC}"/>
              </a:ext>
            </a:extLst>
          </p:cNvPr>
          <p:cNvSpPr txBox="1"/>
          <p:nvPr/>
        </p:nvSpPr>
        <p:spPr>
          <a:xfrm>
            <a:off x="449989" y="3518224"/>
            <a:ext cx="496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解：依题意设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F6CACD-73C6-3127-BC07-9D17323A52B8}"/>
              </a:ext>
            </a:extLst>
          </p:cNvPr>
          <p:cNvSpPr txBox="1"/>
          <p:nvPr/>
        </p:nvSpPr>
        <p:spPr>
          <a:xfrm>
            <a:off x="497614" y="3993712"/>
            <a:ext cx="640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F8AA3E6-04D9-3DC2-3B9B-A91399C43E2C}"/>
                  </a:ext>
                </a:extLst>
              </p:cNvPr>
              <p:cNvSpPr txBox="1"/>
              <p:nvPr/>
            </p:nvSpPr>
            <p:spPr>
              <a:xfrm>
                <a:off x="449989" y="4469200"/>
                <a:ext cx="41045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7F8AA3E6-04D9-3DC2-3B9B-A91399C43E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9200"/>
                <a:ext cx="4104513" cy="554686"/>
              </a:xfrm>
              <a:prstGeom prst="rect">
                <a:avLst/>
              </a:prstGeom>
              <a:blipFill>
                <a:blip r:embed="rId6"/>
                <a:stretch>
                  <a:fillRect l="-2377" r="-237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CC3B6A5-8812-9156-8996-B240D98C472F}"/>
              </a:ext>
            </a:extLst>
          </p:cNvPr>
          <p:cNvSpPr txBox="1"/>
          <p:nvPr/>
        </p:nvSpPr>
        <p:spPr>
          <a:xfrm>
            <a:off x="449989" y="499485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2B14DED-C259-5CA4-BBBE-5FD2D00E48B5}"/>
                  </a:ext>
                </a:extLst>
              </p:cNvPr>
              <p:cNvSpPr txBox="1"/>
              <p:nvPr/>
            </p:nvSpPr>
            <p:spPr>
              <a:xfrm>
                <a:off x="449989" y="5470341"/>
                <a:ext cx="5433377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矩形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mathAnswerShape': 1}">
                <a:extLst>
                  <a:ext uri="{FF2B5EF4-FFF2-40B4-BE49-F238E27FC236}">
                    <a16:creationId xmlns:a16="http://schemas.microsoft.com/office/drawing/2014/main" id="{32B14DED-C259-5CA4-BBBE-5FD2D00E4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70341"/>
                <a:ext cx="5433377" cy="554686"/>
              </a:xfrm>
              <a:prstGeom prst="rect">
                <a:avLst/>
              </a:prstGeom>
              <a:blipFill>
                <a:blip r:embed="rId7"/>
                <a:stretch>
                  <a:fillRect l="-1796" r="-1684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5" name="yt_shape_10435"/>
          <p:cNvSpPr txBox="1"/>
          <p:nvPr/>
        </p:nvSpPr>
        <p:spPr>
          <a:xfrm>
            <a:off x="540119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ccc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436" name="yt_image_10436" title="H_307.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2900" y="1524125"/>
            <a:ext cx="2330213" cy="218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8" name="yt_shape_10438"/>
          <p:cNvSpPr txBox="1"/>
          <p:nvPr/>
        </p:nvSpPr>
        <p:spPr>
          <a:xfrm>
            <a:off x="497379" y="1531590"/>
            <a:ext cx="44515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0440" name="yt_shape_10440"/>
          <p:cNvSpPr txBox="1"/>
          <p:nvPr/>
        </p:nvSpPr>
        <p:spPr>
          <a:xfrm>
            <a:off x="497379" y="2163257"/>
            <a:ext cx="1563377" cy="11886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  <a:r>
              <a:rPr lang="en-US" altLang="zh-CN" sz="6600" b="0" i="0" u="none" spc="10541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</a:p>
        </p:txBody>
      </p:sp>
      <p:pic>
        <p:nvPicPr>
          <p:cNvPr id="10439" name="yt_image_10439" title="H_104.0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2900" y="3850275"/>
            <a:ext cx="1547895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2" name="yt_shape_10442"/>
          <p:cNvSpPr txBox="1"/>
          <p:nvPr/>
        </p:nvSpPr>
        <p:spPr>
          <a:xfrm>
            <a:off x="497379" y="1901517"/>
            <a:ext cx="604652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D6C06E-90C7-306A-4933-95325B4B97EF}"/>
              </a:ext>
            </a:extLst>
          </p:cNvPr>
          <p:cNvSpPr txBox="1"/>
          <p:nvPr/>
        </p:nvSpPr>
        <p:spPr>
          <a:xfrm>
            <a:off x="407368" y="1484784"/>
            <a:ext cx="4588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02129F-8957-1D61-AD70-BAC22B86C85A}"/>
              </a:ext>
            </a:extLst>
          </p:cNvPr>
          <p:cNvSpPr txBox="1"/>
          <p:nvPr/>
        </p:nvSpPr>
        <p:spPr>
          <a:xfrm>
            <a:off x="407368" y="1871662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D7EE7C-9748-B25F-15CE-1267E95EE6CA}"/>
              </a:ext>
            </a:extLst>
          </p:cNvPr>
          <p:cNvSpPr txBox="1"/>
          <p:nvPr/>
        </p:nvSpPr>
        <p:spPr>
          <a:xfrm>
            <a:off x="407368" y="213285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EFCCD1-AB59-5EEE-512E-5BA405A586FF}"/>
              </a:ext>
            </a:extLst>
          </p:cNvPr>
          <p:cNvSpPr txBox="1"/>
          <p:nvPr/>
        </p:nvSpPr>
        <p:spPr>
          <a:xfrm>
            <a:off x="407368" y="2492896"/>
            <a:ext cx="2531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1E3E40-B27D-DC19-105D-2B07C9348281}"/>
              </a:ext>
            </a:extLst>
          </p:cNvPr>
          <p:cNvSpPr txBox="1"/>
          <p:nvPr/>
        </p:nvSpPr>
        <p:spPr>
          <a:xfrm>
            <a:off x="407368" y="2780928"/>
            <a:ext cx="616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6DD4A6-E9E7-45DB-CAAC-973FC3C7ADB7}"/>
              </a:ext>
            </a:extLst>
          </p:cNvPr>
          <p:cNvSpPr txBox="1"/>
          <p:nvPr/>
        </p:nvSpPr>
        <p:spPr>
          <a:xfrm>
            <a:off x="407368" y="3140968"/>
            <a:ext cx="338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47" name="yt_shape_10447"/>
              <p:cNvSpPr txBox="1"/>
              <p:nvPr/>
            </p:nvSpPr>
            <p:spPr>
              <a:xfrm>
                <a:off x="497379" y="3201773"/>
                <a:ext cx="5889433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0447" name="yt_shape_104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201773"/>
                <a:ext cx="5889433" cy="3881897"/>
              </a:xfrm>
              <a:prstGeom prst="rect">
                <a:avLst/>
              </a:prstGeom>
              <a:blipFill>
                <a:blip r:embed="rId5"/>
                <a:stretch>
                  <a:fillRect l="-3209" r="-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DBFE34C-D85C-7CBB-1589-6CDCD181BE19}"/>
                  </a:ext>
                </a:extLst>
              </p:cNvPr>
              <p:cNvSpPr txBox="1"/>
              <p:nvPr/>
            </p:nvSpPr>
            <p:spPr>
              <a:xfrm>
                <a:off x="407368" y="3154967"/>
                <a:ext cx="28283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DBFE34C-D85C-7CBB-1589-6CDCD181B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154967"/>
                <a:ext cx="2828354" cy="1611643"/>
              </a:xfrm>
              <a:prstGeom prst="rect">
                <a:avLst/>
              </a:prstGeom>
              <a:blipFill>
                <a:blip r:embed="rId6"/>
                <a:stretch>
                  <a:fillRect l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E61C8D1-63A1-4E75-6468-00BF414D791D}"/>
              </a:ext>
            </a:extLst>
          </p:cNvPr>
          <p:cNvSpPr txBox="1"/>
          <p:nvPr/>
        </p:nvSpPr>
        <p:spPr>
          <a:xfrm>
            <a:off x="407368" y="4497825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A04028-780B-6EC6-B7C1-5C1194629B6A}"/>
              </a:ext>
            </a:extLst>
          </p:cNvPr>
          <p:cNvSpPr txBox="1"/>
          <p:nvPr/>
        </p:nvSpPr>
        <p:spPr>
          <a:xfrm>
            <a:off x="407368" y="4869160"/>
            <a:ext cx="556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973AD65-A21B-DC51-37EF-E5121F92D788}"/>
              </a:ext>
            </a:extLst>
          </p:cNvPr>
          <p:cNvSpPr txBox="1"/>
          <p:nvPr/>
        </p:nvSpPr>
        <p:spPr>
          <a:xfrm>
            <a:off x="407368" y="5344648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074D4B-849D-CF2D-B07A-90C61971F486}"/>
              </a:ext>
            </a:extLst>
          </p:cNvPr>
          <p:cNvSpPr txBox="1"/>
          <p:nvPr/>
        </p:nvSpPr>
        <p:spPr>
          <a:xfrm>
            <a:off x="407368" y="5820136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C82A759-AD59-DC43-BCA5-FEDDBA6C3E64}"/>
              </a:ext>
            </a:extLst>
          </p:cNvPr>
          <p:cNvSpPr txBox="1"/>
          <p:nvPr/>
        </p:nvSpPr>
        <p:spPr>
          <a:xfrm>
            <a:off x="407368" y="6295624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4" name="yt_shape_10454"/>
          <p:cNvSpPr txBox="1"/>
          <p:nvPr/>
        </p:nvSpPr>
        <p:spPr>
          <a:xfrm>
            <a:off x="540000" y="3402982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【易错易混】动点问题中不能准确求出最值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80FFF3-F1C4-DB9B-7EAF-766AF4A47E05}"/>
              </a:ext>
            </a:extLst>
          </p:cNvPr>
          <p:cNvSpPr txBox="1"/>
          <p:nvPr/>
        </p:nvSpPr>
        <p:spPr>
          <a:xfrm>
            <a:off x="426917" y="3178168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【易错易混】动点问题中不能准确求出最值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" name="yt_shape_10455"/>
          <p:cNvSpPr txBox="1"/>
          <p:nvPr/>
        </p:nvSpPr>
        <p:spPr>
          <a:xfrm>
            <a:off x="540119" y="222381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5fef,isEnd"/>
              </a:rPr>
              <a:t>按逆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时针方向沿矩形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ac47,isEnd"/>
              </a:rPr>
              <a:t>则最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成为矩形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0456" name="yt_image_10456" title="H_92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2919" y="4365104"/>
            <a:ext cx="1826161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BDA360-652C-431F-D621-917ED9B31B2C}"/>
              </a:ext>
            </a:extLst>
          </p:cNvPr>
          <p:cNvSpPr txBox="1"/>
          <p:nvPr/>
        </p:nvSpPr>
        <p:spPr>
          <a:xfrm>
            <a:off x="1059708" y="31279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9" name="yt_shape_10459"/>
          <p:cNvSpPr txBox="1"/>
          <p:nvPr/>
        </p:nvSpPr>
        <p:spPr>
          <a:xfrm>
            <a:off x="540000" y="201230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58" name="yt_image_1045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23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1" name="yt_shape_10461"/>
          <p:cNvSpPr txBox="1"/>
          <p:nvPr/>
        </p:nvSpPr>
        <p:spPr>
          <a:xfrm>
            <a:off x="540119" y="25944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0441"/>
              </a:rPr>
              <a:t>的中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65" name="yt_table_10465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6368245"/>
                  </p:ext>
                </p:extLst>
              </p:nvPr>
            </p:nvGraphicFramePr>
            <p:xfrm>
              <a:off x="540047" y="3553904"/>
              <a:ext cx="3676650" cy="1905827"/>
            </p:xfrm>
            <a:graphic>
              <a:graphicData uri="http://schemas.openxmlformats.org/drawingml/2006/table">
                <a:tbl>
                  <a:tblPr/>
                  <a:tblGrid>
                    <a:gridCol w="3676650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四边形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CDFE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是矩形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CDE</a:t>
                          </a:r>
                          <a:r>
                            <a:rPr lang="en-US" altLang="zh-CN" sz="15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AEF</a:t>
                          </a:r>
                          <a:r>
                            <a:rPr lang="en-US" altLang="zh-CN" sz="15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65" name="yt_table_10465_skip" descr="{&quot;rangeId&quot;:8,&quot;type&quot;:&quot;Option&quot;,&quot;drawing&quot;:[&quot;yt_shape_10462&quot;]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6368245"/>
                  </p:ext>
                </p:extLst>
              </p:nvPr>
            </p:nvGraphicFramePr>
            <p:xfrm>
              <a:off x="540047" y="2441600"/>
              <a:ext cx="3676650" cy="1905827"/>
            </p:xfrm>
            <a:graphic>
              <a:graphicData uri="http://schemas.openxmlformats.org/drawingml/2006/table">
                <a:tbl>
                  <a:tblPr/>
                  <a:tblGrid>
                    <a:gridCol w="3676650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四边形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CDFE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是矩形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CDE</a:t>
                          </a:r>
                          <a:r>
                            <a:rPr lang="en-US" altLang="zh-CN" sz="15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AEF</a:t>
                          </a:r>
                          <a:r>
                            <a:rPr lang="en-US" altLang="zh-CN" sz="15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462" name="yt_shape_10462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4933" y="3553904"/>
            <a:ext cx="1714928" cy="1652157"/>
            <a:chOff x="0" y="0"/>
            <a:chExt cx="1714928" cy="1652157"/>
          </a:xfrm>
        </p:grpSpPr>
        <p:pic>
          <p:nvPicPr>
            <p:cNvPr id="2" name="yt_image_1046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14928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64" name="yt_shape_10464"/>
            <p:cNvSpPr txBox="1"/>
            <p:nvPr/>
          </p:nvSpPr>
          <p:spPr>
            <a:xfrm>
              <a:off x="324183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D6B832D-9803-3FFB-54ED-FE4C6DAC36C8}"/>
              </a:ext>
            </a:extLst>
          </p:cNvPr>
          <p:cNvSpPr txBox="1"/>
          <p:nvPr/>
        </p:nvSpPr>
        <p:spPr>
          <a:xfrm>
            <a:off x="5022108" y="30231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66" name="yt_shape_10466"/>
              <p:cNvSpPr txBox="1"/>
              <p:nvPr/>
            </p:nvSpPr>
            <p:spPr>
              <a:xfrm>
                <a:off x="540119" y="1255264"/>
                <a:ext cx="11492915" cy="21038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d8a9,isEnd"/>
                  </a:rPr>
                  <a:t>以任意长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为半径作弧分别交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再分别以点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6829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的长为半径作弧交于点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977c,isEnd"/>
                  </a:rPr>
                  <a:t>的面积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66" name="yt_shape_104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55264"/>
                <a:ext cx="11492915" cy="2103846"/>
              </a:xfrm>
              <a:prstGeom prst="rect">
                <a:avLst/>
              </a:prstGeom>
              <a:blipFill>
                <a:blip r:embed="rId2"/>
                <a:stretch>
                  <a:fillRect l="-1645" t="-2609" b="-7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71" name="yt_shape_10471"/>
          <p:cNvSpPr txBox="1"/>
          <p:nvPr/>
        </p:nvSpPr>
        <p:spPr>
          <a:xfrm>
            <a:off x="540000" y="560423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68" name="yt_shape_10468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8160" y="3562262"/>
            <a:ext cx="2075679" cy="1991628"/>
            <a:chOff x="0" y="0"/>
            <a:chExt cx="2075679" cy="1991628"/>
          </a:xfrm>
        </p:grpSpPr>
        <p:pic>
          <p:nvPicPr>
            <p:cNvPr id="2" name="yt_image_1046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5679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70" name="yt_shape_10470"/>
            <p:cNvSpPr txBox="1"/>
            <p:nvPr/>
          </p:nvSpPr>
          <p:spPr>
            <a:xfrm>
              <a:off x="504558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F53500-85EB-D513-DFBC-5E334E49A446}"/>
                  </a:ext>
                </a:extLst>
              </p:cNvPr>
              <p:cNvSpPr txBox="1"/>
              <p:nvPr/>
            </p:nvSpPr>
            <p:spPr>
              <a:xfrm>
                <a:off x="1364508" y="2749934"/>
                <a:ext cx="11009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C4F53500-85EB-D513-DFBC-5E334E49A4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2749934"/>
                <a:ext cx="1100964" cy="554686"/>
              </a:xfrm>
              <a:prstGeom prst="rect">
                <a:avLst/>
              </a:prstGeom>
              <a:blipFill>
                <a:blip r:embed="rId4"/>
                <a:stretch>
                  <a:fillRect l="-888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2" name="yt_shape_10472"/>
              <p:cNvSpPr txBox="1"/>
              <p:nvPr/>
            </p:nvSpPr>
            <p:spPr>
              <a:xfrm>
                <a:off x="540119" y="1825506"/>
                <a:ext cx="11492915" cy="1915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枣庄市中考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bb40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个判断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6faf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7961,isEnd"/>
                  </a:rPr>
                  <a:t>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等腰直角三角形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判断正确的是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2" name="yt_shape_104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25506"/>
                <a:ext cx="11492915" cy="1915653"/>
              </a:xfrm>
              <a:prstGeom prst="rect">
                <a:avLst/>
              </a:prstGeom>
              <a:blipFill>
                <a:blip r:embed="rId2"/>
                <a:stretch>
                  <a:fillRect l="-1645" t="-2540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74" name="yt_image_10474" title="H_114.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704" y="4221088"/>
            <a:ext cx="1762407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C9029C-8AB5-55FE-73B3-ABF5BDB3B7CF}"/>
              </a:ext>
            </a:extLst>
          </p:cNvPr>
          <p:cNvSpPr txBox="1"/>
          <p:nvPr/>
        </p:nvSpPr>
        <p:spPr>
          <a:xfrm>
            <a:off x="5707908" y="3251456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6" name="yt_shape_10476"/>
          <p:cNvSpPr txBox="1"/>
          <p:nvPr/>
        </p:nvSpPr>
        <p:spPr>
          <a:xfrm>
            <a:off x="540120" y="21226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与它的邻补角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f70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477" name="yt_image_10477" title="H_108.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5487" y="3429000"/>
            <a:ext cx="208102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B001C85-707F-4D24-989D-0FC648FF759F}"/>
              </a:ext>
            </a:extLst>
          </p:cNvPr>
          <p:cNvSpPr txBox="1"/>
          <p:nvPr/>
        </p:nvSpPr>
        <p:spPr>
          <a:xfrm>
            <a:off x="450108" y="1568538"/>
            <a:ext cx="645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53BCF6-8748-BDF4-0C69-67B26F9520C9}"/>
              </a:ext>
            </a:extLst>
          </p:cNvPr>
          <p:cNvSpPr txBox="1"/>
          <p:nvPr/>
        </p:nvSpPr>
        <p:spPr>
          <a:xfrm>
            <a:off x="450108" y="2044026"/>
            <a:ext cx="354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37F1E2-811D-A57B-70DC-8EEE3FC605E1}"/>
              </a:ext>
            </a:extLst>
          </p:cNvPr>
          <p:cNvSpPr txBox="1"/>
          <p:nvPr/>
        </p:nvSpPr>
        <p:spPr>
          <a:xfrm>
            <a:off x="450108" y="2519514"/>
            <a:ext cx="7400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与它的邻补角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FBD954-9742-8721-CA37-9439367835F2}"/>
              </a:ext>
            </a:extLst>
          </p:cNvPr>
          <p:cNvSpPr txBox="1"/>
          <p:nvPr/>
        </p:nvSpPr>
        <p:spPr>
          <a:xfrm>
            <a:off x="450108" y="2995002"/>
            <a:ext cx="563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B1C58A-F30A-FB8B-B138-5DDC38C0D2F8}"/>
                  </a:ext>
                </a:extLst>
              </p:cNvPr>
              <p:cNvSpPr txBox="1"/>
              <p:nvPr/>
            </p:nvSpPr>
            <p:spPr>
              <a:xfrm>
                <a:off x="450108" y="3470490"/>
                <a:ext cx="105813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eb79a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mathAnswerShape': 1}">
                <a:extLst>
                  <a:ext uri="{FF2B5EF4-FFF2-40B4-BE49-F238E27FC236}">
                    <a16:creationId xmlns:a16="http://schemas.microsoft.com/office/drawing/2014/main" id="{09B1C58A-F30A-FB8B-B138-5DDC38C0D2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70490"/>
                <a:ext cx="10581322" cy="765061"/>
              </a:xfrm>
              <a:prstGeom prst="rect">
                <a:avLst/>
              </a:prstGeom>
              <a:blipFill>
                <a:blip r:embed="rId3"/>
                <a:stretch>
                  <a:fillRect l="-922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ABD75F9-A9F7-DCDF-F824-1515B19DF5A3}"/>
              </a:ext>
            </a:extLst>
          </p:cNvPr>
          <p:cNvSpPr txBox="1"/>
          <p:nvPr/>
        </p:nvSpPr>
        <p:spPr>
          <a:xfrm>
            <a:off x="450108" y="4141939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7BF28B-0846-1719-9279-BD166FD92297}"/>
              </a:ext>
            </a:extLst>
          </p:cNvPr>
          <p:cNvSpPr txBox="1"/>
          <p:nvPr/>
        </p:nvSpPr>
        <p:spPr>
          <a:xfrm>
            <a:off x="450108" y="4617427"/>
            <a:ext cx="324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79" name="yt_shape_10479"/>
          <p:cNvSpPr txBox="1"/>
          <p:nvPr/>
        </p:nvSpPr>
        <p:spPr>
          <a:xfrm>
            <a:off x="450108" y="1163343"/>
            <a:ext cx="47112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9" name="yt_image_10477" title="H_108.81">
            <a:extLst>
              <a:ext uri="{FF2B5EF4-FFF2-40B4-BE49-F238E27FC236}">
                <a16:creationId xmlns:a16="http://schemas.microsoft.com/office/drawing/2014/main" id="{58F7459A-45FE-ABA1-3090-9953DC84CA4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0336" y="1706727"/>
            <a:ext cx="208102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1672</Words>
  <Application>Microsoft Office PowerPoint</Application>
  <PresentationFormat>宽屏</PresentationFormat>
  <Paragraphs>118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2024-04-28T02:51:47Z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