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8" r:id="rId6"/>
    <p:sldId id="311" r:id="rId7"/>
    <p:sldId id="315" r:id="rId8"/>
    <p:sldId id="319" r:id="rId9"/>
    <p:sldId id="320" r:id="rId10"/>
    <p:sldId id="322" r:id="rId11"/>
    <p:sldId id="323" r:id="rId12"/>
    <p:sldId id="326" r:id="rId13"/>
    <p:sldId id="327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952" y="3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70" name="yt_image_120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73639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72" name="yt_image_120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1744" y="3212976"/>
            <a:ext cx="491417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7F0E076-DA7C-0EF8-291C-B0C0235ED884}"/>
              </a:ext>
            </a:extLst>
          </p:cNvPr>
          <p:cNvSpPr/>
          <p:nvPr/>
        </p:nvSpPr>
        <p:spPr>
          <a:xfrm>
            <a:off x="6528512" y="3645024"/>
            <a:ext cx="417473" cy="2601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0EB6C44-DD54-0143-2130-8F0191B2514F}"/>
              </a:ext>
            </a:extLst>
          </p:cNvPr>
          <p:cNvSpPr/>
          <p:nvPr/>
        </p:nvSpPr>
        <p:spPr>
          <a:xfrm>
            <a:off x="6528513" y="4083394"/>
            <a:ext cx="863631" cy="1882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000" y="2383462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06" name="yt_image_1210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6792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9" name="yt_shape_12109"/>
          <p:cNvSpPr txBox="1"/>
          <p:nvPr/>
        </p:nvSpPr>
        <p:spPr>
          <a:xfrm>
            <a:off x="540119" y="213895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某校为了解九年级学生对生活垃圾分类的知晓情况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1a44"/>
              </a:rPr>
              <a:t>对九年级部分学生进行随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机抽样调查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e6cd"/>
              </a:rPr>
              <a:t>不了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四种类型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并将调查结果绘制成如下两幅不完整的统计图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0b5"/>
              </a:rPr>
              <a:t>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110" name="yt_image_12110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760" y="4007867"/>
            <a:ext cx="4043832" cy="224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762000" indent="-761904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补全条形统计图和扇形统计图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114" name="yt_shape_12114"/>
          <p:cNvSpPr txBox="1"/>
          <p:nvPr/>
        </p:nvSpPr>
        <p:spPr>
          <a:xfrm>
            <a:off x="540000" y="1531667"/>
            <a:ext cx="4455515" cy="22062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250" b="0" i="0" u="none" spc="-12250">
                <a:solidFill>
                  <a:srgbClr val="1EE3CF"/>
                </a:solidFill>
                <a:effectLst/>
                <a:latin typeface="Times New Roman" pitchFamily="122"/>
                <a:ea typeface="宋体" pitchFamily="122"/>
              </a:rPr>
              <a:t> </a:t>
            </a:r>
            <a:r>
              <a:rPr lang="en-US" altLang="zh-CN" sz="12250" b="0" i="0" u="none" spc="31681">
                <a:solidFill>
                  <a:srgbClr val="1EE3CF"/>
                </a:solidFill>
                <a:effectLst/>
                <a:latin typeface="Times New Roman" pitchFamily="122"/>
                <a:ea typeface="宋体" pitchFamily="122"/>
              </a:rPr>
              <a:t> </a:t>
            </a:r>
          </a:p>
        </p:txBody>
      </p:sp>
      <p:pic>
        <p:nvPicPr>
          <p:cNvPr id="12113" name="yt_image_12113" title="H_192.24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8048" y="1847466"/>
            <a:ext cx="3342664" cy="185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6" name="yt_shape_12116"/>
          <p:cNvSpPr txBox="1"/>
          <p:nvPr/>
        </p:nvSpPr>
        <p:spPr>
          <a:xfrm>
            <a:off x="540119" y="40233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补全条形统计图和扇形统计图如图所示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3_d27c6,isEnd"/>
              </a:rPr>
              <a:t>解法提示：抽查的学生总人数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类的人数为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扇形统计图中，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类所占的百分比为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所对应的圆心角度数是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解法提示：扇形统计图中，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所对应的圆心角度数为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36°.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650403-9B9E-E3C2-D3B7-2C3573F699B5}"/>
              </a:ext>
            </a:extLst>
          </p:cNvPr>
          <p:cNvSpPr txBox="1"/>
          <p:nvPr/>
        </p:nvSpPr>
        <p:spPr>
          <a:xfrm>
            <a:off x="450108" y="3976559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补全条形统计图和扇形统计图如图所示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3_d27c6"/>
              </a:rPr>
              <a:t>解法提示：抽查的学生总人数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C46769-35D0-E332-0AC1-B4B9751F5B39}"/>
              </a:ext>
            </a:extLst>
          </p:cNvPr>
          <p:cNvSpPr txBox="1"/>
          <p:nvPr/>
        </p:nvSpPr>
        <p:spPr>
          <a:xfrm>
            <a:off x="450108" y="4452047"/>
            <a:ext cx="8860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9C6A21-76B2-9E5F-A07A-225BFBEB9D9E}"/>
              </a:ext>
            </a:extLst>
          </p:cNvPr>
          <p:cNvSpPr txBox="1"/>
          <p:nvPr/>
        </p:nvSpPr>
        <p:spPr>
          <a:xfrm>
            <a:off x="450108" y="4927535"/>
            <a:ext cx="800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扇形统计图中，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类所占的百分比为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0CAC54-5FF8-D7D6-D349-D6E8EA163A85}"/>
              </a:ext>
            </a:extLst>
          </p:cNvPr>
          <p:cNvSpPr txBox="1"/>
          <p:nvPr/>
        </p:nvSpPr>
        <p:spPr>
          <a:xfrm>
            <a:off x="6979496" y="5403023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18EA2E-EE48-091D-87AB-2F32800007A9}"/>
              </a:ext>
            </a:extLst>
          </p:cNvPr>
          <p:cNvSpPr txBox="1"/>
          <p:nvPr/>
        </p:nvSpPr>
        <p:spPr>
          <a:xfrm>
            <a:off x="450108" y="5878511"/>
            <a:ext cx="10962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解法提示：扇形统计图中，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所对应的圆心角度数为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110">
            <a:extLst>
              <a:ext uri="{FF2B5EF4-FFF2-40B4-BE49-F238E27FC236}">
                <a16:creationId xmlns:a16="http://schemas.microsoft.com/office/drawing/2014/main" id="{80D57E1D-2943-82FD-B8A6-012C604642CF}"/>
              </a:ex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4188" y="1847466"/>
            <a:ext cx="3624857" cy="200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9" name="yt_shape_12119"/>
          <p:cNvSpPr txBox="1"/>
          <p:nvPr/>
        </p:nvSpPr>
        <p:spPr>
          <a:xfrm>
            <a:off x="540119" y="1954348"/>
            <a:ext cx="11492915" cy="19487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根据抽样调查的结果请你估计该校九年级的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525e"/>
              </a:rPr>
              <a:t>名学生中对生活垃圾分类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非常了解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的学生有多少名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该校九年级的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名学生中对生活垃圾分类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非常了解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a1d95"/>
              </a:rPr>
              <a:t>的学生约有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98C577-FC20-1A5E-94B6-49801B08BA3A}"/>
              </a:ext>
            </a:extLst>
          </p:cNvPr>
          <p:cNvSpPr txBox="1"/>
          <p:nvPr/>
        </p:nvSpPr>
        <p:spPr>
          <a:xfrm>
            <a:off x="450108" y="2858518"/>
            <a:ext cx="10162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该校九年级的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名学生中对生活垃圾分类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非常了解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a1d95"/>
              </a:rPr>
              <a:t>的学生约有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1FFE24-D4D3-7400-6BF0-A8471EB3CC84}"/>
              </a:ext>
            </a:extLst>
          </p:cNvPr>
          <p:cNvSpPr txBox="1"/>
          <p:nvPr/>
        </p:nvSpPr>
        <p:spPr>
          <a:xfrm>
            <a:off x="450108" y="3334006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2" name="yt_shape_12122"/>
          <p:cNvSpPr txBox="1"/>
          <p:nvPr/>
        </p:nvSpPr>
        <p:spPr>
          <a:xfrm>
            <a:off x="540000" y="940552"/>
            <a:ext cx="101245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分别表示两名男生，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分别表示两名女生，列表如下：</a:t>
            </a:r>
          </a:p>
        </p:txBody>
      </p:sp>
      <p:graphicFrame>
        <p:nvGraphicFramePr>
          <p:cNvPr id="12123" name="yt_table_12123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930766"/>
              </p:ext>
            </p:extLst>
          </p:nvPr>
        </p:nvGraphicFramePr>
        <p:xfrm>
          <a:off x="531484" y="2679699"/>
          <a:ext cx="11111998" cy="23399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125" name="yt_shape_12125"/>
          <p:cNvSpPr txBox="1"/>
          <p:nvPr/>
        </p:nvSpPr>
        <p:spPr>
          <a:xfrm>
            <a:off x="540000" y="47021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由表格可知，共有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7_8d238"/>
              </a:rPr>
              <a:t>种等可能的结果，其中所抽取的两名学生恰好是两名女生的结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果有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26" name="yt_shape_12126"/>
              <p:cNvSpPr txBox="1"/>
              <p:nvPr/>
            </p:nvSpPr>
            <p:spPr>
              <a:xfrm>
                <a:off x="539881" y="5661611"/>
                <a:ext cx="738663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所抽取的两名学生恰好是两名女生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>
          <p:sp>
            <p:nvSpPr>
              <p:cNvPr id="12126" name="yt_shape_12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661611"/>
                <a:ext cx="7386638" cy="641779"/>
              </a:xfrm>
              <a:prstGeom prst="rect">
                <a:avLst/>
              </a:prstGeom>
              <a:blipFill>
                <a:blip r:embed="rId2"/>
                <a:stretch>
                  <a:fillRect l="-256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C9FDF6-DF48-A31B-492D-1BDA8A5BC800}"/>
              </a:ext>
            </a:extLst>
          </p:cNvPr>
          <p:cNvSpPr txBox="1"/>
          <p:nvPr/>
        </p:nvSpPr>
        <p:spPr>
          <a:xfrm>
            <a:off x="449870" y="2204201"/>
            <a:ext cx="10206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分别表示两名男生，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分别表示两名女生，列表如下：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FBE7A2-6118-7073-9AD6-7577B7517790}"/>
              </a:ext>
            </a:extLst>
          </p:cNvPr>
          <p:cNvSpPr txBox="1"/>
          <p:nvPr/>
        </p:nvSpPr>
        <p:spPr>
          <a:xfrm>
            <a:off x="437524" y="500304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由表格可知，共有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7_8d238"/>
              </a:rPr>
              <a:t>种等可能的结果，其中所抽取的两名学生恰好是两名女生的结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E61A1C-6FC9-A3A6-5715-2033E20577B4}"/>
              </a:ext>
            </a:extLst>
          </p:cNvPr>
          <p:cNvSpPr txBox="1"/>
          <p:nvPr/>
        </p:nvSpPr>
        <p:spPr>
          <a:xfrm>
            <a:off x="437643" y="5389064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AB6EC2-24BF-04F0-4C35-62CA015AD606}"/>
                  </a:ext>
                </a:extLst>
              </p:cNvPr>
              <p:cNvSpPr txBox="1"/>
              <p:nvPr/>
            </p:nvSpPr>
            <p:spPr>
              <a:xfrm>
                <a:off x="449870" y="5614806"/>
                <a:ext cx="7495287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所抽取的两名学生恰好是两名女生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AB6EC2-24BF-04F0-4C35-62CA015AD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5614806"/>
                <a:ext cx="7495287" cy="729184"/>
              </a:xfrm>
              <a:prstGeom prst="rect">
                <a:avLst/>
              </a:prstGeom>
              <a:blipFill>
                <a:blip r:embed="rId3"/>
                <a:stretch>
                  <a:fillRect l="-130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119">
            <a:extLst>
              <a:ext uri="{FF2B5EF4-FFF2-40B4-BE49-F238E27FC236}">
                <a16:creationId xmlns:a16="http://schemas.microsoft.com/office/drawing/2014/main" id="{DF5F3CAF-F0A5-0EC6-0C17-9372BF5990FC}"/>
              </a:ext>
            </a:extLst>
          </p:cNvPr>
          <p:cNvSpPr txBox="1"/>
          <p:nvPr/>
        </p:nvSpPr>
        <p:spPr>
          <a:xfrm>
            <a:off x="531484" y="113521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若对生活垃圾分类的知晓情况为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非常了解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2bf3"/>
              </a:rPr>
              <a:t>人中有两名男生和两名女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现从中随机选取两人向全校学生作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生活垃圾分类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从我做起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的宣讲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f0e"/>
              </a:rPr>
              <a:t>请利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用画树状图或列表的方法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求所抽取的两名学生恰好是两名女生的概率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5" name="yt_shape_12075"/>
          <p:cNvSpPr txBox="1"/>
          <p:nvPr/>
        </p:nvSpPr>
        <p:spPr>
          <a:xfrm>
            <a:off x="540000" y="925086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74" name="yt_image_1207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508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7" name="yt_shape_12077"/>
          <p:cNvSpPr txBox="1"/>
          <p:nvPr/>
        </p:nvSpPr>
        <p:spPr>
          <a:xfrm>
            <a:off x="540000" y="1507251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用树状图或表格求概率</a:t>
            </a:r>
          </a:p>
        </p:txBody>
      </p:sp>
      <p:sp>
        <p:nvSpPr>
          <p:cNvPr id="12078" name="yt_shape_12078"/>
          <p:cNvSpPr txBox="1"/>
          <p:nvPr/>
        </p:nvSpPr>
        <p:spPr>
          <a:xfrm>
            <a:off x="540119" y="19966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先后两次抛掷同一枚质地均匀的硬币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则第一次正面向上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4168"/>
              </a:rPr>
              <a:t>第二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次反面向上的概率是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79" name="yt_table_12079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9369351"/>
                  </p:ext>
                </p:extLst>
              </p:nvPr>
            </p:nvGraphicFramePr>
            <p:xfrm>
              <a:off x="540047" y="2956120"/>
              <a:ext cx="7324091" cy="635000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7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079" name="yt_table_12079" descr="{&quot;rangeId&quot;:3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9369351"/>
                  </p:ext>
                </p:extLst>
              </p:nvPr>
            </p:nvGraphicFramePr>
            <p:xfrm>
              <a:off x="540047" y="2931034"/>
              <a:ext cx="7324091" cy="635000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7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27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62" r="-14482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3761" r="-5412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966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80" name="yt_shape_12080"/>
          <p:cNvSpPr txBox="1"/>
          <p:nvPr/>
        </p:nvSpPr>
        <p:spPr>
          <a:xfrm>
            <a:off x="540120" y="36417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用如图所示的两个转盘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分别进行四等分和三等分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配紫色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65d"/>
              </a:rPr>
              <a:t>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意转动两个指针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当指针停止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分别指向红色和蓝色时称为配紫色成功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8125"/>
              </a:rPr>
              <a:t>则配紫色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成功的概率为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82" name="yt_table_12082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8920866"/>
                  </p:ext>
                </p:extLst>
              </p:nvPr>
            </p:nvGraphicFramePr>
            <p:xfrm>
              <a:off x="540047" y="5081334"/>
              <a:ext cx="7452679" cy="640017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082" name="yt_table_12082_skip" descr="{&quot;rangeId&quot;:4,&quot;type&quot;:&quot;Option&quot;,&quot;drawing&quot;:[&quot;yt_image_12081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8920866"/>
                  </p:ext>
                </p:extLst>
              </p:nvPr>
            </p:nvGraphicFramePr>
            <p:xfrm>
              <a:off x="540047" y="5056248"/>
              <a:ext cx="7452679" cy="640017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871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62" r="-1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3761" r="-6055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1818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081" name="yt_image_12081_skip" title="H_95.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84047" y="5081334"/>
            <a:ext cx="266602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214402" title="H_25.973701">
            <a:extLst>
              <a:ext uri="{FF2B5EF4-FFF2-40B4-BE49-F238E27FC236}">
                <a16:creationId xmlns:a16="http://schemas.microsoft.com/office/drawing/2014/main" id="{CBCFFF1A-145F-C7D4-D964-447BDAECF1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9520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D5E02C-32BE-5411-855A-9C9C1B532F64}"/>
              </a:ext>
            </a:extLst>
          </p:cNvPr>
          <p:cNvSpPr txBox="1"/>
          <p:nvPr/>
        </p:nvSpPr>
        <p:spPr>
          <a:xfrm>
            <a:off x="3802908" y="24253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8C5FF-5B96-2BD6-900E-8F567970D479}"/>
              </a:ext>
            </a:extLst>
          </p:cNvPr>
          <p:cNvSpPr txBox="1"/>
          <p:nvPr/>
        </p:nvSpPr>
        <p:spPr>
          <a:xfrm>
            <a:off x="2888509" y="45459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" name="yt_shape_12083"/>
          <p:cNvSpPr txBox="1"/>
          <p:nvPr/>
        </p:nvSpPr>
        <p:spPr>
          <a:xfrm>
            <a:off x="540119" y="1371172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千门万户曈曈日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总把新桃换旧符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a602"/>
              </a:rPr>
              <a:t>春节是中华民族的传统节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古人常用写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桃符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的方式来祈福避祸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而现在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人们常用贴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d30f"/>
              </a:rPr>
              <a:t>贴春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挂灯笼等方式来表达对新年的美好祝愿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某商家在春节期间开展商品促销活动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23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顾客凡购物金额满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就可以从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春联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a066"/>
              </a:rPr>
              <a:t>灯笼这三类礼品中免费领取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礼品领取规则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顾客每次从装有大小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质地都相同的三张卡片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1a2e"/>
              </a:rPr>
              <a:t>分别写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春联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灯笼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的不透明袋子中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随机摸出一张卡片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4dc8"/>
              </a:rPr>
              <a:t>然后领取一件与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卡片上文字所对应的礼品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名顾客都只领取了一件礼品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7be1"/>
              </a:rPr>
              <a:t>那么他们恰好领取同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一类礼品的概率是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84" name="yt_table_1208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632506"/>
                  </p:ext>
                </p:extLst>
              </p:nvPr>
            </p:nvGraphicFramePr>
            <p:xfrm>
              <a:off x="540047" y="5211395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84" name="yt_table_12084" descr="{&quot;rangeId&quot;: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632506"/>
                  </p:ext>
                </p:extLst>
              </p:nvPr>
            </p:nvGraphicFramePr>
            <p:xfrm>
              <a:off x="540047" y="4740223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634670-0E91-20C7-5683-CA11A979F79A}"/>
              </a:ext>
            </a:extLst>
          </p:cNvPr>
          <p:cNvSpPr txBox="1"/>
          <p:nvPr/>
        </p:nvSpPr>
        <p:spPr>
          <a:xfrm>
            <a:off x="3498108" y="46527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5" name="yt_shape_12085"/>
              <p:cNvSpPr txBox="1"/>
              <p:nvPr/>
            </p:nvSpPr>
            <p:spPr>
              <a:xfrm>
                <a:off x="540120" y="1737780"/>
                <a:ext cx="11111999" cy="18392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张卡片正面上的图案是</a:t>
                </a:r>
                <a:r>
                  <a:rPr lang="en-US" altLang="zh-CN" sz="3000" b="0" i="0" u="none">
                    <a:solidFill>
                      <a:srgbClr val="1EE3CF"/>
                    </a:solidFill>
                    <a:effectLst/>
                    <a:latin typeface="Times New Roman" pitchFamily="30"/>
                    <a:ea typeface="Times New Roman" pitchFamily="30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c8870,isEnd"/>
                  </a:rPr>
                  <a:t>张卡片正面上的图案是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3000" b="0" i="0" u="none">
                    <a:solidFill>
                      <a:srgbClr val="1EE3CF"/>
                    </a:solidFill>
                    <a:effectLst/>
                    <a:latin typeface="Times New Roman" pitchFamily="30"/>
                    <a:ea typeface="Times New Roman" pitchFamily="30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它们除此之外其余完全相同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张卡片背面朝上洗匀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ab20b,isEnd"/>
                  </a:rPr>
                  <a:t>从中随机抽取两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则这两张卡片正面图案相同的概率是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85" name="yt_shape_12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737780"/>
                <a:ext cx="11111999" cy="1839221"/>
              </a:xfrm>
              <a:prstGeom prst="rect">
                <a:avLst/>
              </a:prstGeom>
              <a:blipFill>
                <a:blip r:embed="rId2"/>
                <a:stretch>
                  <a:fillRect l="-1701" r="-329" b="-4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87" name="yt_shape_12087"/>
          <p:cNvSpPr txBox="1"/>
          <p:nvPr/>
        </p:nvSpPr>
        <p:spPr>
          <a:xfrm>
            <a:off x="540120" y="3627789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乙两人用两个骰子做游戏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两个骰子同时抛出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如果出现两个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c155,isEnd"/>
              </a:rPr>
              <a:t>那么甲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如果出现一个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点和一个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那么乙赢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如果出现其他情况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那么重新抛掷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6d8,isEnd"/>
              </a:rPr>
              <a:t>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对这个游戏公平性的评价是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公平的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对甲有利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ce9e,isEnd"/>
              </a:rPr>
              <a:t>对乙有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14269214520" title="H_28.765118">
            <a:extLst>
              <a:ext uri="{FF2B5EF4-FFF2-40B4-BE49-F238E27FC236}">
                <a16:creationId xmlns:a16="http://schemas.microsoft.com/office/drawing/2014/main" id="{9DAA18BC-CB27-22B0-1E15-9B7E43440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119" y="1852302"/>
            <a:ext cx="365317" cy="365317"/>
          </a:xfrm>
          <a:prstGeom prst="rect">
            <a:avLst/>
          </a:prstGeom>
        </p:spPr>
      </p:pic>
      <p:pic>
        <p:nvPicPr>
          <p:cNvPr id="5" name="yt_shape_1714269214606" title="H_28.765118">
            <a:extLst>
              <a:ext uri="{FF2B5EF4-FFF2-40B4-BE49-F238E27FC236}">
                <a16:creationId xmlns:a16="http://schemas.microsoft.com/office/drawing/2014/main" id="{D1A32EF0-EAD7-961F-CEE1-C03B31B492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2446662"/>
            <a:ext cx="365317" cy="3653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E54E36-C222-5544-5A14-61A812AC5A1A}"/>
                  </a:ext>
                </a:extLst>
              </p:cNvPr>
              <p:cNvSpPr txBox="1"/>
              <p:nvPr/>
            </p:nvSpPr>
            <p:spPr>
              <a:xfrm>
                <a:off x="6286577" y="2702674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E54E36-C222-5544-5A14-61A812AC5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77" y="2702674"/>
                <a:ext cx="661099" cy="7263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4AF0014-92F8-0D7D-8B68-6539FE63AE00}"/>
              </a:ext>
            </a:extLst>
          </p:cNvPr>
          <p:cNvSpPr txBox="1"/>
          <p:nvPr/>
        </p:nvSpPr>
        <p:spPr>
          <a:xfrm>
            <a:off x="4412509" y="453195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对乙有利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8" name="yt_shape_12088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用频率估计概率</a:t>
            </a:r>
          </a:p>
        </p:txBody>
      </p:sp>
      <p:sp>
        <p:nvSpPr>
          <p:cNvPr id="12089" name="yt_shape_12089"/>
          <p:cNvSpPr txBox="1"/>
          <p:nvPr/>
        </p:nvSpPr>
        <p:spPr>
          <a:xfrm>
            <a:off x="540000" y="1389434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某学习小组做抛掷一枚瓶盖的试验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整理的试验数据如下表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090" name="yt_table_12090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317272"/>
              </p:ext>
            </p:extLst>
          </p:nvPr>
        </p:nvGraphicFramePr>
        <p:xfrm>
          <a:off x="540000" y="1868737"/>
          <a:ext cx="11111994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11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累计抛掷次数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盖面朝上次数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盖面朝上频率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0. 5267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0.5280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累计抛掷次数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盖面朝上次数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1056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盖面朝上频率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0.5270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0.5280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0.5290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yt_shape_1714269214772" title="H_25.973701">
            <a:extLst>
              <a:ext uri="{FF2B5EF4-FFF2-40B4-BE49-F238E27FC236}">
                <a16:creationId xmlns:a16="http://schemas.microsoft.com/office/drawing/2014/main" id="{C3B54726-F7E4-9455-AEAF-ADC73B4D8D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4" name="yt_shape_12094"/>
          <p:cNvSpPr txBox="1"/>
          <p:nvPr/>
        </p:nvSpPr>
        <p:spPr>
          <a:xfrm>
            <a:off x="540000" y="2914610"/>
            <a:ext cx="73866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次试验的结果一定是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盖面朝上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随着试验次数的增大，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盖面朝上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的概率接近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0.53.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D853B0-DECB-2044-6DC5-6CFAB94A7445}"/>
              </a:ext>
            </a:extLst>
          </p:cNvPr>
          <p:cNvSpPr txBox="1"/>
          <p:nvPr/>
        </p:nvSpPr>
        <p:spPr>
          <a:xfrm>
            <a:off x="2583589" y="38187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92" name="yt_shape_12092"/>
          <p:cNvSpPr txBox="1"/>
          <p:nvPr/>
        </p:nvSpPr>
        <p:spPr>
          <a:xfrm>
            <a:off x="540000" y="1972588"/>
            <a:ext cx="104644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下面有三个推断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通过上述试验的结果，可以推断这枚瓶盖有很大的可能性不是质地均匀的；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7" name="yt_shape_12097"/>
          <p:cNvSpPr txBox="1"/>
          <p:nvPr/>
        </p:nvSpPr>
        <p:spPr>
          <a:xfrm>
            <a:off x="540119" y="29146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袋子中有红球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这些球除颜色外都相同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c422,isEnd"/>
              </a:rPr>
              <a:t>将袋中的球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记下颜色后再放回袋中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不断重复这一过程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fbe,isEnd"/>
              </a:rPr>
              <a:t>摸了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次摸到红球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请你估计这个袋中红球约有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13F7FF-93AA-77A8-DEDC-7F34E82D8654}"/>
              </a:ext>
            </a:extLst>
          </p:cNvPr>
          <p:cNvSpPr txBox="1"/>
          <p:nvPr/>
        </p:nvSpPr>
        <p:spPr>
          <a:xfrm>
            <a:off x="8832107" y="381878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9" name="yt_shape_12099"/>
          <p:cNvSpPr txBox="1"/>
          <p:nvPr/>
        </p:nvSpPr>
        <p:spPr>
          <a:xfrm>
            <a:off x="540000" y="188743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98" name="yt_image_1209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743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1" name="yt_shape_12101"/>
          <p:cNvSpPr txBox="1"/>
          <p:nvPr/>
        </p:nvSpPr>
        <p:spPr>
          <a:xfrm>
            <a:off x="540119" y="2469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掷一枚质量分布均匀的硬币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a31c"/>
              </a:rPr>
              <a:t>的概率相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2" name="yt_table_121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82456"/>
              </p:ext>
            </p:extLst>
          </p:nvPr>
        </p:nvGraphicFramePr>
        <p:xfrm>
          <a:off x="540047" y="3429034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一定会有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一定会有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估计出现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的次数都非常接近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的次数根本无法预测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A47C247-C3F5-C660-7BEF-5442B8098139}"/>
              </a:ext>
            </a:extLst>
          </p:cNvPr>
          <p:cNvSpPr txBox="1"/>
          <p:nvPr/>
        </p:nvSpPr>
        <p:spPr>
          <a:xfrm>
            <a:off x="4412508" y="2898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4" name="yt_shape_12104"/>
          <p:cNvSpPr txBox="1"/>
          <p:nvPr/>
        </p:nvSpPr>
        <p:spPr>
          <a:xfrm>
            <a:off x="540120" y="183004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一个不透明袋子中装有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个绿球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除颜色外无其他差别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a172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然后放回摇匀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再随机摸出一个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af4"/>
              </a:rPr>
              <a:t>错误的是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05" name="yt_table_12105" title="H_166.83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5627022"/>
                  </p:ext>
                </p:extLst>
              </p:nvPr>
            </p:nvGraphicFramePr>
            <p:xfrm>
              <a:off x="540047" y="3269613"/>
              <a:ext cx="7967664" cy="2118806"/>
            </p:xfrm>
            <a:graphic>
              <a:graphicData uri="http://schemas.openxmlformats.org/drawingml/2006/table">
                <a:tbl>
                  <a:tblPr/>
                  <a:tblGrid>
                    <a:gridCol w="7967664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第一次摸出的球是红球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第二次摸出的球一定是绿球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第一次摸出的球是红球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第二次摸出的不一定是红球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第一次摸出的球是红球的概率是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两次摸出的球都是红球的概率是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05" name="yt_table_12105" descr="{&quot;rangeId&quot;:12,&quot;type&quot;:&quot;Option&quot;}" title="H_166.83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5627022"/>
                  </p:ext>
                </p:extLst>
              </p:nvPr>
            </p:nvGraphicFramePr>
            <p:xfrm>
              <a:off x="540047" y="2339566"/>
              <a:ext cx="7967664" cy="2118806"/>
            </p:xfrm>
            <a:graphic>
              <a:graphicData uri="http://schemas.openxmlformats.org/drawingml/2006/table">
                <a:tbl>
                  <a:tblPr/>
                  <a:tblGrid>
                    <a:gridCol w="7967664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第一次摸出的球是红球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第二次摸出的球一定是绿球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第一次摸出的球是红球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第二次摸出的不一定是红球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2C1E3E-1830-C5B4-D24E-CCE78A91ACB1}"/>
              </a:ext>
            </a:extLst>
          </p:cNvPr>
          <p:cNvSpPr txBox="1"/>
          <p:nvPr/>
        </p:nvSpPr>
        <p:spPr>
          <a:xfrm>
            <a:off x="1059709" y="27342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1828</Words>
  <Application>Microsoft Office PowerPoint</Application>
  <PresentationFormat>宽屏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