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10" r:id="rId6"/>
    <p:sldId id="312" r:id="rId7"/>
    <p:sldId id="313" r:id="rId8"/>
    <p:sldId id="315" r:id="rId9"/>
    <p:sldId id="316" r:id="rId10"/>
    <p:sldId id="317" r:id="rId11"/>
    <p:sldId id="318" r:id="rId12"/>
    <p:sldId id="321" r:id="rId13"/>
    <p:sldId id="325" r:id="rId14"/>
    <p:sldId id="326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2.bin"/><Relationship Id="rId9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82" name="yt_image_14482" title="H_41.8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484" name="yt_shape_14484"/>
              <p:cNvSpPr txBox="1"/>
              <p:nvPr/>
            </p:nvSpPr>
            <p:spPr>
              <a:xfrm>
                <a:off x="3287688" y="1431495"/>
                <a:ext cx="5791136" cy="53615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反比例函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数的意义</m:t>
                                      </m:r>
                                    </m:e>
                                  </m:eqArr>
                                </m:e>
                              </m:d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定义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表达形式</m:t>
                                      </m:r>
                                      <m:d>
                                        <m:dPr>
                                          <m:begChr m:val="{"/>
                                          <m:endChr m:val=""/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dPr>
                                        <m:e>
                                          <m:eqArr>
                                            <m:eqArrPr>
                                              <m:ctrlP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Cambria Math" panose="02040503050406030204" pitchFamily="48" charset="0"/>
                                                </a:rPr>
                                              </m:ctrlPr>
                                            </m:eqArrPr>
                                            <m:e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&amp;</m:t>
                                              </m:r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𝑦</m:t>
                                              </m:r>
                                              <m:r>
                                                <a:rPr lang="zh-CN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＝</m:t>
                                              </m:r>
                                              <m:f>
                                                <m:fPr>
                                                  <m:ctrlPr>
                                                    <a:rPr lang="en-US" altLang="zh-CN" sz="2400" b="0" i="1">
                                                      <a:solidFill>
                                                        <a:srgbClr val="010000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Cambria Math" panose="02040503050406030204" pitchFamily="4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r>
                                                    <a:rPr lang="en-US" altLang="zh-CN" sz="2400" b="0" i="1">
                                                      <a:solidFill>
                                                        <a:srgbClr val="010000"/>
                                                      </a:solidFill>
                                                      <a:effectLst/>
                                                      <a:latin typeface="Cambria Math" panose="02040503050406030204" pitchFamily="48" charset="0"/>
                                                      <a:ea typeface="Cambria Math" panose="02040503050406030204" pitchFamily="48" charset="0"/>
                                                    </a:rPr>
                                                    <m:t>𝑘</m:t>
                                                  </m:r>
                                                </m:num>
                                                <m:den>
                                                  <m:r>
                                                    <a:rPr lang="en-US" altLang="zh-CN" sz="2400" b="0" i="1">
                                                      <a:solidFill>
                                                        <a:srgbClr val="010000"/>
                                                      </a:solidFill>
                                                      <a:effectLst/>
                                                      <a:latin typeface="Cambria Math" panose="02040503050406030204" pitchFamily="48" charset="0"/>
                                                      <a:ea typeface="Cambria Math" panose="02040503050406030204" pitchFamily="48" charset="0"/>
                                                    </a:rPr>
                                                    <m:t>𝑥</m:t>
                                                  </m:r>
                                                </m:den>
                                              </m:f>
                                              <m:r>
                                                <a:rPr lang="zh-CN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（</m:t>
                                              </m:r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𝑘</m:t>
                                              </m:r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≠0）</m:t>
                                              </m:r>
                                            </m:e>
                                            <m:e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&amp;</m:t>
                                              </m:r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𝑦</m:t>
                                              </m:r>
                                              <m:r>
                                                <a:rPr lang="zh-CN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＝</m:t>
                                              </m:r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𝑘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altLang="zh-CN" sz="2400" b="0" i="1">
                                                      <a:solidFill>
                                                        <a:srgbClr val="010000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Cambria Math" panose="02040503050406030204" pitchFamily="4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altLang="zh-CN" sz="2400" b="0" i="1">
                                                      <a:solidFill>
                                                        <a:srgbClr val="010000"/>
                                                      </a:solidFill>
                                                      <a:effectLst/>
                                                      <a:latin typeface="Cambria Math" panose="02040503050406030204" pitchFamily="48" charset="0"/>
                                                      <a:ea typeface="Cambria Math" panose="02040503050406030204" pitchFamily="48" charset="0"/>
                                                    </a:rPr>
                                                    <m:t>𝑥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altLang="zh-CN" sz="2400" b="0" i="0">
                                                      <a:solidFill>
                                                        <a:srgbClr val="010000"/>
                                                      </a:solidFill>
                                                      <a:effectLst/>
                                                      <a:latin typeface="Cambria Math" panose="02040503050406030204" pitchFamily="48" charset="0"/>
                                                      <a:ea typeface="Cambria Math" panose="02040503050406030204" pitchFamily="48" charset="0"/>
                                                    </a:rPr>
                                                    <m:t>−</m:t>
                                                  </m:r>
                                                  <m:r>
                                                    <a:rPr lang="en-US" altLang="zh-CN" sz="2400" b="0" i="1">
                                                      <a:solidFill>
                                                        <a:srgbClr val="010000"/>
                                                      </a:solidFill>
                                                      <a:effectLst/>
                                                      <a:latin typeface="Cambria Math" panose="02040503050406030204" pitchFamily="48" charset="0"/>
                                                      <a:ea typeface="Cambria Math" panose="02040503050406030204" pitchFamily="48" charset="0"/>
                                                    </a:rPr>
                                                    <m:t>1</m:t>
                                                  </m:r>
                                                </m:sup>
                                              </m:sSup>
                                              <m:r>
                                                <a:rPr lang="zh-CN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（</m:t>
                                              </m:r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𝑘</m:t>
                                              </m:r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≠0）</m:t>
                                              </m:r>
                                            </m:e>
                                            <m:e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&amp;</m:t>
                                              </m:r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𝑥𝑦</m:t>
                                              </m:r>
                                              <m:r>
                                                <a:rPr lang="zh-CN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＝</m:t>
                                              </m:r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𝑘</m:t>
                                              </m:r>
                                              <m:r>
                                                <a:rPr lang="zh-CN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（</m:t>
                                              </m:r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𝑘</m:t>
                                              </m:r>
                                              <m:r>
                                                <a:rPr lang="en-US" altLang="zh-CN" sz="2400" b="0" i="1">
                                                  <a:solidFill>
                                                    <a:srgbClr val="010000"/>
                                                  </a:solidFill>
                                                  <a:effectLst/>
                                                  <a:latin typeface="Cambria Math" panose="02040503050406030204" pitchFamily="48" charset="0"/>
                                                  <a:ea typeface="Cambria Math" panose="02040503050406030204" pitchFamily="48" charset="0"/>
                                                </a:rPr>
                                                <m:t>≠0）</m:t>
                                              </m:r>
                                            </m:e>
                                          </m:eqArr>
                                        </m:e>
                                      </m:d>
                                    </m:e>
                                  </m:eqArr>
                                </m:e>
                              </m:d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图象：画法</m:t>
                              </m:r>
                              <m:r>
                                <a:rPr lang="zh-CN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列表、描点、连线</m:t>
                              </m:r>
                              <m:r>
                                <a:rPr lang="zh-CN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）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性质</m:t>
                              </m:r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函数图象的</m:t>
                                      </m:r>
                                      <m:bar>
                                        <m:bar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>
                                              <a:solidFill>
                                                <a:srgbClr val="FE0000"/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　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位置　</m:t>
                                          </m:r>
                                        </m:e>
                                      </m:ba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与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𝑘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的符号的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关系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函数增减性与</m:t>
                                      </m:r>
                                      <m:bar>
                                        <m:bar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>
                                              <a:solidFill>
                                                <a:srgbClr val="FE0000"/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　</m:t>
                                          </m:r>
                                          <m:r>
                                            <a:rPr lang="en-US" altLang="zh-CN" sz="2400" b="0" i="1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𝑘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zh-CN" altLang="zh-CN" sz="2400" b="0" i="0" smtClean="0">
                                              <a:solidFill>
                                                <a:srgbClr val="FE0000">
                                                  <a:alpha val="0"/>
                                                </a:srgbClr>
                                              </a:solidFill>
                                              <a:effectLst/>
                                              <a:latin typeface="Times New Roman" panose="02040503050406030204" pitchFamily="48" charset="0"/>
                                              <a:ea typeface="宋体" panose="02040503050406030204" pitchFamily="48" charset="0"/>
                                            </a:rPr>
                                            <m:t>的符号　</m:t>
                                          </m:r>
                                        </m:e>
                                      </m:ba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的关系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反比例函数图象的对称性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反比例函数表达式中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𝑘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的几何意义</m:t>
                                      </m:r>
                                    </m:e>
                                  </m:eqArr>
                                </m:e>
                              </m:d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实际应用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dirty="0"/>
              </a:p>
            </p:txBody>
          </p:sp>
        </mc:Choice>
        <mc:Fallback>
          <p:sp>
            <p:nvSpPr>
              <p:cNvPr id="14484" name="yt_shape_144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7688" y="1431495"/>
                <a:ext cx="5791136" cy="53615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6E7810C-1DD6-5549-B860-F03CC7B09E13}"/>
                  </a:ext>
                </a:extLst>
              </p:cNvPr>
              <p:cNvSpPr txBox="1"/>
              <p:nvPr/>
            </p:nvSpPr>
            <p:spPr>
              <a:xfrm>
                <a:off x="6104199" y="4075184"/>
                <a:ext cx="1094487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位置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6E7810C-1DD6-5549-B860-F03CC7B09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4199" y="4075184"/>
                <a:ext cx="1094487" cy="4594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622BF2-65D6-908A-3696-736E13687614}"/>
                  </a:ext>
                </a:extLst>
              </p:cNvPr>
              <p:cNvSpPr txBox="1"/>
              <p:nvPr/>
            </p:nvSpPr>
            <p:spPr>
              <a:xfrm>
                <a:off x="6408999" y="5006094"/>
                <a:ext cx="1567562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𝑘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的符号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622BF2-65D6-908A-3696-736E136876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8999" y="5006094"/>
                <a:ext cx="1567562" cy="4594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1" name="yt_shape_14531"/>
          <p:cNvSpPr txBox="1"/>
          <p:nvPr/>
        </p:nvSpPr>
        <p:spPr>
          <a:xfrm>
            <a:off x="540000" y="1728506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30" name="yt_image_1453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28506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533" name="yt_shape_14533"/>
              <p:cNvSpPr txBox="1"/>
              <p:nvPr/>
            </p:nvSpPr>
            <p:spPr>
              <a:xfrm>
                <a:off x="540119" y="2310671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济南市中考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图象上有三点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9653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则下列结论正确的是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533" name="yt_shape_14533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10671"/>
                <a:ext cx="11111999" cy="1110112"/>
              </a:xfrm>
              <a:prstGeom prst="rect">
                <a:avLst/>
              </a:prstGeom>
              <a:blipFill>
                <a:blip r:embed="rId3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535" name="yt_table_145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029726"/>
              </p:ext>
            </p:extLst>
          </p:nvPr>
        </p:nvGraphicFramePr>
        <p:xfrm>
          <a:off x="540047" y="3471571"/>
          <a:ext cx="5567680" cy="950976"/>
        </p:xfrm>
        <a:graphic>
          <a:graphicData uri="http://schemas.openxmlformats.org/drawingml/2006/table">
            <a:tbl>
              <a:tblPr/>
              <a:tblGrid>
                <a:gridCol w="3249930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  <a:gridCol w="2317750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537" name="yt_shape_14537"/>
              <p:cNvSpPr txBox="1"/>
              <p:nvPr/>
            </p:nvSpPr>
            <p:spPr>
              <a:xfrm>
                <a:off x="540119" y="4473125"/>
                <a:ext cx="11492915" cy="10163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0eb20,isEnd"/>
                  </a:rPr>
                  <a:t>此函数是反比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537" name="yt_shape_145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73125"/>
                <a:ext cx="11492915" cy="1016368"/>
              </a:xfrm>
              <a:prstGeom prst="rect">
                <a:avLst/>
              </a:prstGeom>
              <a:blipFill>
                <a:blip r:embed="rId4"/>
                <a:stretch>
                  <a:fillRect l="-1645" b="-17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9DED6C9-20F1-5103-9976-7CFCB16CEF80}"/>
              </a:ext>
            </a:extLst>
          </p:cNvPr>
          <p:cNvSpPr txBox="1"/>
          <p:nvPr/>
        </p:nvSpPr>
        <p:spPr>
          <a:xfrm>
            <a:off x="9263907" y="29388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0347F0-821C-F76B-50D9-B1FD2951E887}"/>
              </a:ext>
            </a:extLst>
          </p:cNvPr>
          <p:cNvSpPr txBox="1"/>
          <p:nvPr/>
        </p:nvSpPr>
        <p:spPr>
          <a:xfrm>
            <a:off x="8511497" y="4426319"/>
            <a:ext cx="637285" cy="67578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" name="yt_shape_14540"/>
          <p:cNvSpPr txBox="1"/>
          <p:nvPr/>
        </p:nvSpPr>
        <p:spPr>
          <a:xfrm>
            <a:off x="540000" y="251664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39" name="yt_image_1453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12776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542" name="yt_shape_14542"/>
              <p:cNvSpPr txBox="1"/>
              <p:nvPr/>
            </p:nvSpPr>
            <p:spPr>
              <a:xfrm>
                <a:off x="540120" y="1994941"/>
                <a:ext cx="11492915" cy="16025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等腰直角三角形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的直角顶点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3625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轴向下平移得到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的对应点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7406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恰好在反比例函数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4542" name="yt_shape_145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994941"/>
                <a:ext cx="11492915" cy="1602555"/>
              </a:xfrm>
              <a:prstGeom prst="rect">
                <a:avLst/>
              </a:prstGeom>
              <a:blipFill>
                <a:blip r:embed="rId3"/>
                <a:stretch>
                  <a:fillRect l="-1645" t="-304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44" name="yt_image_1454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50248" y="4149080"/>
            <a:ext cx="1091504" cy="170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6" name="yt_shape_14546"/>
          <p:cNvSpPr txBox="1"/>
          <p:nvPr/>
        </p:nvSpPr>
        <p:spPr>
          <a:xfrm>
            <a:off x="540000" y="1348200"/>
            <a:ext cx="1099179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是等腰直角三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角形，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4549" name="yt_shape_14549"/>
          <p:cNvSpPr txBox="1"/>
          <p:nvPr/>
        </p:nvSpPr>
        <p:spPr>
          <a:xfrm>
            <a:off x="540000" y="2459170"/>
            <a:ext cx="1381789" cy="221522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300" b="0" i="0" u="none" spc="-12300">
                <a:solidFill>
                  <a:srgbClr val="1EE3CF"/>
                </a:solidFill>
                <a:effectLst/>
                <a:latin typeface="Times New Roman" pitchFamily="123"/>
                <a:ea typeface="宋体" pitchFamily="123"/>
              </a:rPr>
              <a:t> </a:t>
            </a:r>
            <a:r>
              <a:rPr lang="en-US" altLang="zh-CN" sz="12300" b="0" i="0" u="none" spc="7700">
                <a:solidFill>
                  <a:srgbClr val="1EE3CF"/>
                </a:solidFill>
                <a:effectLst/>
                <a:latin typeface="Times New Roman" pitchFamily="123"/>
                <a:ea typeface="宋体" pitchFamily="123"/>
              </a:rPr>
              <a:t> </a:t>
            </a:r>
          </a:p>
        </p:txBody>
      </p:sp>
      <p:pic>
        <p:nvPicPr>
          <p:cNvPr id="14548" name="yt_image_14548" title="H_193.05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2433" y="4149080"/>
            <a:ext cx="999487" cy="179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51" name="yt_shape_14551"/>
          <p:cNvSpPr txBox="1"/>
          <p:nvPr/>
        </p:nvSpPr>
        <p:spPr>
          <a:xfrm>
            <a:off x="540000" y="2341671"/>
            <a:ext cx="392575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A27898-456E-DCB1-8EC5-932445C70149}"/>
              </a:ext>
            </a:extLst>
          </p:cNvPr>
          <p:cNvSpPr txBox="1"/>
          <p:nvPr/>
        </p:nvSpPr>
        <p:spPr>
          <a:xfrm>
            <a:off x="449989" y="1776882"/>
            <a:ext cx="11065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是等腰直角三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角形，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E6163D-F677-0DB0-4CDE-BBA4242DE02D}"/>
              </a:ext>
            </a:extLst>
          </p:cNvPr>
          <p:cNvSpPr txBox="1"/>
          <p:nvPr/>
        </p:nvSpPr>
        <p:spPr>
          <a:xfrm>
            <a:off x="449989" y="2294865"/>
            <a:ext cx="3744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yt_image_14544">
            <a:extLst>
              <a:ext uri="{FF2B5EF4-FFF2-40B4-BE49-F238E27FC236}">
                <a16:creationId xmlns:a16="http://schemas.microsoft.com/office/drawing/2014/main" id="{E613FA63-A35E-8C80-7796-6185E2A5FE9D}"/>
              </a:ex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2300049"/>
            <a:ext cx="1091504" cy="170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DC07167-4416-3ED5-F8E5-416719EDB839}"/>
              </a:ext>
            </a:extLst>
          </p:cNvPr>
          <p:cNvSpPr txBox="1"/>
          <p:nvPr/>
        </p:nvSpPr>
        <p:spPr>
          <a:xfrm>
            <a:off x="453829" y="3145702"/>
            <a:ext cx="889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由平移可得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点横坐标和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点横坐标相同，设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4691E74-B5E3-475B-DC95-B81054059F66}"/>
                  </a:ext>
                </a:extLst>
              </p:cNvPr>
              <p:cNvSpPr txBox="1"/>
              <p:nvPr/>
            </p:nvSpPr>
            <p:spPr>
              <a:xfrm>
                <a:off x="453829" y="3621190"/>
                <a:ext cx="6336411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在反比例函数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的图象上，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4691E74-B5E3-475B-DC95-B81054059F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829" y="3621190"/>
                <a:ext cx="6336411" cy="768617"/>
              </a:xfrm>
              <a:prstGeom prst="rect">
                <a:avLst/>
              </a:prstGeom>
              <a:blipFill>
                <a:blip r:embed="rId4"/>
                <a:stretch>
                  <a:fillRect l="-1442" r="-153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14A6188-681B-8EF7-DC36-D0F03F32F98D}"/>
                  </a:ext>
                </a:extLst>
              </p:cNvPr>
              <p:cNvSpPr txBox="1"/>
              <p:nvPr/>
            </p:nvSpPr>
            <p:spPr>
              <a:xfrm>
                <a:off x="453829" y="4296195"/>
                <a:ext cx="46758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14A6188-681B-8EF7-DC36-D0F03F32F9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829" y="4296195"/>
                <a:ext cx="4675886" cy="766077"/>
              </a:xfrm>
              <a:prstGeom prst="rect">
                <a:avLst/>
              </a:prstGeom>
              <a:blipFill>
                <a:blip r:embed="rId5"/>
                <a:stretch>
                  <a:fillRect l="-1956" r="-221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22122C5-D4A6-3F6F-7392-1A50F3B8A0E4}"/>
              </a:ext>
            </a:extLst>
          </p:cNvPr>
          <p:cNvSpPr txBox="1"/>
          <p:nvPr/>
        </p:nvSpPr>
        <p:spPr>
          <a:xfrm>
            <a:off x="453829" y="4968660"/>
            <a:ext cx="353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平移的距离为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3" name="yt_shape_14553"/>
          <p:cNvSpPr txBox="1"/>
          <p:nvPr/>
        </p:nvSpPr>
        <p:spPr>
          <a:xfrm>
            <a:off x="604058" y="1127260"/>
            <a:ext cx="11492915" cy="322953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轴上的一个动点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的周长最小时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请求出点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cc8e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560" name="yt_shape_14560"/>
              <p:cNvSpPr txBox="1"/>
              <p:nvPr/>
            </p:nvSpPr>
            <p:spPr>
              <a:xfrm>
                <a:off x="694069" y="959616"/>
                <a:ext cx="11492915" cy="25113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轴的对称点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，此时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6_f6132"/>
                  </a:rPr>
                  <a:t>的周长最小，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最小值为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向下平移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个单位得到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4560" name="yt_shape_145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069" y="959616"/>
                <a:ext cx="11492915" cy="2511329"/>
              </a:xfrm>
              <a:prstGeom prst="rect">
                <a:avLst/>
              </a:prstGeom>
              <a:blipFill>
                <a:blip r:embed="rId2"/>
                <a:stretch>
                  <a:fillRect l="-1645" t="-43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8EA67EA-EA65-0057-426E-1C5025164CA5}"/>
              </a:ext>
            </a:extLst>
          </p:cNvPr>
          <p:cNvSpPr txBox="1"/>
          <p:nvPr/>
        </p:nvSpPr>
        <p:spPr>
          <a:xfrm>
            <a:off x="604058" y="1781076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轴的对称点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，此时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f6132"/>
              </a:rPr>
              <a:t>的周长最小，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884D8CE-8157-E09A-8EB4-2A3BEEEBBEEA}"/>
              </a:ext>
            </a:extLst>
          </p:cNvPr>
          <p:cNvSpPr txBox="1"/>
          <p:nvPr/>
        </p:nvSpPr>
        <p:spPr>
          <a:xfrm>
            <a:off x="604058" y="2079006"/>
            <a:ext cx="9773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最小值为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向下平移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个单位得到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714D9F-4DE0-3E77-D03B-7969F4F6E99F}"/>
              </a:ext>
            </a:extLst>
          </p:cNvPr>
          <p:cNvSpPr txBox="1"/>
          <p:nvPr/>
        </p:nvSpPr>
        <p:spPr>
          <a:xfrm>
            <a:off x="604058" y="2367842"/>
            <a:ext cx="467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2BF0EB5-C882-467A-2547-F5AEDF4ECC4B}"/>
                  </a:ext>
                </a:extLst>
              </p:cNvPr>
              <p:cNvSpPr txBox="1"/>
              <p:nvPr/>
            </p:nvSpPr>
            <p:spPr>
              <a:xfrm>
                <a:off x="604058" y="2339274"/>
                <a:ext cx="721588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2BF0EB5-C882-467A-2547-F5AEDF4ECC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058" y="2339274"/>
                <a:ext cx="7215887" cy="1154189"/>
              </a:xfrm>
              <a:prstGeom prst="rect">
                <a:avLst/>
              </a:prstGeom>
              <a:blipFill>
                <a:blip r:embed="rId3"/>
                <a:stretch>
                  <a:fillRect l="-12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4544">
            <a:extLst>
              <a:ext uri="{FF2B5EF4-FFF2-40B4-BE49-F238E27FC236}">
                <a16:creationId xmlns:a16="http://schemas.microsoft.com/office/drawing/2014/main" id="{E65B9242-69E5-8407-A80C-0B512AED6D79}"/>
              </a:ex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99125" y="2852936"/>
            <a:ext cx="1091504" cy="170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564" name="yt_shape_14564"/>
              <p:cNvSpPr txBox="1"/>
              <p:nvPr/>
            </p:nvSpPr>
            <p:spPr>
              <a:xfrm>
                <a:off x="694069" y="1535680"/>
                <a:ext cx="6360716" cy="50651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(−3+5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的周长的最小值为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564" name="yt_shape_145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069" y="1535680"/>
                <a:ext cx="6360716" cy="5065105"/>
              </a:xfrm>
              <a:prstGeom prst="rect">
                <a:avLst/>
              </a:prstGeom>
              <a:blipFill>
                <a:blip r:embed="rId5"/>
                <a:stretch>
                  <a:fillRect l="-2972" r="-1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99601AF-CB9E-F938-1D0B-3666363BFAAB}"/>
                  </a:ext>
                </a:extLst>
              </p:cNvPr>
              <p:cNvSpPr txBox="1"/>
              <p:nvPr/>
            </p:nvSpPr>
            <p:spPr>
              <a:xfrm>
                <a:off x="604058" y="2849032"/>
                <a:ext cx="225018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99601AF-CB9E-F938-1D0B-3666363BF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058" y="2849032"/>
                <a:ext cx="2250186" cy="1154189"/>
              </a:xfrm>
              <a:prstGeom prst="rect">
                <a:avLst/>
              </a:prstGeom>
              <a:blipFill>
                <a:blip r:embed="rId6"/>
                <a:stretch>
                  <a:fillRect l="-4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8FE5C7D6-7D3D-7CBC-4B44-560C2F910206}"/>
              </a:ext>
            </a:extLst>
          </p:cNvPr>
          <p:cNvSpPr txBox="1"/>
          <p:nvPr/>
        </p:nvSpPr>
        <p:spPr>
          <a:xfrm>
            <a:off x="604058" y="3773587"/>
            <a:ext cx="481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9A43606-F4F4-98C7-E587-83408F686D23}"/>
                  </a:ext>
                </a:extLst>
              </p:cNvPr>
              <p:cNvSpPr txBox="1"/>
              <p:nvPr/>
            </p:nvSpPr>
            <p:spPr>
              <a:xfrm>
                <a:off x="604058" y="3889035"/>
                <a:ext cx="53616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9A43606-F4F4-98C7-E587-83408F686D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058" y="3889035"/>
                <a:ext cx="5361686" cy="772808"/>
              </a:xfrm>
              <a:prstGeom prst="rect">
                <a:avLst/>
              </a:prstGeom>
              <a:blipFill>
                <a:blip r:embed="rId7"/>
                <a:stretch>
                  <a:fillRect l="-1705" r="-1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6711999-3408-6B94-1CB8-5DD1C30FB7B9}"/>
                  </a:ext>
                </a:extLst>
              </p:cNvPr>
              <p:cNvSpPr txBox="1"/>
              <p:nvPr/>
            </p:nvSpPr>
            <p:spPr>
              <a:xfrm>
                <a:off x="604058" y="4280199"/>
                <a:ext cx="206959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6711999-3408-6B94-1CB8-5DD1C30FB7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058" y="4280199"/>
                <a:ext cx="2069592" cy="805193"/>
              </a:xfrm>
              <a:prstGeom prst="rect">
                <a:avLst/>
              </a:prstGeom>
              <a:blipFill>
                <a:blip r:embed="rId8"/>
                <a:stretch>
                  <a:fillRect l="-4412" r="-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9453D170-12A0-A785-F652-3F4F8CF83C53}"/>
              </a:ext>
            </a:extLst>
          </p:cNvPr>
          <p:cNvSpPr txBox="1"/>
          <p:nvPr/>
        </p:nvSpPr>
        <p:spPr>
          <a:xfrm>
            <a:off x="604058" y="4895227"/>
            <a:ext cx="647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1F5F689-5836-5457-32A4-D5EBD2D23291}"/>
                  </a:ext>
                </a:extLst>
              </p:cNvPr>
              <p:cNvSpPr txBox="1"/>
              <p:nvPr/>
            </p:nvSpPr>
            <p:spPr>
              <a:xfrm>
                <a:off x="604058" y="5179236"/>
                <a:ext cx="4917122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(−3+5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1F5F689-5836-5457-32A4-D5EBD2D232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058" y="5179236"/>
                <a:ext cx="4917122" cy="669430"/>
              </a:xfrm>
              <a:prstGeom prst="rect">
                <a:avLst/>
              </a:prstGeom>
              <a:blipFill>
                <a:blip r:embed="rId9"/>
                <a:stretch>
                  <a:fillRect l="-1859" r="-1983" b="-9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32A96AD-0718-EC4D-B6AD-D78FDD05D946}"/>
                  </a:ext>
                </a:extLst>
              </p:cNvPr>
              <p:cNvSpPr txBox="1"/>
              <p:nvPr/>
            </p:nvSpPr>
            <p:spPr>
              <a:xfrm>
                <a:off x="604058" y="5611038"/>
                <a:ext cx="4750435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32A96AD-0718-EC4D-B6AD-D78FDD05D9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058" y="5611038"/>
                <a:ext cx="4750435" cy="669430"/>
              </a:xfrm>
              <a:prstGeom prst="rect">
                <a:avLst/>
              </a:prstGeom>
              <a:blipFill>
                <a:blip r:embed="rId10"/>
                <a:stretch>
                  <a:fillRect l="-1926" r="-2182" b="-9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C8980F00-A2CE-3CC0-EADD-A7FC6270C130}"/>
                  </a:ext>
                </a:extLst>
              </p:cNvPr>
              <p:cNvSpPr txBox="1"/>
              <p:nvPr/>
            </p:nvSpPr>
            <p:spPr>
              <a:xfrm>
                <a:off x="604058" y="6042840"/>
                <a:ext cx="5661977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的周长的最小值为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C8980F00-A2CE-3CC0-EADD-A7FC6270C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058" y="6042840"/>
                <a:ext cx="5661977" cy="555765"/>
              </a:xfrm>
              <a:prstGeom prst="rect">
                <a:avLst/>
              </a:prstGeom>
              <a:blipFill>
                <a:blip r:embed="rId11"/>
                <a:stretch>
                  <a:fillRect l="-1615" t="-1099" r="-1722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7" name="yt_shape_14487"/>
          <p:cNvSpPr txBox="1"/>
          <p:nvPr/>
        </p:nvSpPr>
        <p:spPr>
          <a:xfrm>
            <a:off x="540000" y="1869894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86" name="yt_image_1448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69894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89" name="yt_shape_14489"/>
          <p:cNvSpPr txBox="1"/>
          <p:nvPr/>
        </p:nvSpPr>
        <p:spPr>
          <a:xfrm>
            <a:off x="540000" y="2452059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反比例函数的有关概念</a:t>
            </a:r>
          </a:p>
        </p:txBody>
      </p:sp>
      <p:sp>
        <p:nvSpPr>
          <p:cNvPr id="14490" name="yt_shape_14490"/>
          <p:cNvSpPr txBox="1"/>
          <p:nvPr/>
        </p:nvSpPr>
        <p:spPr>
          <a:xfrm>
            <a:off x="540000" y="2941493"/>
            <a:ext cx="74587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的反比例函数的是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91" name="yt_table_14491" title="H_97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5511994"/>
                  </p:ext>
                </p:extLst>
              </p:nvPr>
            </p:nvGraphicFramePr>
            <p:xfrm>
              <a:off x="540047" y="3420796"/>
              <a:ext cx="4574731" cy="1234631"/>
            </p:xfrm>
            <a:graphic>
              <a:graphicData uri="http://schemas.openxmlformats.org/drawingml/2006/table">
                <a:tbl>
                  <a:tblPr/>
                  <a:tblGrid>
                    <a:gridCol w="2825687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  <a:gridCol w="1749044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491" name="yt_table_14491" descr="{&quot;rangeId&quot;:3,&quot;type&quot;:&quot;Option&quot;}" title="H_97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5511994"/>
                  </p:ext>
                </p:extLst>
              </p:nvPr>
            </p:nvGraphicFramePr>
            <p:xfrm>
              <a:off x="540047" y="2450902"/>
              <a:ext cx="4574731" cy="1234631"/>
            </p:xfrm>
            <a:graphic>
              <a:graphicData uri="http://schemas.openxmlformats.org/drawingml/2006/table">
                <a:tbl>
                  <a:tblPr/>
                  <a:tblGrid>
                    <a:gridCol w="2825687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  <a:gridCol w="1749044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</a:tblGrid>
                  <a:tr h="5994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1111" b="-1222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1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5192" r="-62069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1111" t="-9519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92" name="yt_shape_14492"/>
              <p:cNvSpPr txBox="1"/>
              <p:nvPr/>
            </p:nvSpPr>
            <p:spPr>
              <a:xfrm>
                <a:off x="540000" y="4705942"/>
                <a:ext cx="1108476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成反比例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并且当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4492" name="yt_shape_144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05942"/>
                <a:ext cx="11084766" cy="642163"/>
              </a:xfrm>
              <a:prstGeom prst="rect">
                <a:avLst/>
              </a:prstGeom>
              <a:blipFill>
                <a:blip r:embed="rId4"/>
                <a:stretch>
                  <a:fillRect l="-1705" r="-71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69542269" title="H_25.973701">
            <a:extLst>
              <a:ext uri="{FF2B5EF4-FFF2-40B4-BE49-F238E27FC236}">
                <a16:creationId xmlns:a16="http://schemas.microsoft.com/office/drawing/2014/main" id="{474410AD-9AA8-A21B-5417-6EF5C9C5B3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04328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F484DF-F092-D1E4-419C-2039BA21DEFB}"/>
              </a:ext>
            </a:extLst>
          </p:cNvPr>
          <p:cNvSpPr txBox="1"/>
          <p:nvPr/>
        </p:nvSpPr>
        <p:spPr>
          <a:xfrm>
            <a:off x="7006364" y="28946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5106FCC-4EA9-F131-CA7B-7179579F0302}"/>
                  </a:ext>
                </a:extLst>
              </p:cNvPr>
              <p:cNvSpPr txBox="1"/>
              <p:nvPr/>
            </p:nvSpPr>
            <p:spPr>
              <a:xfrm>
                <a:off x="10577522" y="4509120"/>
                <a:ext cx="101352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5106FCC-4EA9-F131-CA7B-7179579F0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77522" y="4509120"/>
                <a:ext cx="1013524" cy="729565"/>
              </a:xfrm>
              <a:prstGeom prst="rect">
                <a:avLst/>
              </a:prstGeom>
              <a:blipFill>
                <a:blip r:embed="rId6"/>
                <a:stretch>
                  <a:fillRect l="-9036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4" name="yt_shape_14494"/>
          <p:cNvSpPr txBox="1"/>
          <p:nvPr/>
        </p:nvSpPr>
        <p:spPr>
          <a:xfrm>
            <a:off x="540000" y="1138734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反比例函数的图象与性质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95" name="yt_shape_14495"/>
              <p:cNvSpPr txBox="1"/>
              <p:nvPr/>
            </p:nvSpPr>
            <p:spPr>
              <a:xfrm>
                <a:off x="540119" y="1628168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轴的对称点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a48cd"/>
                  </a:rPr>
                  <a:t>的图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495" name="yt_shape_1449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28168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97" name="yt_table_14497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1409199"/>
                  </p:ext>
                </p:extLst>
              </p:nvPr>
            </p:nvGraphicFramePr>
            <p:xfrm>
              <a:off x="540047" y="2799006"/>
              <a:ext cx="7819391" cy="635000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02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497" name="yt_table_14497" descr="{&quot;rangeId&quot;:6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1409199"/>
                  </p:ext>
                </p:extLst>
              </p:nvPr>
            </p:nvGraphicFramePr>
            <p:xfrm>
              <a:off x="540047" y="2560272"/>
              <a:ext cx="7819391" cy="635000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02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446" r="-190214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37238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98" name="yt_shape_14498"/>
              <p:cNvSpPr txBox="1"/>
              <p:nvPr/>
            </p:nvSpPr>
            <p:spPr>
              <a:xfrm>
                <a:off x="540000" y="3484654"/>
                <a:ext cx="9598397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武汉市中考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下列结论正确的是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498" name="yt_shape_14498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84654"/>
                <a:ext cx="9598397" cy="642292"/>
              </a:xfrm>
              <a:prstGeom prst="rect">
                <a:avLst/>
              </a:prstGeom>
              <a:blipFill>
                <a:blip r:embed="rId4"/>
                <a:stretch>
                  <a:fillRect l="-1970" r="-101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500" name="yt_table_1450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559032"/>
              </p:ext>
            </p:extLst>
          </p:nvPr>
        </p:nvGraphicFramePr>
        <p:xfrm>
          <a:off x="540047" y="4177734"/>
          <a:ext cx="7191375" cy="1901952"/>
        </p:xfrm>
        <a:graphic>
          <a:graphicData uri="http://schemas.openxmlformats.org/drawingml/2006/table">
            <a:tbl>
              <a:tblPr/>
              <a:tblGrid>
                <a:gridCol w="7191375">
                  <a:extLst>
                    <a:ext uri="{9D8B030D-6E8A-4147-A177-3AD203B41FA5}">
                      <a16:colId xmlns:a16="http://schemas.microsoft.com/office/drawing/2014/main" val="107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图象位于第二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图象与坐标轴有公共点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图象所在的每一个象限内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图象经过点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7"/>
                  </a:ext>
                </a:extLst>
              </a:tr>
            </a:tbl>
          </a:graphicData>
        </a:graphic>
      </p:graphicFrame>
      <p:pic>
        <p:nvPicPr>
          <p:cNvPr id="3" name="yt_shape_1714269542329" title="H_25.973701">
            <a:extLst>
              <a:ext uri="{FF2B5EF4-FFF2-40B4-BE49-F238E27FC236}">
                <a16:creationId xmlns:a16="http://schemas.microsoft.com/office/drawing/2014/main" id="{B8389C43-D226-ADCC-5DE1-45BA6183C9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91003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7D8311-A278-B9EC-2563-BEE16C105FAC}"/>
              </a:ext>
            </a:extLst>
          </p:cNvPr>
          <p:cNvSpPr txBox="1"/>
          <p:nvPr/>
        </p:nvSpPr>
        <p:spPr>
          <a:xfrm>
            <a:off x="4033096" y="2266210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ED6E29-1A12-962D-9CE6-9BE9A2F616D1}"/>
              </a:ext>
            </a:extLst>
          </p:cNvPr>
          <p:cNvSpPr txBox="1"/>
          <p:nvPr/>
        </p:nvSpPr>
        <p:spPr>
          <a:xfrm>
            <a:off x="9142757" y="3437848"/>
            <a:ext cx="3832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2" name="yt_shape_14502"/>
          <p:cNvSpPr txBox="1"/>
          <p:nvPr/>
        </p:nvSpPr>
        <p:spPr>
          <a:xfrm>
            <a:off x="540000" y="1778528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反比例函数与几何图形综合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03" name="yt_shape_14503"/>
              <p:cNvSpPr txBox="1"/>
              <p:nvPr/>
            </p:nvSpPr>
            <p:spPr>
              <a:xfrm>
                <a:off x="540119" y="2267962"/>
                <a:ext cx="11492915" cy="1590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张家界市中考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轴正半轴上的任意一点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轴的平行线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ef8b"/>
                  </a:rPr>
                  <a:t>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436d"/>
                  </a:rPr>
                  <a:t>轴上任意一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503" name="yt_shape_14503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67962"/>
                <a:ext cx="11492915" cy="1590244"/>
              </a:xfrm>
              <a:prstGeom prst="rect">
                <a:avLst/>
              </a:prstGeom>
              <a:blipFill>
                <a:blip r:embed="rId2"/>
                <a:stretch>
                  <a:fillRect l="-1645" t="-306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506" name="yt_table_145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745994"/>
              </p:ext>
            </p:extLst>
          </p:nvPr>
        </p:nvGraphicFramePr>
        <p:xfrm>
          <a:off x="540047" y="3908994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70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"/>
                  </a:ext>
                </a:extLst>
              </a:tr>
            </a:tbl>
          </a:graphicData>
        </a:graphic>
      </p:graphicFrame>
      <p:pic>
        <p:nvPicPr>
          <p:cNvPr id="14505" name="yt_image_14505_skip" title="H_120.5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219" y="3908994"/>
            <a:ext cx="1743649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542389" title="H_25.973701">
            <a:extLst>
              <a:ext uri="{FF2B5EF4-FFF2-40B4-BE49-F238E27FC236}">
                <a16:creationId xmlns:a16="http://schemas.microsoft.com/office/drawing/2014/main" id="{A97710CB-C8AC-40F1-2849-3282941B68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3079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A70CAB-3F69-12AE-A216-E48B5045D888}"/>
              </a:ext>
            </a:extLst>
          </p:cNvPr>
          <p:cNvSpPr txBox="1"/>
          <p:nvPr/>
        </p:nvSpPr>
        <p:spPr>
          <a:xfrm>
            <a:off x="6355608" y="33716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08" name="yt_shape_14508"/>
              <p:cNvSpPr txBox="1"/>
              <p:nvPr/>
            </p:nvSpPr>
            <p:spPr>
              <a:xfrm>
                <a:off x="540120" y="1994672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75bcd,isEnd"/>
                  </a:rPr>
                  <a:t>轴分别交于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的图象在第一象限内交于点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e171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垂足分别为点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的面积相等时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08" name="yt_shape_145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994672"/>
                <a:ext cx="11492915" cy="1600182"/>
              </a:xfrm>
              <a:prstGeom prst="rect">
                <a:avLst/>
              </a:prstGeom>
              <a:blipFill>
                <a:blip r:embed="rId2"/>
                <a:stretch>
                  <a:fillRect l="-1645" t="-3042" b="-1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10" name="yt_image_14510" title="H_112.2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3823" y="4077072"/>
            <a:ext cx="1504353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F12F19-5D67-87F4-7058-3F0442FB6188}"/>
              </a:ext>
            </a:extLst>
          </p:cNvPr>
          <p:cNvSpPr txBox="1"/>
          <p:nvPr/>
        </p:nvSpPr>
        <p:spPr>
          <a:xfrm>
            <a:off x="10616458" y="3108202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2" name="yt_shape_14512"/>
          <p:cNvSpPr txBox="1"/>
          <p:nvPr/>
        </p:nvSpPr>
        <p:spPr>
          <a:xfrm>
            <a:off x="540000" y="1970541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反比例函数与一次函数综合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13" name="yt_shape_14513"/>
              <p:cNvSpPr txBox="1"/>
              <p:nvPr/>
            </p:nvSpPr>
            <p:spPr>
              <a:xfrm>
                <a:off x="540119" y="2459975"/>
                <a:ext cx="11492915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贺州市中考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95404"/>
                  </a:rPr>
                  <a:t>在同一直角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坐标系中的图象可能是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513" name="yt_shape_1451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59975"/>
                <a:ext cx="11492915" cy="1070999"/>
              </a:xfrm>
              <a:prstGeom prst="rect">
                <a:avLst/>
              </a:prstGeom>
              <a:blipFill>
                <a:blip r:embed="rId2"/>
                <a:stretch>
                  <a:fillRect l="-1645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15" name="yt_image_14515" title="H_119.1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734126"/>
            <a:ext cx="4742139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542450" title="H_25.973701">
            <a:extLst>
              <a:ext uri="{FF2B5EF4-FFF2-40B4-BE49-F238E27FC236}">
                <a16:creationId xmlns:a16="http://schemas.microsoft.com/office/drawing/2014/main" id="{322172E4-8B19-2491-9D5F-8777619040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22810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F237DD-DA73-A279-ECC0-F5A0B2DA0995}"/>
              </a:ext>
            </a:extLst>
          </p:cNvPr>
          <p:cNvSpPr txBox="1"/>
          <p:nvPr/>
        </p:nvSpPr>
        <p:spPr>
          <a:xfrm>
            <a:off x="4107708" y="30494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17" name="yt_shape_14517"/>
              <p:cNvSpPr txBox="1"/>
              <p:nvPr/>
            </p:nvSpPr>
            <p:spPr>
              <a:xfrm>
                <a:off x="540119" y="1856143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8525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517" name="yt_shape_14517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6143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520" name="yt_table_1452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330338"/>
              </p:ext>
            </p:extLst>
          </p:nvPr>
        </p:nvGraphicFramePr>
        <p:xfrm>
          <a:off x="540047" y="3026981"/>
          <a:ext cx="3398838" cy="1901952"/>
        </p:xfrm>
        <a:graphic>
          <a:graphicData uri="http://schemas.openxmlformats.org/drawingml/2006/table">
            <a:tbl>
              <a:tblPr/>
              <a:tblGrid>
                <a:gridCol w="3398838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2"/>
                  </a:ext>
                </a:extLst>
              </a:tr>
            </a:tbl>
          </a:graphicData>
        </a:graphic>
      </p:graphicFrame>
      <p:pic>
        <p:nvPicPr>
          <p:cNvPr id="14519" name="yt_image_14519_skip" title="H_126.5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3669" y="3026981"/>
            <a:ext cx="1716193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FABC1D-EC94-A996-CAB1-62CD2EB8E320}"/>
              </a:ext>
            </a:extLst>
          </p:cNvPr>
          <p:cNvSpPr txBox="1"/>
          <p:nvPr/>
        </p:nvSpPr>
        <p:spPr>
          <a:xfrm>
            <a:off x="6906471" y="2494185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3" name="yt_shape_14523"/>
          <p:cNvSpPr txBox="1"/>
          <p:nvPr/>
        </p:nvSpPr>
        <p:spPr>
          <a:xfrm>
            <a:off x="540119" y="164956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某市举行中学生党史知识竞赛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如图用四个点分别描述甲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41e2"/>
              </a:rPr>
              <a:t>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丁四所学校竞赛成绩的优秀率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该校优秀人数与该校参加竞赛人数的比值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374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与该校参加竞赛人数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其中描述乙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b64a6"/>
              </a:rPr>
              <a:t>丁两所学校情况的点恰好在同一个反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比例函数的图象上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6_2d32c"/>
              </a:rPr>
              <a:t>则这四所学校在这次党史知识竞赛中成绩优秀人数最多的是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25" name="yt_table_145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183501"/>
              </p:ext>
            </p:extLst>
          </p:nvPr>
        </p:nvGraphicFramePr>
        <p:xfrm>
          <a:off x="540047" y="4049391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711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13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7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</a:tbl>
          </a:graphicData>
        </a:graphic>
      </p:graphicFrame>
      <p:pic>
        <p:nvPicPr>
          <p:cNvPr id="14524" name="yt_image_14524_skip" title="H_119.6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3597" y="4049391"/>
            <a:ext cx="1456207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54C2CA-7ACD-5C4C-D3CA-BFFD8CEC89AA}"/>
              </a:ext>
            </a:extLst>
          </p:cNvPr>
          <p:cNvSpPr txBox="1"/>
          <p:nvPr/>
        </p:nvSpPr>
        <p:spPr>
          <a:xfrm>
            <a:off x="1059708" y="35047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522" name="yt_shape_14522"/>
          <p:cNvSpPr txBox="1"/>
          <p:nvPr/>
        </p:nvSpPr>
        <p:spPr>
          <a:xfrm>
            <a:off x="540047" y="1185522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反比例函数的实际应用</a:t>
            </a:r>
          </a:p>
        </p:txBody>
      </p:sp>
      <p:pic>
        <p:nvPicPr>
          <p:cNvPr id="3" name="yt_shape_1714269542509">
            <a:extLst>
              <a:ext uri="{FF2B5EF4-FFF2-40B4-BE49-F238E27FC236}">
                <a16:creationId xmlns:a16="http://schemas.microsoft.com/office/drawing/2014/main" id="{70DB1CBA-8018-E39C-8290-3283447886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47" y="1237791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7" name="yt_shape_14527"/>
          <p:cNvSpPr txBox="1"/>
          <p:nvPr/>
        </p:nvSpPr>
        <p:spPr>
          <a:xfrm>
            <a:off x="540119" y="210266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某物体对地面的压强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与物体和地面的接触面积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f4de,isEnd"/>
              </a:rPr>
              <a:t>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之间的变化关系如图所示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双曲线的一支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31924,isEnd"/>
              </a:rPr>
              <a:t>如果该物体与地面的接触面积为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0.25m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那么该物体对地面的压强是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4528" name="yt_image_14528" title="H_111.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8744" y="3933056"/>
            <a:ext cx="1994511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B8954A-FF59-4331-2084-488D3BA046E5}"/>
              </a:ext>
            </a:extLst>
          </p:cNvPr>
          <p:cNvSpPr txBox="1"/>
          <p:nvPr/>
        </p:nvSpPr>
        <p:spPr>
          <a:xfrm>
            <a:off x="5588846" y="300683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1602</Words>
  <Application>Microsoft Office PowerPoint</Application>
  <PresentationFormat>宽屏</PresentationFormat>
  <Paragraphs>105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2024-04-28T05:52:29Z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