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3" r:id="rId11"/>
    <p:sldId id="314" r:id="rId12"/>
    <p:sldId id="315" r:id="rId13"/>
    <p:sldId id="316" r:id="rId14"/>
    <p:sldId id="317" r:id="rId15"/>
    <p:sldId id="322" r:id="rId16"/>
    <p:sldId id="318" r:id="rId17"/>
    <p:sldId id="323" r:id="rId18"/>
    <p:sldId id="324" r:id="rId19"/>
    <p:sldId id="320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76" name="yt_image_1257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8" name="yt_shape_12578"/>
          <p:cNvSpPr txBox="1"/>
          <p:nvPr/>
        </p:nvSpPr>
        <p:spPr>
          <a:xfrm>
            <a:off x="540000" y="1482165"/>
            <a:ext cx="704519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两边成比例且夹角相等的两个三角形相似</a:t>
            </a:r>
          </a:p>
        </p:txBody>
      </p:sp>
      <p:sp>
        <p:nvSpPr>
          <p:cNvPr id="12579" name="yt_shape_12579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600" indent="-228571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9dbe"/>
              </a:rPr>
              <a:t>相似的是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580" name="yt_image_12580" title="H_139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0532" y="2708920"/>
            <a:ext cx="870935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82" name="yt_image_12582" title="H_109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437112"/>
            <a:ext cx="4710762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292401" title="H_26.259764">
            <a:extLst>
              <a:ext uri="{FF2B5EF4-FFF2-40B4-BE49-F238E27FC236}">
                <a16:creationId xmlns:a16="http://schemas.microsoft.com/office/drawing/2014/main" id="{F1761141-47AE-2BB0-2385-A780B25D94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8B40FC-363F-007E-4F3E-081346C48221}"/>
              </a:ext>
            </a:extLst>
          </p:cNvPr>
          <p:cNvSpPr txBox="1"/>
          <p:nvPr/>
        </p:nvSpPr>
        <p:spPr>
          <a:xfrm>
            <a:off x="9264352" y="19457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4" name="yt_shape_12624"/>
              <p:cNvSpPr txBox="1"/>
              <p:nvPr/>
            </p:nvSpPr>
            <p:spPr>
              <a:xfrm>
                <a:off x="540119" y="1614456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一题多解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5862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轴上找到点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轴的正半轴上找到点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d9a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4" name="yt_shape_126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4456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29" name="yt_shape_12629"/>
          <p:cNvSpPr txBox="1"/>
          <p:nvPr/>
        </p:nvSpPr>
        <p:spPr>
          <a:xfrm>
            <a:off x="540000" y="52450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6" name="yt_shape_12626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7764" y="3416764"/>
            <a:ext cx="1316471" cy="1777887"/>
            <a:chOff x="0" y="0"/>
            <a:chExt cx="1316471" cy="1777887"/>
          </a:xfrm>
        </p:grpSpPr>
        <p:pic>
          <p:nvPicPr>
            <p:cNvPr id="2" name="yt_image_1262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6471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8" name="yt_shape_12628"/>
            <p:cNvSpPr txBox="1"/>
            <p:nvPr/>
          </p:nvSpPr>
          <p:spPr>
            <a:xfrm>
              <a:off x="124954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2239A7-BC5B-FBA1-D6CD-E8892D3D26F6}"/>
                  </a:ext>
                </a:extLst>
              </p:cNvPr>
              <p:cNvSpPr txBox="1"/>
              <p:nvPr/>
            </p:nvSpPr>
            <p:spPr>
              <a:xfrm>
                <a:off x="2280355" y="2309275"/>
                <a:ext cx="32995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2239A7-BC5B-FBA1-D6CD-E8892D3D2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355" y="2309275"/>
                <a:ext cx="3299523" cy="726326"/>
              </a:xfrm>
              <a:prstGeom prst="rect">
                <a:avLst/>
              </a:prstGeom>
              <a:blipFill>
                <a:blip r:embed="rId4"/>
                <a:stretch>
                  <a:fillRect l="-27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30" name="yt_shape_12630"/>
              <p:cNvSpPr txBox="1"/>
              <p:nvPr/>
            </p:nvSpPr>
            <p:spPr>
              <a:xfrm>
                <a:off x="540119" y="1996610"/>
                <a:ext cx="11492915" cy="16786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ffab,isEnd"/>
                  </a:rPr>
                  <a:t>的两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上滑动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667a,isEnd"/>
                  </a:rPr>
                  <a:t>为顶点的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30" name="yt_shape_12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6610"/>
                <a:ext cx="11492915" cy="1678601"/>
              </a:xfrm>
              <a:prstGeom prst="rect">
                <a:avLst/>
              </a:prstGeom>
              <a:blipFill>
                <a:blip r:embed="rId2"/>
                <a:stretch>
                  <a:fillRect l="-1645" t="-3273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32" name="yt_image_12632" title="H_105.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2677" y="3933056"/>
            <a:ext cx="132664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E674ED-880E-C88A-7186-00580D7413B3}"/>
                  </a:ext>
                </a:extLst>
              </p:cNvPr>
              <p:cNvSpPr txBox="1"/>
              <p:nvPr/>
            </p:nvSpPr>
            <p:spPr>
              <a:xfrm>
                <a:off x="4871864" y="2276872"/>
                <a:ext cx="1610551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E674ED-880E-C88A-7186-00580D741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864" y="2276872"/>
                <a:ext cx="1610551" cy="856120"/>
              </a:xfrm>
              <a:prstGeom prst="rect">
                <a:avLst/>
              </a:prstGeom>
              <a:blipFill>
                <a:blip r:embed="rId4"/>
                <a:stretch>
                  <a:fillRect b="-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34" name="yt_shape_12634"/>
              <p:cNvSpPr txBox="1"/>
              <p:nvPr/>
            </p:nvSpPr>
            <p:spPr>
              <a:xfrm>
                <a:off x="497379" y="1204793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3018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634" name="yt_shape_12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204793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36" name="yt_image_12636" title="H_95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5696" y="2333288"/>
            <a:ext cx="167670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38" name="yt_shape_12638"/>
              <p:cNvSpPr txBox="1"/>
              <p:nvPr/>
            </p:nvSpPr>
            <p:spPr>
              <a:xfrm>
                <a:off x="497379" y="2380094"/>
                <a:ext cx="6200415" cy="3860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638" name="yt_shape_12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80094"/>
                <a:ext cx="6200415" cy="3860480"/>
              </a:xfrm>
              <a:prstGeom prst="rect">
                <a:avLst/>
              </a:prstGeom>
              <a:blipFill>
                <a:blip r:embed="rId4"/>
                <a:stretch>
                  <a:fillRect l="-3048" r="-1967" b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CB832D-FA30-9250-974B-3DA76B816C62}"/>
                  </a:ext>
                </a:extLst>
              </p:cNvPr>
              <p:cNvSpPr txBox="1"/>
              <p:nvPr/>
            </p:nvSpPr>
            <p:spPr>
              <a:xfrm>
                <a:off x="407368" y="2333288"/>
                <a:ext cx="6320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CB832D-FA30-9250-974B-3DA76B816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33288"/>
                <a:ext cx="6320536" cy="765061"/>
              </a:xfrm>
              <a:prstGeom prst="rect">
                <a:avLst/>
              </a:prstGeom>
              <a:blipFill>
                <a:blip r:embed="rId5"/>
                <a:stretch>
                  <a:fillRect l="-1543" r="-14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A70199-AABA-A385-2226-46891497F781}"/>
                  </a:ext>
                </a:extLst>
              </p:cNvPr>
              <p:cNvSpPr txBox="1"/>
              <p:nvPr/>
            </p:nvSpPr>
            <p:spPr>
              <a:xfrm>
                <a:off x="407368" y="3004737"/>
                <a:ext cx="241357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A70199-AABA-A385-2226-46891497F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004737"/>
                <a:ext cx="2413571" cy="772110"/>
              </a:xfrm>
              <a:prstGeom prst="rect">
                <a:avLst/>
              </a:prstGeom>
              <a:blipFill>
                <a:blip r:embed="rId6"/>
                <a:stretch>
                  <a:fillRect l="-4040" r="-3788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8E2A38-0E47-2BC6-3717-6CBD4C7C4727}"/>
              </a:ext>
            </a:extLst>
          </p:cNvPr>
          <p:cNvSpPr txBox="1"/>
          <p:nvPr/>
        </p:nvSpPr>
        <p:spPr>
          <a:xfrm>
            <a:off x="407368" y="3683235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697257-55F1-5131-6007-5BA83A12B923}"/>
                  </a:ext>
                </a:extLst>
              </p:cNvPr>
              <p:cNvSpPr txBox="1"/>
              <p:nvPr/>
            </p:nvSpPr>
            <p:spPr>
              <a:xfrm>
                <a:off x="407368" y="4158723"/>
                <a:ext cx="463867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697257-55F1-5131-6007-5BA83A12B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58723"/>
                <a:ext cx="4638675" cy="772109"/>
              </a:xfrm>
              <a:prstGeom prst="rect">
                <a:avLst/>
              </a:prstGeom>
              <a:blipFill>
                <a:blip r:embed="rId7"/>
                <a:stretch>
                  <a:fillRect l="-2102" r="-19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CCD08B-ACF9-42D1-95B5-5656A203389C}"/>
                  </a:ext>
                </a:extLst>
              </p:cNvPr>
              <p:cNvSpPr txBox="1"/>
              <p:nvPr/>
            </p:nvSpPr>
            <p:spPr>
              <a:xfrm>
                <a:off x="407368" y="4837220"/>
                <a:ext cx="172535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CCD08B-ACF9-42D1-95B5-5656A2033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837220"/>
                <a:ext cx="1725358" cy="772808"/>
              </a:xfrm>
              <a:prstGeom prst="rect">
                <a:avLst/>
              </a:prstGeom>
              <a:blipFill>
                <a:blip r:embed="rId8"/>
                <a:stretch>
                  <a:fillRect l="-5654" r="-53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3CAC1A-63DA-B974-4F52-AF572B49C617}"/>
                  </a:ext>
                </a:extLst>
              </p:cNvPr>
              <p:cNvSpPr txBox="1"/>
              <p:nvPr/>
            </p:nvSpPr>
            <p:spPr>
              <a:xfrm>
                <a:off x="407368" y="5516416"/>
                <a:ext cx="17199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3CAC1A-63DA-B974-4F52-AF572B49C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516416"/>
                <a:ext cx="1719961" cy="733629"/>
              </a:xfrm>
              <a:prstGeom prst="rect">
                <a:avLst/>
              </a:prstGeom>
              <a:blipFill>
                <a:blip r:embed="rId9"/>
                <a:stretch>
                  <a:fillRect l="-5674" r="-567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0" name="yt_shape_12640"/>
              <p:cNvSpPr txBox="1"/>
              <p:nvPr/>
            </p:nvSpPr>
            <p:spPr>
              <a:xfrm>
                <a:off x="540000" y="1320289"/>
                <a:ext cx="9806852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南京市模拟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0" name="yt_shape_12640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0289"/>
                <a:ext cx="9806852" cy="645305"/>
              </a:xfrm>
              <a:prstGeom prst="rect">
                <a:avLst/>
              </a:prstGeom>
              <a:blipFill>
                <a:blip r:embed="rId2"/>
                <a:stretch>
                  <a:fillRect l="-1928" r="-99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42" name="yt_image_12642" title="H_88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205" y="2208432"/>
            <a:ext cx="185358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45" name="yt_shape_12645"/>
              <p:cNvSpPr txBox="1"/>
              <p:nvPr/>
            </p:nvSpPr>
            <p:spPr>
              <a:xfrm>
                <a:off x="540000" y="3343998"/>
                <a:ext cx="4842672" cy="2553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上的高，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5" name="yt_shape_12645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3998"/>
                <a:ext cx="4842672" cy="2553712"/>
              </a:xfrm>
              <a:prstGeom prst="rect">
                <a:avLst/>
              </a:prstGeom>
              <a:blipFill>
                <a:blip r:embed="rId4"/>
                <a:stretch>
                  <a:fillRect l="-3904" t="-2153" r="-2897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13B112-F898-A323-D1B3-AD14C10C07C2}"/>
              </a:ext>
            </a:extLst>
          </p:cNvPr>
          <p:cNvSpPr txBox="1"/>
          <p:nvPr/>
        </p:nvSpPr>
        <p:spPr>
          <a:xfrm>
            <a:off x="449989" y="3772680"/>
            <a:ext cx="497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上的高，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9DF1C3-580A-AC22-C56D-214CFD5A1DCF}"/>
              </a:ext>
            </a:extLst>
          </p:cNvPr>
          <p:cNvSpPr txBox="1"/>
          <p:nvPr/>
        </p:nvSpPr>
        <p:spPr>
          <a:xfrm>
            <a:off x="449989" y="4248168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955327D-C135-B9AA-915E-B39B8F20B24D}"/>
                  </a:ext>
                </a:extLst>
              </p:cNvPr>
              <p:cNvSpPr txBox="1"/>
              <p:nvPr/>
            </p:nvSpPr>
            <p:spPr>
              <a:xfrm>
                <a:off x="449989" y="4723656"/>
                <a:ext cx="221653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B955327D-C135-B9AA-915E-B39B8F20B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3656"/>
                <a:ext cx="2216532" cy="771792"/>
              </a:xfrm>
              <a:prstGeom prst="rect">
                <a:avLst/>
              </a:prstGeom>
              <a:blipFill>
                <a:blip r:embed="rId5"/>
                <a:stretch>
                  <a:fillRect l="-4408" r="-440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E3908E6-78C8-03EE-AB12-87B502F230AD}"/>
              </a:ext>
            </a:extLst>
          </p:cNvPr>
          <p:cNvSpPr txBox="1"/>
          <p:nvPr/>
        </p:nvSpPr>
        <p:spPr>
          <a:xfrm>
            <a:off x="449989" y="5401836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2434677"/>
            <a:ext cx="672780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271911-2C6D-551E-E5BA-3485D3E4270F}"/>
              </a:ext>
            </a:extLst>
          </p:cNvPr>
          <p:cNvSpPr txBox="1"/>
          <p:nvPr/>
        </p:nvSpPr>
        <p:spPr>
          <a:xfrm>
            <a:off x="449989" y="2863359"/>
            <a:ext cx="684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4D7A4D-29A6-16A1-416F-644FC79499D9}"/>
              </a:ext>
            </a:extLst>
          </p:cNvPr>
          <p:cNvSpPr txBox="1"/>
          <p:nvPr/>
        </p:nvSpPr>
        <p:spPr>
          <a:xfrm>
            <a:off x="449989" y="3338847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01091-EF06-7D68-40AD-E52A8E89BC7C}"/>
              </a:ext>
            </a:extLst>
          </p:cNvPr>
          <p:cNvSpPr txBox="1"/>
          <p:nvPr/>
        </p:nvSpPr>
        <p:spPr>
          <a:xfrm>
            <a:off x="449989" y="3814335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A3ABB-488B-8D2F-97D1-6AA1DD79C5B3}"/>
              </a:ext>
            </a:extLst>
          </p:cNvPr>
          <p:cNvSpPr txBox="1"/>
          <p:nvPr/>
        </p:nvSpPr>
        <p:spPr>
          <a:xfrm>
            <a:off x="449989" y="4289823"/>
            <a:ext cx="2267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642" title="H_88.56">
            <a:extLst>
              <a:ext uri="{FF2B5EF4-FFF2-40B4-BE49-F238E27FC236}">
                <a16:creationId xmlns:a16="http://schemas.microsoft.com/office/drawing/2014/main" id="{91CD5FD1-5300-FD6C-ECEC-24115987579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969485"/>
            <a:ext cx="185358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0" name="yt_shape_12650"/>
          <p:cNvSpPr txBox="1"/>
          <p:nvPr/>
        </p:nvSpPr>
        <p:spPr>
          <a:xfrm>
            <a:off x="540000" y="123543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49" name="yt_image_12649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354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2" name="yt_shape_12652"/>
          <p:cNvSpPr txBox="1"/>
          <p:nvPr/>
        </p:nvSpPr>
        <p:spPr>
          <a:xfrm>
            <a:off x="540119" y="181759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53b"/>
              </a:rPr>
              <a:t>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38c7"/>
              </a:rPr>
              <a:t>点出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8f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随之停止运动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e7d4f"/>
              </a:rPr>
              <a:t> s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53" name="yt_image_12653" title="H_126.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5018" y="4005064"/>
            <a:ext cx="1781964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56" name="yt_shape_12656"/>
              <p:cNvSpPr txBox="1"/>
              <p:nvPr/>
            </p:nvSpPr>
            <p:spPr>
              <a:xfrm>
                <a:off x="540000" y="1611786"/>
                <a:ext cx="8545609" cy="3994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是否相似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656" name="yt_shape_126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1786"/>
                <a:ext cx="8545609" cy="3994427"/>
              </a:xfrm>
              <a:prstGeom prst="rect">
                <a:avLst/>
              </a:prstGeom>
              <a:blipFill>
                <a:blip r:embed="rId2"/>
                <a:stretch>
                  <a:fillRect l="-2213" t="-1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F047AF-206B-5F20-14EC-F816F8E82526}"/>
              </a:ext>
            </a:extLst>
          </p:cNvPr>
          <p:cNvSpPr txBox="1"/>
          <p:nvPr/>
        </p:nvSpPr>
        <p:spPr>
          <a:xfrm>
            <a:off x="449989" y="2040468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3928A8-79AC-C944-ABA4-0D958A84187F}"/>
              </a:ext>
            </a:extLst>
          </p:cNvPr>
          <p:cNvSpPr txBox="1"/>
          <p:nvPr/>
        </p:nvSpPr>
        <p:spPr>
          <a:xfrm>
            <a:off x="449989" y="2515956"/>
            <a:ext cx="500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23642A-B5E9-A51E-8B66-7BCB30DAF0F1}"/>
              </a:ext>
            </a:extLst>
          </p:cNvPr>
          <p:cNvSpPr txBox="1"/>
          <p:nvPr/>
        </p:nvSpPr>
        <p:spPr>
          <a:xfrm>
            <a:off x="449989" y="2991444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16EC99-0F05-FD81-9F57-44E8C9481FEA}"/>
                  </a:ext>
                </a:extLst>
              </p:cNvPr>
              <p:cNvSpPr txBox="1"/>
              <p:nvPr/>
            </p:nvSpPr>
            <p:spPr>
              <a:xfrm>
                <a:off x="449989" y="3466932"/>
                <a:ext cx="220395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F216EC99-0F05-FD81-9F57-44E8C9481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6932"/>
                <a:ext cx="2203958" cy="772110"/>
              </a:xfrm>
              <a:prstGeom prst="rect">
                <a:avLst/>
              </a:prstGeom>
              <a:blipFill>
                <a:blip r:embed="rId3"/>
                <a:stretch>
                  <a:fillRect l="-4432" r="-44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17DEA9A-F742-1512-317C-9C294D493591}"/>
              </a:ext>
            </a:extLst>
          </p:cNvPr>
          <p:cNvSpPr txBox="1"/>
          <p:nvPr/>
        </p:nvSpPr>
        <p:spPr>
          <a:xfrm>
            <a:off x="449989" y="4145430"/>
            <a:ext cx="411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47ECDD-0C0F-87C0-BF07-0DB60ED1DBAA}"/>
              </a:ext>
            </a:extLst>
          </p:cNvPr>
          <p:cNvSpPr txBox="1"/>
          <p:nvPr/>
        </p:nvSpPr>
        <p:spPr>
          <a:xfrm>
            <a:off x="449989" y="4620918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2653" title="H_126.99">
            <a:extLst>
              <a:ext uri="{FF2B5EF4-FFF2-40B4-BE49-F238E27FC236}">
                <a16:creationId xmlns:a16="http://schemas.microsoft.com/office/drawing/2014/main" id="{2CAD1948-E249-412E-F747-40A7497ED1A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8753" y="2660545"/>
            <a:ext cx="1781964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9" name="yt_shape_12659"/>
          <p:cNvSpPr txBox="1"/>
          <p:nvPr/>
        </p:nvSpPr>
        <p:spPr>
          <a:xfrm>
            <a:off x="551384" y="1661742"/>
            <a:ext cx="6646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在运动过程中，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60" name="yt_shape_12660"/>
              <p:cNvSpPr txBox="1"/>
              <p:nvPr/>
            </p:nvSpPr>
            <p:spPr>
              <a:xfrm>
                <a:off x="551384" y="2141045"/>
                <a:ext cx="5085110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660" name="yt_shape_12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141045"/>
                <a:ext cx="5085110" cy="645626"/>
              </a:xfrm>
              <a:prstGeom prst="rect">
                <a:avLst/>
              </a:prstGeom>
              <a:blipFill>
                <a:blip r:embed="rId2"/>
                <a:stretch>
                  <a:fillRect l="-3593" r="-263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62" name="yt_shape_12662"/>
          <p:cNvSpPr txBox="1"/>
          <p:nvPr/>
        </p:nvSpPr>
        <p:spPr>
          <a:xfrm>
            <a:off x="551384" y="2837459"/>
            <a:ext cx="39738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663" name="yt_shape_12663"/>
          <p:cNvSpPr txBox="1"/>
          <p:nvPr/>
        </p:nvSpPr>
        <p:spPr>
          <a:xfrm>
            <a:off x="551384" y="3316762"/>
            <a:ext cx="55463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664" name="yt_shape_12664"/>
          <p:cNvSpPr txBox="1"/>
          <p:nvPr/>
        </p:nvSpPr>
        <p:spPr>
          <a:xfrm>
            <a:off x="551384" y="3796065"/>
            <a:ext cx="36837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665" name="yt_shape_12665"/>
          <p:cNvSpPr txBox="1"/>
          <p:nvPr/>
        </p:nvSpPr>
        <p:spPr>
          <a:xfrm>
            <a:off x="551384" y="4275368"/>
            <a:ext cx="36837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666" name="yt_shape_12666"/>
          <p:cNvSpPr txBox="1"/>
          <p:nvPr/>
        </p:nvSpPr>
        <p:spPr>
          <a:xfrm>
            <a:off x="551384" y="4754671"/>
            <a:ext cx="41213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667" name="yt_shape_12667"/>
          <p:cNvSpPr txBox="1"/>
          <p:nvPr/>
        </p:nvSpPr>
        <p:spPr>
          <a:xfrm>
            <a:off x="551384" y="5233974"/>
            <a:ext cx="46984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取何值时，总有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A0DE10-2A9A-1384-CDAA-5E312E5036CD}"/>
              </a:ext>
            </a:extLst>
          </p:cNvPr>
          <p:cNvSpPr txBox="1"/>
          <p:nvPr/>
        </p:nvSpPr>
        <p:spPr>
          <a:xfrm>
            <a:off x="461373" y="1614936"/>
            <a:ext cx="6761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在运动过程中，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1ACBDB-93B8-AA92-222D-39348328AED8}"/>
                  </a:ext>
                </a:extLst>
              </p:cNvPr>
              <p:cNvSpPr txBox="1"/>
              <p:nvPr/>
            </p:nvSpPr>
            <p:spPr>
              <a:xfrm>
                <a:off x="461373" y="2094239"/>
                <a:ext cx="5216017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1ACBDB-93B8-AA92-222D-39348328A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094239"/>
                <a:ext cx="5216017" cy="732994"/>
              </a:xfrm>
              <a:prstGeom prst="rect">
                <a:avLst/>
              </a:prstGeom>
              <a:blipFill>
                <a:blip r:embed="rId3"/>
                <a:stretch>
                  <a:fillRect l="-1871" r="-187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76F5371-4568-1390-B2BC-CD82521613EC}"/>
              </a:ext>
            </a:extLst>
          </p:cNvPr>
          <p:cNvSpPr txBox="1"/>
          <p:nvPr/>
        </p:nvSpPr>
        <p:spPr>
          <a:xfrm>
            <a:off x="461373" y="2790653"/>
            <a:ext cx="411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B1BC1A-A88E-67DA-B0B4-F980BB3779E3}"/>
              </a:ext>
            </a:extLst>
          </p:cNvPr>
          <p:cNvSpPr txBox="1"/>
          <p:nvPr/>
        </p:nvSpPr>
        <p:spPr>
          <a:xfrm>
            <a:off x="461373" y="3269956"/>
            <a:ext cx="567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BBB8A8-6AF6-0EB6-3721-00DA4EE6EEF8}"/>
              </a:ext>
            </a:extLst>
          </p:cNvPr>
          <p:cNvSpPr txBox="1"/>
          <p:nvPr/>
        </p:nvSpPr>
        <p:spPr>
          <a:xfrm>
            <a:off x="461373" y="3749259"/>
            <a:ext cx="382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659A25-DE45-A61F-6BD1-051A70D7DE0E}"/>
              </a:ext>
            </a:extLst>
          </p:cNvPr>
          <p:cNvSpPr txBox="1"/>
          <p:nvPr/>
        </p:nvSpPr>
        <p:spPr>
          <a:xfrm>
            <a:off x="461373" y="4228562"/>
            <a:ext cx="382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0AD393-8F99-9B11-A223-F513486D2910}"/>
              </a:ext>
            </a:extLst>
          </p:cNvPr>
          <p:cNvSpPr txBox="1"/>
          <p:nvPr/>
        </p:nvSpPr>
        <p:spPr>
          <a:xfrm>
            <a:off x="461373" y="4707865"/>
            <a:ext cx="426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6294B6-468B-325E-B381-6FDE86560E7D}"/>
              </a:ext>
            </a:extLst>
          </p:cNvPr>
          <p:cNvSpPr txBox="1"/>
          <p:nvPr/>
        </p:nvSpPr>
        <p:spPr>
          <a:xfrm>
            <a:off x="461373" y="5187168"/>
            <a:ext cx="4833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取何值时，总有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656">
            <a:extLst>
              <a:ext uri="{FF2B5EF4-FFF2-40B4-BE49-F238E27FC236}">
                <a16:creationId xmlns:a16="http://schemas.microsoft.com/office/drawing/2014/main" id="{1BFEB8F2-C7F5-AF6B-8420-1CAF4741B741}"/>
              </a:ext>
            </a:extLst>
          </p:cNvPr>
          <p:cNvSpPr txBox="1"/>
          <p:nvPr/>
        </p:nvSpPr>
        <p:spPr>
          <a:xfrm>
            <a:off x="551384" y="1268760"/>
            <a:ext cx="8545609" cy="399442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在运动过程中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9" name="yt_shape_12669"/>
          <p:cNvSpPr txBox="1"/>
          <p:nvPr/>
        </p:nvSpPr>
        <p:spPr>
          <a:xfrm>
            <a:off x="598735" y="2564904"/>
            <a:ext cx="10994530" cy="146280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两边成比例且夹角相等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证三角形相似时，必须是两边的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三角形相似的对应关系不明确时，要分类讨论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59312" y="177341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bf2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2060"/>
              </a:rPr>
              <a:t>则下列结论中一定正确的是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6" name="yt_table_125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225645"/>
              </p:ext>
            </p:extLst>
          </p:nvPr>
        </p:nvGraphicFramePr>
        <p:xfrm>
          <a:off x="559239" y="3212976"/>
          <a:ext cx="2481263" cy="1901952"/>
        </p:xfrm>
        <a:graphic>
          <a:graphicData uri="http://schemas.openxmlformats.org/drawingml/2006/table">
            <a:tbl>
              <a:tblPr/>
              <a:tblGrid>
                <a:gridCol w="248126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pic>
        <p:nvPicPr>
          <p:cNvPr id="12585" name="yt_image_12585_skip" title="H_98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212976"/>
            <a:ext cx="2116758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744446-A5A8-4F85-23DC-DA07EFEB06E9}"/>
              </a:ext>
            </a:extLst>
          </p:cNvPr>
          <p:cNvSpPr txBox="1"/>
          <p:nvPr/>
        </p:nvSpPr>
        <p:spPr>
          <a:xfrm>
            <a:off x="1078901" y="26775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8" name="yt_shape_12588"/>
          <p:cNvSpPr txBox="1"/>
          <p:nvPr/>
        </p:nvSpPr>
        <p:spPr>
          <a:xfrm>
            <a:off x="540119" y="21062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ab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所在的格点为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0" name="yt_table_125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127192"/>
              </p:ext>
            </p:extLst>
          </p:nvPr>
        </p:nvGraphicFramePr>
        <p:xfrm>
          <a:off x="540047" y="3065732"/>
          <a:ext cx="7524116" cy="475488"/>
        </p:xfrm>
        <a:graphic>
          <a:graphicData uri="http://schemas.openxmlformats.org/drawingml/2006/table">
            <a:tbl>
              <a:tblPr/>
              <a:tblGrid>
                <a:gridCol w="2122805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10534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105343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190625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pic>
        <p:nvPicPr>
          <p:cNvPr id="12589" name="yt_image_12589_skip" title="H_161.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3964" y="3065732"/>
            <a:ext cx="2045970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66FF7B-9C6A-9FB1-46F1-CB9BDC436EB7}"/>
              </a:ext>
            </a:extLst>
          </p:cNvPr>
          <p:cNvSpPr txBox="1"/>
          <p:nvPr/>
        </p:nvSpPr>
        <p:spPr>
          <a:xfrm>
            <a:off x="4723658" y="25349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000" y="1985760"/>
            <a:ext cx="104387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95" name="yt_image_12595" title="H_130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7569" y="3645024"/>
            <a:ext cx="309686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F04D6F-E80F-5C63-D7CF-EB69C0583EB4}"/>
              </a:ext>
            </a:extLst>
          </p:cNvPr>
          <p:cNvSpPr txBox="1"/>
          <p:nvPr/>
        </p:nvSpPr>
        <p:spPr>
          <a:xfrm>
            <a:off x="5269639" y="2414442"/>
            <a:ext cx="15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EE65F0-393D-328E-AEF6-48290FCCB018}"/>
              </a:ext>
            </a:extLst>
          </p:cNvPr>
          <p:cNvSpPr txBox="1"/>
          <p:nvPr/>
        </p:nvSpPr>
        <p:spPr>
          <a:xfrm>
            <a:off x="9873389" y="241444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84B87-D50F-3B89-3221-E61CCEC01107}"/>
              </a:ext>
            </a:extLst>
          </p:cNvPr>
          <p:cNvSpPr txBox="1"/>
          <p:nvPr/>
        </p:nvSpPr>
        <p:spPr>
          <a:xfrm>
            <a:off x="5269639" y="2889930"/>
            <a:ext cx="1511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214482-3B00-24A4-F9EC-1891BE849DB7}"/>
              </a:ext>
            </a:extLst>
          </p:cNvPr>
          <p:cNvSpPr txBox="1"/>
          <p:nvPr/>
        </p:nvSpPr>
        <p:spPr>
          <a:xfrm>
            <a:off x="10025789" y="288993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" name="yt_shape_12597"/>
          <p:cNvSpPr txBox="1"/>
          <p:nvPr/>
        </p:nvSpPr>
        <p:spPr>
          <a:xfrm>
            <a:off x="540119" y="9229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邯郸二十三中月考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42d"/>
              </a:rPr>
              <a:t>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98" name="yt_image_12598" title="H_130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397" y="2304991"/>
            <a:ext cx="1053205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00" name="yt_shape_12600"/>
              <p:cNvSpPr txBox="1"/>
              <p:nvPr/>
            </p:nvSpPr>
            <p:spPr>
              <a:xfrm>
                <a:off x="540000" y="3741358"/>
                <a:ext cx="4708020" cy="2553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0" name="yt_shape_12600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1358"/>
                <a:ext cx="4708020" cy="2553712"/>
              </a:xfrm>
              <a:prstGeom prst="rect">
                <a:avLst/>
              </a:prstGeom>
              <a:blipFill>
                <a:blip r:embed="rId3"/>
                <a:stretch>
                  <a:fillRect l="-4016" t="-2148" r="-2979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86D73C-04E7-7A14-0293-BDB8C6CD5D6A}"/>
              </a:ext>
            </a:extLst>
          </p:cNvPr>
          <p:cNvSpPr txBox="1"/>
          <p:nvPr/>
        </p:nvSpPr>
        <p:spPr>
          <a:xfrm>
            <a:off x="449989" y="3694552"/>
            <a:ext cx="484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315D06-8AE7-E566-A0B6-25A2E8B75AD4}"/>
                  </a:ext>
                </a:extLst>
              </p:cNvPr>
              <p:cNvSpPr txBox="1"/>
              <p:nvPr/>
            </p:nvSpPr>
            <p:spPr>
              <a:xfrm>
                <a:off x="449989" y="4170040"/>
                <a:ext cx="213296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99315D06-8AE7-E566-A0B6-25A2E8B75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0040"/>
                <a:ext cx="2132966" cy="771792"/>
              </a:xfrm>
              <a:prstGeom prst="rect">
                <a:avLst/>
              </a:prstGeom>
              <a:blipFill>
                <a:blip r:embed="rId4"/>
                <a:stretch>
                  <a:fillRect l="-4571" r="-457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CE14CF-CD12-29DA-A3F8-0B71D354BA55}"/>
              </a:ext>
            </a:extLst>
          </p:cNvPr>
          <p:cNvSpPr txBox="1"/>
          <p:nvPr/>
        </p:nvSpPr>
        <p:spPr>
          <a:xfrm>
            <a:off x="449989" y="484822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7C108C-0EEA-6797-68A3-7B49715EC21A}"/>
              </a:ext>
            </a:extLst>
          </p:cNvPr>
          <p:cNvSpPr txBox="1"/>
          <p:nvPr/>
        </p:nvSpPr>
        <p:spPr>
          <a:xfrm>
            <a:off x="449989" y="5323708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5778BD-BDD7-E05D-3967-7C5631E006A1}"/>
              </a:ext>
            </a:extLst>
          </p:cNvPr>
          <p:cNvSpPr txBox="1"/>
          <p:nvPr/>
        </p:nvSpPr>
        <p:spPr>
          <a:xfrm>
            <a:off x="449989" y="5799196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2" name="yt_shape_12602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【易错易混】对应关系不明确导致漏解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5860C5-8412-E9EF-9A17-93BD3062F59F}"/>
              </a:ext>
            </a:extLst>
          </p:cNvPr>
          <p:cNvSpPr txBox="1"/>
          <p:nvPr/>
        </p:nvSpPr>
        <p:spPr>
          <a:xfrm>
            <a:off x="449989" y="335617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【易错易混】对应关系不明确导致漏解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3" name="yt_shape_12603"/>
              <p:cNvSpPr txBox="1"/>
              <p:nvPr/>
            </p:nvSpPr>
            <p:spPr>
              <a:xfrm>
                <a:off x="540119" y="2229744"/>
                <a:ext cx="11492915" cy="2758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3969,isEnd"/>
                  </a:rPr>
                  <a:t> </a:t>
                </a:r>
                <a:b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c3ed,isEnd"/>
                  </a:rPr>
                  <a:t>为顶点的三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角形与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0a70,isEnd"/>
                  </a:rPr>
                  <a:t> </a:t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3" name="yt_shape_126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9744"/>
                <a:ext cx="11492915" cy="2758512"/>
              </a:xfrm>
              <a:prstGeom prst="rect">
                <a:avLst/>
              </a:prstGeom>
              <a:blipFill>
                <a:blip r:embed="rId2"/>
                <a:stretch>
                  <a:fillRect l="-1645" t="-199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459385-82CD-2F2F-8A01-02E6C08CC78C}"/>
                  </a:ext>
                </a:extLst>
              </p:cNvPr>
              <p:cNvSpPr txBox="1"/>
              <p:nvPr/>
            </p:nvSpPr>
            <p:spPr>
              <a:xfrm>
                <a:off x="5672983" y="2577476"/>
                <a:ext cx="145529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pageBreak': True, 'mathAnswerShape': 1}">
                <a:extLst>
                  <a:ext uri="{FF2B5EF4-FFF2-40B4-BE49-F238E27FC236}">
                    <a16:creationId xmlns:a16="http://schemas.microsoft.com/office/drawing/2014/main" id="{36459385-82CD-2F2F-8A01-02E6C08CC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983" y="2577476"/>
                <a:ext cx="1455294" cy="775221"/>
              </a:xfrm>
              <a:prstGeom prst="rect">
                <a:avLst/>
              </a:prstGeom>
              <a:blipFill>
                <a:blip r:embed="rId3"/>
                <a:stretch>
                  <a:fillRect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042D53D-8ABF-3E41-3EA0-374B3971B1CC}"/>
              </a:ext>
            </a:extLst>
          </p:cNvPr>
          <p:cNvSpPr txBox="1"/>
          <p:nvPr/>
        </p:nvSpPr>
        <p:spPr>
          <a:xfrm>
            <a:off x="9687771" y="449040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8" name="yt_shape_12608"/>
          <p:cNvSpPr txBox="1"/>
          <p:nvPr/>
        </p:nvSpPr>
        <p:spPr>
          <a:xfrm>
            <a:off x="540000" y="179669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07" name="yt_image_12607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9669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10" name="yt_shape_12610"/>
              <p:cNvSpPr txBox="1"/>
              <p:nvPr/>
            </p:nvSpPr>
            <p:spPr>
              <a:xfrm>
                <a:off x="540119" y="2378857"/>
                <a:ext cx="11492915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在等边三角形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bb6c"/>
                  </a:rPr>
                  <a:t>相似的三角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10" name="yt_shape_1261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8857"/>
                <a:ext cx="11492915" cy="1110176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15" name="yt_table_126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55266"/>
              </p:ext>
            </p:extLst>
          </p:nvPr>
        </p:nvGraphicFramePr>
        <p:xfrm>
          <a:off x="540047" y="353982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grpSp>
        <p:nvGrpSpPr>
          <p:cNvPr id="12612" name="yt_shape_12612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0220" y="3539821"/>
            <a:ext cx="1379568" cy="1881900"/>
            <a:chOff x="0" y="0"/>
            <a:chExt cx="1379568" cy="1881900"/>
          </a:xfrm>
        </p:grpSpPr>
        <p:pic>
          <p:nvPicPr>
            <p:cNvPr id="2" name="yt_image_12612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79568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4" name="yt_shape_12614"/>
            <p:cNvSpPr txBox="1"/>
            <p:nvPr/>
          </p:nvSpPr>
          <p:spPr>
            <a:xfrm>
              <a:off x="156503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3A2B56-6EF3-89D2-2764-14B636BAB0A7}"/>
              </a:ext>
            </a:extLst>
          </p:cNvPr>
          <p:cNvSpPr txBox="1"/>
          <p:nvPr/>
        </p:nvSpPr>
        <p:spPr>
          <a:xfrm>
            <a:off x="1669308" y="300712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17" name="yt_shape_12617"/>
              <p:cNvSpPr txBox="1"/>
              <p:nvPr/>
            </p:nvSpPr>
            <p:spPr>
              <a:xfrm>
                <a:off x="540119" y="2198605"/>
                <a:ext cx="11492915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给出下列条件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743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其中能够单独判定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17" name="yt_shape_1261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8605"/>
                <a:ext cx="11492915" cy="1113638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22" name="yt_table_126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034200"/>
              </p:ext>
            </p:extLst>
          </p:nvPr>
        </p:nvGraphicFramePr>
        <p:xfrm>
          <a:off x="540047" y="336303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grpSp>
        <p:nvGrpSpPr>
          <p:cNvPr id="12619" name="yt_shape_12619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14534" y="3363031"/>
            <a:ext cx="1135200" cy="1656729"/>
            <a:chOff x="0" y="0"/>
            <a:chExt cx="1135200" cy="1656729"/>
          </a:xfrm>
        </p:grpSpPr>
        <p:pic>
          <p:nvPicPr>
            <p:cNvPr id="2" name="yt_image_126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3520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1" name="yt_shape_12621"/>
            <p:cNvSpPr txBox="1"/>
            <p:nvPr/>
          </p:nvSpPr>
          <p:spPr>
            <a:xfrm>
              <a:off x="34319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44E6E9-0CF1-5D51-8969-40458A2FED70}"/>
              </a:ext>
            </a:extLst>
          </p:cNvPr>
          <p:cNvSpPr txBox="1"/>
          <p:nvPr/>
        </p:nvSpPr>
        <p:spPr>
          <a:xfrm>
            <a:off x="9024196" y="2830297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1774</Words>
  <Application>Microsoft Office PowerPoint</Application>
  <PresentationFormat>宽屏</PresentationFormat>
  <Paragraphs>132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2024-04-28T05:25:46Z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