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3" r:id="rId7"/>
    <p:sldId id="314" r:id="rId8"/>
    <p:sldId id="315" r:id="rId9"/>
    <p:sldId id="316" r:id="rId10"/>
    <p:sldId id="317" r:id="rId11"/>
    <p:sldId id="319" r:id="rId12"/>
    <p:sldId id="320" r:id="rId13"/>
    <p:sldId id="323" r:id="rId14"/>
    <p:sldId id="328" r:id="rId15"/>
    <p:sldId id="325" r:id="rId16"/>
    <p:sldId id="329" r:id="rId17"/>
    <p:sldId id="331" r:id="rId18"/>
    <p:sldId id="332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" name="yt_image_100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5024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2" name="yt_shape_10002"/>
          <p:cNvSpPr txBox="1"/>
          <p:nvPr/>
        </p:nvSpPr>
        <p:spPr>
          <a:xfrm>
            <a:off x="540000" y="243241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菱形的定义</a:t>
            </a:r>
          </a:p>
        </p:txBody>
      </p:sp>
      <p:sp>
        <p:nvSpPr>
          <p:cNvPr id="10003" name="yt_shape_10003"/>
          <p:cNvSpPr txBox="1"/>
          <p:nvPr/>
        </p:nvSpPr>
        <p:spPr>
          <a:xfrm>
            <a:off x="540000" y="2921844"/>
            <a:ext cx="92797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007" name="yt_shape_10007"/>
          <p:cNvSpPr txBox="1"/>
          <p:nvPr/>
        </p:nvSpPr>
        <p:spPr>
          <a:xfrm>
            <a:off x="540000" y="500925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04" name="yt_shape_10004" title="H_110.6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2524" y="3553511"/>
            <a:ext cx="1566950" cy="1405269"/>
            <a:chOff x="0" y="0"/>
            <a:chExt cx="1566950" cy="1405269"/>
          </a:xfrm>
        </p:grpSpPr>
        <p:pic>
          <p:nvPicPr>
            <p:cNvPr id="2" name="yt_image_1000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6950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06" name="yt_shape_10006"/>
            <p:cNvSpPr txBox="1"/>
            <p:nvPr/>
          </p:nvSpPr>
          <p:spPr>
            <a:xfrm>
              <a:off x="250194" y="10452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8928951">
            <a:extLst>
              <a:ext uri="{FF2B5EF4-FFF2-40B4-BE49-F238E27FC236}">
                <a16:creationId xmlns:a16="http://schemas.microsoft.com/office/drawing/2014/main" id="{2AB041D8-5532-AD2C-9CE8-8C592EE65F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8286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D3865C0-BB32-35FF-3BE0-FFA54D4FB5B1}"/>
              </a:ext>
            </a:extLst>
          </p:cNvPr>
          <p:cNvSpPr txBox="1"/>
          <p:nvPr/>
        </p:nvSpPr>
        <p:spPr>
          <a:xfrm>
            <a:off x="6396764" y="287503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7" name="yt_shape_10047"/>
          <p:cNvSpPr txBox="1"/>
          <p:nvPr/>
        </p:nvSpPr>
        <p:spPr>
          <a:xfrm>
            <a:off x="540119" y="197304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武威市中考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如图所示的木制活动衣帽架是由三个全等的菱形构成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14a7"/>
              </a:rPr>
              <a:t>根据实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际需要可以调节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间的距离调节到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菱形的边长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133b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51" name="yt_table_100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766046"/>
              </p:ext>
            </p:extLst>
          </p:nvPr>
        </p:nvGraphicFramePr>
        <p:xfrm>
          <a:off x="540047" y="3412609"/>
          <a:ext cx="87560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pSp>
        <p:nvGrpSpPr>
          <p:cNvPr id="10048" name="yt_shape_10048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94154" y="3412609"/>
            <a:ext cx="2355848" cy="1832751"/>
            <a:chOff x="0" y="0"/>
            <a:chExt cx="2586697" cy="1832751"/>
          </a:xfrm>
        </p:grpSpPr>
        <p:pic>
          <p:nvPicPr>
            <p:cNvPr id="2" name="yt_image_1004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86697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50" name="yt_shape_10050"/>
            <p:cNvSpPr txBox="1"/>
            <p:nvPr/>
          </p:nvSpPr>
          <p:spPr>
            <a:xfrm>
              <a:off x="683884" y="1472751"/>
              <a:ext cx="1635844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1_ffad4"/>
                </a:rPr>
                <a:t>题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A4FCC2F-41BC-FFB4-D08E-F9395D686196}"/>
              </a:ext>
            </a:extLst>
          </p:cNvPr>
          <p:cNvSpPr txBox="1"/>
          <p:nvPr/>
        </p:nvSpPr>
        <p:spPr>
          <a:xfrm>
            <a:off x="3575896" y="287721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3" name="yt_shape_10053"/>
          <p:cNvSpPr txBox="1"/>
          <p:nvPr/>
        </p:nvSpPr>
        <p:spPr>
          <a:xfrm>
            <a:off x="540119" y="13251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043d,isEnd"/>
              </a:rPr>
              <a:t>的长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057" name="yt_shape_10057"/>
          <p:cNvSpPr txBox="1"/>
          <p:nvPr/>
        </p:nvSpPr>
        <p:spPr>
          <a:xfrm>
            <a:off x="540000" y="412242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54" name="yt_shape_10054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9799" y="2436989"/>
            <a:ext cx="2232401" cy="1635012"/>
            <a:chOff x="0" y="0"/>
            <a:chExt cx="2232401" cy="1635012"/>
          </a:xfrm>
        </p:grpSpPr>
        <p:pic>
          <p:nvPicPr>
            <p:cNvPr id="2" name="yt_image_10054">
              <a:extLst>
                <a:ext uri="">
  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2401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56" name="yt_shape_10056"/>
            <p:cNvSpPr txBox="1"/>
            <p:nvPr/>
          </p:nvSpPr>
          <p:spPr>
            <a:xfrm>
              <a:off x="506736" y="12750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0058" name="yt_shape_10058"/>
              <p:cNvSpPr txBox="1"/>
              <p:nvPr/>
            </p:nvSpPr>
            <p:spPr>
              <a:xfrm>
                <a:off x="540119" y="4531712"/>
                <a:ext cx="11111999" cy="14175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是菱形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b074"/>
                  </a:rPr>
                  <a:t>相交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49aa"/>
                  </a:rPr>
                  <a:t>点的位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置有两种情况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058" name="yt_shape_100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31712"/>
                <a:ext cx="11111999" cy="1417568"/>
              </a:xfrm>
              <a:prstGeom prst="rect">
                <a:avLst/>
              </a:prstGeom>
              <a:blipFill>
                <a:blip r:embed="rId3"/>
                <a:stretch>
                  <a:fillRect l="-1701" t="-3433" r="-1372" b="-120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09FA479-780C-AE4B-8A1B-649910FD9900}"/>
              </a:ext>
            </a:extLst>
          </p:cNvPr>
          <p:cNvSpPr txBox="1"/>
          <p:nvPr/>
        </p:nvSpPr>
        <p:spPr>
          <a:xfrm>
            <a:off x="4541096" y="175387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08E3710-63B9-1B87-B193-0F813154592C}"/>
                  </a:ext>
                </a:extLst>
              </p:cNvPr>
              <p:cNvSpPr txBox="1"/>
              <p:nvPr/>
            </p:nvSpPr>
            <p:spPr>
              <a:xfrm>
                <a:off x="7019310" y="4960394"/>
                <a:ext cx="20218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08E3710-63B9-1B87-B193-0F8131545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9310" y="4960394"/>
                <a:ext cx="2021841" cy="613931"/>
              </a:xfrm>
              <a:prstGeom prst="rect">
                <a:avLst/>
              </a:prstGeom>
              <a:blipFill>
                <a:blip r:embed="rId4"/>
                <a:stretch>
                  <a:fillRect l="-4518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345DDDF-2546-94F0-1236-5C4EA2E08DF0}"/>
              </a:ext>
            </a:extLst>
          </p:cNvPr>
          <p:cNvCxnSpPr/>
          <p:nvPr/>
        </p:nvCxnSpPr>
        <p:spPr>
          <a:xfrm>
            <a:off x="6804521" y="5546569"/>
            <a:ext cx="21466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2" name="yt_shape_10062"/>
          <p:cNvSpPr txBox="1"/>
          <p:nvPr/>
        </p:nvSpPr>
        <p:spPr>
          <a:xfrm>
            <a:off x="540000" y="1510797"/>
            <a:ext cx="2005806" cy="118865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  <a:r>
              <a:rPr lang="en-US" altLang="zh-CN" sz="6600" b="0" i="0" u="none" spc="13991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</a:p>
        </p:txBody>
      </p:sp>
      <p:pic>
        <p:nvPicPr>
          <p:cNvPr id="10061" name="yt_image_10061" title="H_103.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951240"/>
            <a:ext cx="1986028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4" name="yt_shape_10064"/>
          <p:cNvSpPr txBox="1"/>
          <p:nvPr/>
        </p:nvSpPr>
        <p:spPr>
          <a:xfrm>
            <a:off x="540000" y="2420888"/>
            <a:ext cx="474649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是菱形，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7DD207-24F3-5D4E-9489-802C901BAB2B}"/>
              </a:ext>
            </a:extLst>
          </p:cNvPr>
          <p:cNvSpPr txBox="1"/>
          <p:nvPr/>
        </p:nvSpPr>
        <p:spPr>
          <a:xfrm>
            <a:off x="449989" y="2849571"/>
            <a:ext cx="488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EC38C3-B57E-8E54-12AF-BA31125D5E08}"/>
              </a:ext>
            </a:extLst>
          </p:cNvPr>
          <p:cNvSpPr txBox="1"/>
          <p:nvPr/>
        </p:nvSpPr>
        <p:spPr>
          <a:xfrm>
            <a:off x="449989" y="3325058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D29B1D-8DF6-9306-671A-1613EC679CD1}"/>
              </a:ext>
            </a:extLst>
          </p:cNvPr>
          <p:cNvSpPr txBox="1"/>
          <p:nvPr/>
        </p:nvSpPr>
        <p:spPr>
          <a:xfrm>
            <a:off x="449989" y="3800546"/>
            <a:ext cx="241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4CD541-3863-D4C1-81DA-8CDADF24DAFE}"/>
              </a:ext>
            </a:extLst>
          </p:cNvPr>
          <p:cNvSpPr txBox="1"/>
          <p:nvPr/>
        </p:nvSpPr>
        <p:spPr>
          <a:xfrm>
            <a:off x="449989" y="4276034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AE973C-456F-C01D-6D2B-7264ACBB6AB0}"/>
              </a:ext>
            </a:extLst>
          </p:cNvPr>
          <p:cNvSpPr txBox="1"/>
          <p:nvPr/>
        </p:nvSpPr>
        <p:spPr>
          <a:xfrm>
            <a:off x="449989" y="4751522"/>
            <a:ext cx="2285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60" name="yt_shape_10060"/>
          <p:cNvSpPr txBox="1"/>
          <p:nvPr/>
        </p:nvSpPr>
        <p:spPr>
          <a:xfrm>
            <a:off x="540000" y="147428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宿州九中第一次段考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在菱形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2ef5"/>
              </a:rPr>
              <a:t>是对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66" name="yt_shape_10066"/>
              <p:cNvSpPr txBox="1"/>
              <p:nvPr/>
            </p:nvSpPr>
            <p:spPr>
              <a:xfrm>
                <a:off x="540000" y="2569356"/>
                <a:ext cx="4666342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66" name="yt_shape_10066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9356"/>
                <a:ext cx="4666342" cy="2079287"/>
              </a:xfrm>
              <a:prstGeom prst="rect">
                <a:avLst/>
              </a:prstGeom>
              <a:blipFill>
                <a:blip r:embed="rId2"/>
                <a:stretch>
                  <a:fillRect l="-4052" t="-2339" r="-3007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572A9A6-D81C-53CB-1444-F137AF905F9B}"/>
              </a:ext>
            </a:extLst>
          </p:cNvPr>
          <p:cNvSpPr txBox="1"/>
          <p:nvPr/>
        </p:nvSpPr>
        <p:spPr>
          <a:xfrm>
            <a:off x="449989" y="2998038"/>
            <a:ext cx="278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62012A-6698-A8DA-3EAC-94701734E6E8}"/>
              </a:ext>
            </a:extLst>
          </p:cNvPr>
          <p:cNvSpPr txBox="1"/>
          <p:nvPr/>
        </p:nvSpPr>
        <p:spPr>
          <a:xfrm>
            <a:off x="449989" y="3473526"/>
            <a:ext cx="439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6713837-074E-FDEF-DAB5-D0CDAE677202}"/>
                  </a:ext>
                </a:extLst>
              </p:cNvPr>
              <p:cNvSpPr txBox="1"/>
              <p:nvPr/>
            </p:nvSpPr>
            <p:spPr>
              <a:xfrm>
                <a:off x="449989" y="3949014"/>
                <a:ext cx="48012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}">
                <a:extLst>
                  <a:ext uri="{FF2B5EF4-FFF2-40B4-BE49-F238E27FC236}">
                    <a16:creationId xmlns:a16="http://schemas.microsoft.com/office/drawing/2014/main" id="{C6713837-074E-FDEF-DAB5-D0CDAE677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9014"/>
                <a:ext cx="4801298" cy="726326"/>
              </a:xfrm>
              <a:prstGeom prst="rect">
                <a:avLst/>
              </a:prstGeom>
              <a:blipFill>
                <a:blip r:embed="rId3"/>
                <a:stretch>
                  <a:fillRect l="-2033" r="-203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0061" title="H_103.68">
            <a:extLst>
              <a:ext uri="{FF2B5EF4-FFF2-40B4-BE49-F238E27FC236}">
                <a16:creationId xmlns:a16="http://schemas.microsoft.com/office/drawing/2014/main" id="{A9E4D440-CEA0-501F-4F70-E701168393D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2692114"/>
            <a:ext cx="1986028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2" name="yt_shape_1007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71" name="yt_image_10071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4" name="yt_shape_10074"/>
          <p:cNvSpPr txBox="1"/>
          <p:nvPr/>
        </p:nvSpPr>
        <p:spPr>
          <a:xfrm>
            <a:off x="540119" y="1431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bce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075" name="yt_image_10075" title="H_384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5753" y="2683002"/>
            <a:ext cx="2885528" cy="246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76" name="yt_image_10076" title="H_380.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2184" y="2708920"/>
            <a:ext cx="2565874" cy="243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9" name="yt_shape_10079"/>
          <p:cNvSpPr txBox="1"/>
          <p:nvPr/>
        </p:nvSpPr>
        <p:spPr>
          <a:xfrm>
            <a:off x="507284" y="999778"/>
            <a:ext cx="43361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081" name="yt_shape_10081"/>
          <p:cNvSpPr txBox="1"/>
          <p:nvPr/>
        </p:nvSpPr>
        <p:spPr>
          <a:xfrm>
            <a:off x="507403" y="146386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上运动时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的值是否会发生变化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fe43"/>
              </a:rPr>
              <a:t>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的值不变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相交于点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0084" name="yt_shape_10084"/>
          <p:cNvSpPr txBox="1"/>
          <p:nvPr/>
        </p:nvSpPr>
        <p:spPr>
          <a:xfrm>
            <a:off x="507284" y="3518622"/>
            <a:ext cx="1974002" cy="16929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00" b="0" i="0" u="none" spc="-940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  <a:r>
              <a:rPr lang="en-US" altLang="zh-CN" sz="9400" b="0" i="0" u="none" spc="13043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</a:p>
        </p:txBody>
      </p:sp>
      <p:pic>
        <p:nvPicPr>
          <p:cNvPr id="10083" name="yt_image_10083" title="H_147.654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4365104"/>
            <a:ext cx="1954530" cy="1875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346093-3B93-669B-BCBB-657D9492CF6B}"/>
              </a:ext>
            </a:extLst>
          </p:cNvPr>
          <p:cNvSpPr txBox="1"/>
          <p:nvPr/>
        </p:nvSpPr>
        <p:spPr>
          <a:xfrm>
            <a:off x="3797061" y="95297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85683F-1D38-7BDA-442C-23F52F3B0575}"/>
              </a:ext>
            </a:extLst>
          </p:cNvPr>
          <p:cNvSpPr txBox="1"/>
          <p:nvPr/>
        </p:nvSpPr>
        <p:spPr>
          <a:xfrm>
            <a:off x="417392" y="2368038"/>
            <a:ext cx="567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的值不变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631A00-4C53-33C3-850C-929759B89699}"/>
              </a:ext>
            </a:extLst>
          </p:cNvPr>
          <p:cNvSpPr txBox="1"/>
          <p:nvPr/>
        </p:nvSpPr>
        <p:spPr>
          <a:xfrm>
            <a:off x="417392" y="2843526"/>
            <a:ext cx="6887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yt_image_10075" title="H_384.75">
            <a:extLst>
              <a:ext uri="{FF2B5EF4-FFF2-40B4-BE49-F238E27FC236}">
                <a16:creationId xmlns:a16="http://schemas.microsoft.com/office/drawing/2014/main" id="{10007A68-F7D1-3DBD-4846-2C443F2901B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26845" y="1973455"/>
            <a:ext cx="2885528" cy="246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086" name="yt_shape_10086"/>
              <p:cNvSpPr txBox="1"/>
              <p:nvPr/>
            </p:nvSpPr>
            <p:spPr>
              <a:xfrm>
                <a:off x="507284" y="3341359"/>
                <a:ext cx="5846152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ADO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的值不变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086" name="yt_shape_100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84" y="3341359"/>
                <a:ext cx="5846152" cy="3224922"/>
              </a:xfrm>
              <a:prstGeom prst="rect">
                <a:avLst/>
              </a:prstGeom>
              <a:blipFill>
                <a:blip r:embed="rId4"/>
                <a:stretch>
                  <a:fillRect l="-3128" t="-1512" r="-2190" b="-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E9A39D9-FC1F-FBF7-3EBB-FE7B6C60DB24}"/>
              </a:ext>
            </a:extLst>
          </p:cNvPr>
          <p:cNvSpPr txBox="1"/>
          <p:nvPr/>
        </p:nvSpPr>
        <p:spPr>
          <a:xfrm>
            <a:off x="417273" y="3294553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A13B69-8583-CE09-D54C-FFE596698FF3}"/>
              </a:ext>
            </a:extLst>
          </p:cNvPr>
          <p:cNvSpPr txBox="1"/>
          <p:nvPr/>
        </p:nvSpPr>
        <p:spPr>
          <a:xfrm>
            <a:off x="417273" y="3770041"/>
            <a:ext cx="4002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ADO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DCEBD36-B377-C17A-DF3A-69F940748C4D}"/>
                  </a:ext>
                </a:extLst>
              </p:cNvPr>
              <p:cNvSpPr txBox="1"/>
              <p:nvPr/>
            </p:nvSpPr>
            <p:spPr>
              <a:xfrm>
                <a:off x="417273" y="4245529"/>
                <a:ext cx="5207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DCEBD36-B377-C17A-DF3A-69F940748C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273" y="4245529"/>
                <a:ext cx="5207698" cy="765061"/>
              </a:xfrm>
              <a:prstGeom prst="rect">
                <a:avLst/>
              </a:prstGeom>
              <a:blipFill>
                <a:blip r:embed="rId5"/>
                <a:stretch>
                  <a:fillRect l="-1754" r="-175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478B47A-94D3-9516-8BD8-7A7F4B65757B}"/>
                  </a:ext>
                </a:extLst>
              </p:cNvPr>
              <p:cNvSpPr txBox="1"/>
              <p:nvPr/>
            </p:nvSpPr>
            <p:spPr>
              <a:xfrm>
                <a:off x="417273" y="4916978"/>
                <a:ext cx="5969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478B47A-94D3-9516-8BD8-7A7F4B6575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273" y="4916978"/>
                <a:ext cx="5969698" cy="765061"/>
              </a:xfrm>
              <a:prstGeom prst="rect">
                <a:avLst/>
              </a:prstGeom>
              <a:blipFill>
                <a:blip r:embed="rId6"/>
                <a:stretch>
                  <a:fillRect l="-1531" r="-153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A8D7C05-E3FC-2B1E-92B7-8E7B77BF8241}"/>
              </a:ext>
            </a:extLst>
          </p:cNvPr>
          <p:cNvSpPr txBox="1"/>
          <p:nvPr/>
        </p:nvSpPr>
        <p:spPr>
          <a:xfrm>
            <a:off x="417273" y="5588427"/>
            <a:ext cx="278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5E222A-DD04-35DC-C670-62FA71F7DEDC}"/>
              </a:ext>
            </a:extLst>
          </p:cNvPr>
          <p:cNvSpPr txBox="1"/>
          <p:nvPr/>
        </p:nvSpPr>
        <p:spPr>
          <a:xfrm>
            <a:off x="417273" y="6063916"/>
            <a:ext cx="3088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的值不变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8" name="yt_shape_10088"/>
          <p:cNvSpPr txBox="1"/>
          <p:nvPr/>
        </p:nvSpPr>
        <p:spPr>
          <a:xfrm>
            <a:off x="540119" y="1155642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在对角线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f684"/>
              </a:rPr>
              <a:t>的值是否会发生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若变化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请探究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1342"/>
              </a:rPr>
              <a:t>并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的值发生变化，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之间的数量关系为：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4_5802f"/>
              </a:rPr>
              <a:t>9.6.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相交于点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0091" name="yt_shape_10091"/>
          <p:cNvSpPr txBox="1"/>
          <p:nvPr/>
        </p:nvSpPr>
        <p:spPr>
          <a:xfrm>
            <a:off x="540000" y="4187138"/>
            <a:ext cx="2131096" cy="16929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00" b="0" i="0" u="none" spc="-940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  <a:r>
              <a:rPr lang="en-US" altLang="zh-CN" sz="9400" b="0" i="0" u="none" spc="14268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</a:p>
        </p:txBody>
      </p:sp>
      <p:pic>
        <p:nvPicPr>
          <p:cNvPr id="10090" name="yt_image_10090" title="H_147.654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4187138"/>
            <a:ext cx="2109978" cy="1875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847AEB-8A54-4725-7DE1-CF6BAEBF3C00}"/>
              </a:ext>
            </a:extLst>
          </p:cNvPr>
          <p:cNvSpPr txBox="1"/>
          <p:nvPr/>
        </p:nvSpPr>
        <p:spPr>
          <a:xfrm>
            <a:off x="450108" y="2535300"/>
            <a:ext cx="111909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的值发生变化，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之间的数量关系为：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4_5802f"/>
              </a:rPr>
              <a:t>9.6.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302535-E3B0-8A64-8E24-4C1D90E7C5FC}"/>
              </a:ext>
            </a:extLst>
          </p:cNvPr>
          <p:cNvSpPr txBox="1"/>
          <p:nvPr/>
        </p:nvSpPr>
        <p:spPr>
          <a:xfrm>
            <a:off x="450108" y="301078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F1F451-2D12-5169-BB43-3344BCDC61CE}"/>
              </a:ext>
            </a:extLst>
          </p:cNvPr>
          <p:cNvSpPr txBox="1"/>
          <p:nvPr/>
        </p:nvSpPr>
        <p:spPr>
          <a:xfrm>
            <a:off x="450108" y="3486276"/>
            <a:ext cx="8787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93" name="yt_shape_10093"/>
              <p:cNvSpPr txBox="1"/>
              <p:nvPr/>
            </p:nvSpPr>
            <p:spPr>
              <a:xfrm>
                <a:off x="540000" y="4075790"/>
                <a:ext cx="5846152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ADO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9.6.</a:t>
                </a:r>
              </a:p>
            </p:txBody>
          </p:sp>
        </mc:Choice>
        <mc:Fallback>
          <p:sp>
            <p:nvSpPr>
              <p:cNvPr id="10093" name="yt_shape_100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5790"/>
                <a:ext cx="5846152" cy="2264659"/>
              </a:xfrm>
              <a:prstGeom prst="rect">
                <a:avLst/>
              </a:prstGeom>
              <a:blipFill>
                <a:blip r:embed="rId3"/>
                <a:stretch>
                  <a:fillRect l="-3233" t="-2426" r="-2086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FAA3D0C-2762-51B1-F099-0BBE0F20363D}"/>
              </a:ext>
            </a:extLst>
          </p:cNvPr>
          <p:cNvSpPr txBox="1"/>
          <p:nvPr/>
        </p:nvSpPr>
        <p:spPr>
          <a:xfrm>
            <a:off x="449989" y="4028984"/>
            <a:ext cx="4002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ADO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19B4E7-1855-533C-FED4-77C7464D07FC}"/>
                  </a:ext>
                </a:extLst>
              </p:cNvPr>
              <p:cNvSpPr txBox="1"/>
              <p:nvPr/>
            </p:nvSpPr>
            <p:spPr>
              <a:xfrm>
                <a:off x="449989" y="4504472"/>
                <a:ext cx="5207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19B4E7-1855-533C-FED4-77C7464D07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4472"/>
                <a:ext cx="5207698" cy="765061"/>
              </a:xfrm>
              <a:prstGeom prst="rect">
                <a:avLst/>
              </a:prstGeom>
              <a:blipFill>
                <a:blip r:embed="rId4"/>
                <a:stretch>
                  <a:fillRect l="-1874" r="-175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A12F6D-3C47-9F0B-42A6-3DE1F4D11622}"/>
                  </a:ext>
                </a:extLst>
              </p:cNvPr>
              <p:cNvSpPr txBox="1"/>
              <p:nvPr/>
            </p:nvSpPr>
            <p:spPr>
              <a:xfrm>
                <a:off x="449989" y="5175921"/>
                <a:ext cx="5969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A12F6D-3C47-9F0B-42A6-3DE1F4D116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5921"/>
                <a:ext cx="5969698" cy="765061"/>
              </a:xfrm>
              <a:prstGeom prst="rect">
                <a:avLst/>
              </a:prstGeom>
              <a:blipFill>
                <a:blip r:embed="rId5"/>
                <a:stretch>
                  <a:fillRect l="-1634" r="-15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A3C9C13-A145-2627-58D0-ACB7B41EC2C2}"/>
              </a:ext>
            </a:extLst>
          </p:cNvPr>
          <p:cNvSpPr txBox="1"/>
          <p:nvPr/>
        </p:nvSpPr>
        <p:spPr>
          <a:xfrm>
            <a:off x="449989" y="5847370"/>
            <a:ext cx="2554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5" name="yt_shape_10095"/>
          <p:cNvSpPr txBox="1"/>
          <p:nvPr/>
        </p:nvSpPr>
        <p:spPr>
          <a:xfrm>
            <a:off x="407368" y="2780928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菱形是特殊的平行四边形，不仅具有平行四边形的一切性质，还具有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22d2a"/>
              </a:rPr>
              <a:t>四条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边相等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对角线互相垂直，每一条对角线平分一组对角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的性质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8" name="yt_shape_10008"/>
          <p:cNvSpPr txBox="1"/>
          <p:nvPr/>
        </p:nvSpPr>
        <p:spPr>
          <a:xfrm>
            <a:off x="540119" y="21654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012" name="yt_shape_10012"/>
          <p:cNvSpPr txBox="1"/>
          <p:nvPr/>
        </p:nvSpPr>
        <p:spPr>
          <a:xfrm>
            <a:off x="540000" y="469409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09" name="yt_shape_10009" title="H_107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5547" y="3277205"/>
            <a:ext cx="1760905" cy="1366407"/>
            <a:chOff x="0" y="0"/>
            <a:chExt cx="1760905" cy="1366407"/>
          </a:xfrm>
        </p:grpSpPr>
        <p:pic>
          <p:nvPicPr>
            <p:cNvPr id="2" name="yt_image_1000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0905" cy="970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11" name="yt_shape_10011"/>
            <p:cNvSpPr txBox="1"/>
            <p:nvPr/>
          </p:nvSpPr>
          <p:spPr>
            <a:xfrm>
              <a:off x="347171" y="10064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05DCC3D-E282-252C-2A03-95A11F425095}"/>
              </a:ext>
            </a:extLst>
          </p:cNvPr>
          <p:cNvSpPr txBox="1"/>
          <p:nvPr/>
        </p:nvSpPr>
        <p:spPr>
          <a:xfrm>
            <a:off x="8308232" y="211860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CF8F87-5D31-AB29-1CD9-55FEF4F1DF53}"/>
              </a:ext>
            </a:extLst>
          </p:cNvPr>
          <p:cNvSpPr txBox="1"/>
          <p:nvPr/>
        </p:nvSpPr>
        <p:spPr>
          <a:xfrm>
            <a:off x="10518032" y="2118600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3b5b0"/>
              </a:rPr>
              <a:t>有一组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A67AD0-D863-6088-8721-21E2410FEABD}"/>
              </a:ext>
            </a:extLst>
          </p:cNvPr>
          <p:cNvSpPr txBox="1"/>
          <p:nvPr/>
        </p:nvSpPr>
        <p:spPr>
          <a:xfrm>
            <a:off x="450108" y="2594088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邻边相等的平行四边形是菱形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3" name="yt_shape_10013"/>
          <p:cNvSpPr txBox="1"/>
          <p:nvPr/>
        </p:nvSpPr>
        <p:spPr>
          <a:xfrm>
            <a:off x="540000" y="1290814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菱形的性质</a:t>
            </a:r>
          </a:p>
        </p:txBody>
      </p:sp>
      <p:sp>
        <p:nvSpPr>
          <p:cNvPr id="10014" name="yt_shape_10014"/>
          <p:cNvSpPr txBox="1"/>
          <p:nvPr/>
        </p:nvSpPr>
        <p:spPr>
          <a:xfrm>
            <a:off x="540000" y="1780248"/>
            <a:ext cx="81384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若菱形的一条边长为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则这个菱形的周长为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5" name="yt_table_100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490568"/>
              </p:ext>
            </p:extLst>
          </p:nvPr>
        </p:nvGraphicFramePr>
        <p:xfrm>
          <a:off x="540047" y="2259551"/>
          <a:ext cx="5766118" cy="950976"/>
        </p:xfrm>
        <a:graphic>
          <a:graphicData uri="http://schemas.openxmlformats.org/drawingml/2006/table">
            <a:tbl>
              <a:tblPr/>
              <a:tblGrid>
                <a:gridCol w="4132580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17" name="yt_shape_10017"/>
          <p:cNvSpPr txBox="1"/>
          <p:nvPr/>
        </p:nvSpPr>
        <p:spPr>
          <a:xfrm>
            <a:off x="540119" y="32611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济南二十七中期中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e00f"/>
              </a:rPr>
              <a:t>下列结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1" name="yt_table_1002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561726"/>
              </p:ext>
            </p:extLst>
          </p:nvPr>
        </p:nvGraphicFramePr>
        <p:xfrm>
          <a:off x="540047" y="4220540"/>
          <a:ext cx="6328093" cy="950976"/>
        </p:xfrm>
        <a:graphic>
          <a:graphicData uri="http://schemas.openxmlformats.org/drawingml/2006/table">
            <a:tbl>
              <a:tblPr/>
              <a:tblGrid>
                <a:gridCol w="4132580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195513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0018" name="yt_shape_10018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6682" y="4220540"/>
            <a:ext cx="1513135" cy="1707021"/>
            <a:chOff x="0" y="0"/>
            <a:chExt cx="1513135" cy="1707021"/>
          </a:xfrm>
        </p:grpSpPr>
        <p:pic>
          <p:nvPicPr>
            <p:cNvPr id="2" name="yt_image_1001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3135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20" name="yt_shape_10020"/>
            <p:cNvSpPr txBox="1"/>
            <p:nvPr/>
          </p:nvSpPr>
          <p:spPr>
            <a:xfrm>
              <a:off x="223286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8929018">
            <a:extLst>
              <a:ext uri="{FF2B5EF4-FFF2-40B4-BE49-F238E27FC236}">
                <a16:creationId xmlns:a16="http://schemas.microsoft.com/office/drawing/2014/main" id="{65064731-A7C8-5FBF-1949-4F277D827A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41267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CACF6F-CC9A-7128-0F31-651EDF3AF24E}"/>
              </a:ext>
            </a:extLst>
          </p:cNvPr>
          <p:cNvSpPr txBox="1"/>
          <p:nvPr/>
        </p:nvSpPr>
        <p:spPr>
          <a:xfrm>
            <a:off x="7679464" y="17334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ED072D-EC03-6A4E-D202-70191F174C4A}"/>
              </a:ext>
            </a:extLst>
          </p:cNvPr>
          <p:cNvSpPr txBox="1"/>
          <p:nvPr/>
        </p:nvSpPr>
        <p:spPr>
          <a:xfrm>
            <a:off x="2888508" y="36897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3" name="yt_shape_10023"/>
          <p:cNvSpPr txBox="1"/>
          <p:nvPr/>
        </p:nvSpPr>
        <p:spPr>
          <a:xfrm>
            <a:off x="540000" y="1840237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024" name="yt_shape_10024"/>
          <p:cNvSpPr txBox="1"/>
          <p:nvPr/>
        </p:nvSpPr>
        <p:spPr>
          <a:xfrm>
            <a:off x="540119" y="23195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3d8b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028" name="yt_shape_10028"/>
          <p:cNvSpPr txBox="1"/>
          <p:nvPr/>
        </p:nvSpPr>
        <p:spPr>
          <a:xfrm>
            <a:off x="540000" y="501926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25" name="yt_shape_10025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4409" y="3278975"/>
            <a:ext cx="1863180" cy="1689876"/>
            <a:chOff x="0" y="0"/>
            <a:chExt cx="1863180" cy="1689876"/>
          </a:xfrm>
        </p:grpSpPr>
        <p:pic>
          <p:nvPicPr>
            <p:cNvPr id="2" name="yt_image_1002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3180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27" name="yt_shape_10027"/>
            <p:cNvSpPr txBox="1"/>
            <p:nvPr/>
          </p:nvSpPr>
          <p:spPr>
            <a:xfrm>
              <a:off x="398309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9E06C9-8395-21B1-CBD3-1108245011D7}"/>
              </a:ext>
            </a:extLst>
          </p:cNvPr>
          <p:cNvSpPr txBox="1"/>
          <p:nvPr/>
        </p:nvSpPr>
        <p:spPr>
          <a:xfrm>
            <a:off x="4717189" y="179343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981695-8382-18A1-7D02-A0C5ED481EE9}"/>
              </a:ext>
            </a:extLst>
          </p:cNvPr>
          <p:cNvSpPr txBox="1"/>
          <p:nvPr/>
        </p:nvSpPr>
        <p:spPr>
          <a:xfrm>
            <a:off x="1669308" y="274822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9" name="yt_shape_10029"/>
          <p:cNvSpPr txBox="1"/>
          <p:nvPr/>
        </p:nvSpPr>
        <p:spPr>
          <a:xfrm>
            <a:off x="551384" y="11940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福建省中考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分别在菱形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0f36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030" name="yt_image_10030" title="H_86.3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994224"/>
            <a:ext cx="1865878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032" name="yt_shape_10032"/>
              <p:cNvSpPr txBox="1"/>
              <p:nvPr/>
            </p:nvSpPr>
            <p:spPr>
              <a:xfrm>
                <a:off x="551384" y="2274144"/>
                <a:ext cx="4284827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是菱形，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0032" name="yt_shape_100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274144"/>
                <a:ext cx="4284827" cy="3881897"/>
              </a:xfrm>
              <a:prstGeom prst="rect">
                <a:avLst/>
              </a:prstGeom>
              <a:blipFill>
                <a:blip r:embed="rId3"/>
                <a:stretch>
                  <a:fillRect l="-4267" t="-1256" r="-3414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193D47C-5F66-E014-A1A8-1D33B2ED7C4D}"/>
              </a:ext>
            </a:extLst>
          </p:cNvPr>
          <p:cNvSpPr txBox="1"/>
          <p:nvPr/>
        </p:nvSpPr>
        <p:spPr>
          <a:xfrm>
            <a:off x="461373" y="2227338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D78E5E-9C94-BB88-3535-C5D9C699A39A}"/>
              </a:ext>
            </a:extLst>
          </p:cNvPr>
          <p:cNvSpPr txBox="1"/>
          <p:nvPr/>
        </p:nvSpPr>
        <p:spPr>
          <a:xfrm>
            <a:off x="461373" y="2702826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8899C5-361C-84FF-DA37-A3075EE91E15}"/>
              </a:ext>
            </a:extLst>
          </p:cNvPr>
          <p:cNvSpPr txBox="1"/>
          <p:nvPr/>
        </p:nvSpPr>
        <p:spPr>
          <a:xfrm>
            <a:off x="461373" y="3178314"/>
            <a:ext cx="334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E963B1-EBC5-F2D0-1858-3621E4B012EF}"/>
                  </a:ext>
                </a:extLst>
              </p:cNvPr>
              <p:cNvSpPr txBox="1"/>
              <p:nvPr/>
            </p:nvSpPr>
            <p:spPr>
              <a:xfrm>
                <a:off x="461373" y="3653802"/>
                <a:ext cx="17821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E963B1-EBC5-F2D0-1858-3621E4B012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653802"/>
                <a:ext cx="1782191" cy="1611643"/>
              </a:xfrm>
              <a:prstGeom prst="rect">
                <a:avLst/>
              </a:prstGeom>
              <a:blipFill>
                <a:blip r:embed="rId4"/>
                <a:stretch>
                  <a:fillRect l="-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B66635A-4639-6DF9-1C9C-137EBFC451CF}"/>
              </a:ext>
            </a:extLst>
          </p:cNvPr>
          <p:cNvSpPr txBox="1"/>
          <p:nvPr/>
        </p:nvSpPr>
        <p:spPr>
          <a:xfrm>
            <a:off x="461373" y="5171833"/>
            <a:ext cx="398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788D6F-3D0F-488F-F4D8-DB63CCAB4FFF}"/>
              </a:ext>
            </a:extLst>
          </p:cNvPr>
          <p:cNvSpPr txBox="1"/>
          <p:nvPr/>
        </p:nvSpPr>
        <p:spPr>
          <a:xfrm>
            <a:off x="461373" y="5647321"/>
            <a:ext cx="2891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4" name="yt_shape_10034"/>
          <p:cNvSpPr txBox="1"/>
          <p:nvPr/>
        </p:nvSpPr>
        <p:spPr>
          <a:xfrm>
            <a:off x="540000" y="3402982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【易错易混】混淆菱形的特性与平行四边形的共性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293515-A253-21BA-501E-A63A5C4D985F}"/>
              </a:ext>
            </a:extLst>
          </p:cNvPr>
          <p:cNvSpPr txBox="1"/>
          <p:nvPr/>
        </p:nvSpPr>
        <p:spPr>
          <a:xfrm>
            <a:off x="449989" y="3356176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【易错易混】混淆菱形的特性与平行四边形的共性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" name="yt_shape_10035"/>
          <p:cNvSpPr txBox="1"/>
          <p:nvPr/>
        </p:nvSpPr>
        <p:spPr>
          <a:xfrm>
            <a:off x="540000" y="2418582"/>
            <a:ext cx="69939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菱形具有而平行四边形不具有的性质是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6" name="yt_table_1003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952805"/>
              </p:ext>
            </p:extLst>
          </p:nvPr>
        </p:nvGraphicFramePr>
        <p:xfrm>
          <a:off x="540047" y="2897885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对边平行且相等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四条边相等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4C960B7-0907-165E-BB14-09A618B0BE63}"/>
              </a:ext>
            </a:extLst>
          </p:cNvPr>
          <p:cNvSpPr txBox="1"/>
          <p:nvPr/>
        </p:nvSpPr>
        <p:spPr>
          <a:xfrm>
            <a:off x="6545989" y="2371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8" name="yt_shape_10038"/>
          <p:cNvSpPr txBox="1"/>
          <p:nvPr/>
        </p:nvSpPr>
        <p:spPr>
          <a:xfrm>
            <a:off x="540000" y="2418582"/>
            <a:ext cx="7284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下列性质中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菱形不一定具有的是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9" name="yt_table_1003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364159"/>
              </p:ext>
            </p:extLst>
          </p:nvPr>
        </p:nvGraphicFramePr>
        <p:xfrm>
          <a:off x="540047" y="2897885"/>
          <a:ext cx="5834063" cy="1901952"/>
        </p:xfrm>
        <a:graphic>
          <a:graphicData uri="http://schemas.openxmlformats.org/drawingml/2006/table">
            <a:tbl>
              <a:tblPr/>
              <a:tblGrid>
                <a:gridCol w="58340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既是轴对称图形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又是中心对称图形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F81E5DD-A626-239D-AC50-AE1C47324B86}"/>
              </a:ext>
            </a:extLst>
          </p:cNvPr>
          <p:cNvSpPr txBox="1"/>
          <p:nvPr/>
        </p:nvSpPr>
        <p:spPr>
          <a:xfrm>
            <a:off x="6850789" y="23717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2" name="yt_shape_10042"/>
          <p:cNvSpPr txBox="1"/>
          <p:nvPr/>
        </p:nvSpPr>
        <p:spPr>
          <a:xfrm>
            <a:off x="540000" y="213354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41" name="yt_image_10041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3354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4" name="yt_shape_10044"/>
          <p:cNvSpPr txBox="1"/>
          <p:nvPr/>
        </p:nvSpPr>
        <p:spPr>
          <a:xfrm>
            <a:off x="540119" y="27157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烟台市中考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ec16"/>
              </a:rPr>
              <a:t>在坐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标轴上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46" name="yt_table_10046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0263807"/>
                  </p:ext>
                </p:extLst>
              </p:nvPr>
            </p:nvGraphicFramePr>
            <p:xfrm>
              <a:off x="540047" y="3675140"/>
              <a:ext cx="6042597" cy="922148"/>
            </p:xfrm>
            <a:graphic>
              <a:graphicData uri="http://schemas.openxmlformats.org/drawingml/2006/table">
                <a:tbl>
                  <a:tblPr/>
                  <a:tblGrid>
                    <a:gridCol w="3478657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  <a:gridCol w="2563940">
                      <a:extLst>
                        <a:ext uri="{9D8B030D-6E8A-4147-A177-3AD203B41FA5}">
                          <a16:colId xmlns:a16="http://schemas.microsoft.com/office/drawing/2014/main" val="100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46" name="yt_table_10046_skip" descr="{&quot;rangeId&quot;:13,&quot;type&quot;:&quot;Option&quot;,&quot;drawing&quot;:[&quot;yt_image_10045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0263807"/>
                  </p:ext>
                </p:extLst>
              </p:nvPr>
            </p:nvGraphicFramePr>
            <p:xfrm>
              <a:off x="540047" y="2441600"/>
              <a:ext cx="6042597" cy="922148"/>
            </p:xfrm>
            <a:graphic>
              <a:graphicData uri="http://schemas.openxmlformats.org/drawingml/2006/table">
                <a:tbl>
                  <a:tblPr/>
                  <a:tblGrid>
                    <a:gridCol w="3478657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  <a:gridCol w="2563940">
                      <a:extLst>
                        <a:ext uri="{9D8B030D-6E8A-4147-A177-3AD203B41FA5}">
                          <a16:colId xmlns:a16="http://schemas.microsoft.com/office/drawing/2014/main" val="1000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5629" t="-6579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6579" r="-73730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5629" t="-106579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045" name="yt_image_10045_skip" title="H_110.97">
            <a:extLst>
              <a:ext uri="">
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82763" y="3675140"/>
            <a:ext cx="1767110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A7A78F-2F04-2B23-3031-3C8016E817E3}"/>
              </a:ext>
            </a:extLst>
          </p:cNvPr>
          <p:cNvSpPr txBox="1"/>
          <p:nvPr/>
        </p:nvSpPr>
        <p:spPr>
          <a:xfrm>
            <a:off x="10332296" y="31443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1714</Words>
  <Application>Microsoft Office PowerPoint</Application>
  <PresentationFormat>宽屏</PresentationFormat>
  <Paragraphs>139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2024-04-28T03:06:37Z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