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10" r:id="rId6"/>
    <p:sldId id="311" r:id="rId7"/>
    <p:sldId id="323" r:id="rId8"/>
    <p:sldId id="314" r:id="rId9"/>
    <p:sldId id="315" r:id="rId10"/>
    <p:sldId id="316" r:id="rId11"/>
    <p:sldId id="318" r:id="rId12"/>
    <p:sldId id="324" r:id="rId13"/>
    <p:sldId id="320" r:id="rId14"/>
    <p:sldId id="325" r:id="rId15"/>
    <p:sldId id="321" r:id="rId16"/>
    <p:sldId id="326" r:id="rId17"/>
    <p:sldId id="327" r:id="rId18"/>
    <p:sldId id="25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44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0" name="yt_image_10360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138745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62" name="yt_shape_10362"/>
          <p:cNvSpPr txBox="1"/>
          <p:nvPr/>
        </p:nvSpPr>
        <p:spPr>
          <a:xfrm>
            <a:off x="540000" y="2720910"/>
            <a:ext cx="642964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有一个角是直角的平行四边形是矩形</a:t>
            </a:r>
          </a:p>
        </p:txBody>
      </p:sp>
      <p:sp>
        <p:nvSpPr>
          <p:cNvPr id="10363" name="yt_shape_10363"/>
          <p:cNvSpPr txBox="1"/>
          <p:nvPr/>
        </p:nvSpPr>
        <p:spPr>
          <a:xfrm>
            <a:off x="540119" y="3210344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8573,isEnd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的形状一定是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268968932" title="H_26.259764">
            <a:extLst>
              <a:ext uri="{FF2B5EF4-FFF2-40B4-BE49-F238E27FC236}">
                <a16:creationId xmlns:a16="http://schemas.microsoft.com/office/drawing/2014/main" id="{A2AE0BE4-FB01-A5EF-0114-B2B7211C8E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77136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7EF914B-3CDD-A892-9C76-0ADDD9F56F93}"/>
              </a:ext>
            </a:extLst>
          </p:cNvPr>
          <p:cNvSpPr txBox="1"/>
          <p:nvPr/>
        </p:nvSpPr>
        <p:spPr>
          <a:xfrm>
            <a:off x="3426671" y="3639026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矩形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6" name="yt_shape_10396"/>
          <p:cNvSpPr txBox="1"/>
          <p:nvPr/>
        </p:nvSpPr>
        <p:spPr>
          <a:xfrm>
            <a:off x="540119" y="191338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龙东地区中考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在平行四边形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b845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在不添加任何辅助线的情况下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请你添加一个条件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51ea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使平行四边形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</p:txBody>
      </p:sp>
      <p:pic>
        <p:nvPicPr>
          <p:cNvPr id="10397" name="yt_image_10397" title="H_94.1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8793" y="3429000"/>
            <a:ext cx="1954414" cy="119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C720622-29B1-4CEC-FABA-BC75735F0D90}"/>
              </a:ext>
            </a:extLst>
          </p:cNvPr>
          <p:cNvSpPr txBox="1"/>
          <p:nvPr/>
        </p:nvSpPr>
        <p:spPr>
          <a:xfrm>
            <a:off x="7508132" y="2342066"/>
            <a:ext cx="3861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402" name="yt_shape_10402"/>
              <p:cNvSpPr txBox="1"/>
              <p:nvPr/>
            </p:nvSpPr>
            <p:spPr>
              <a:xfrm>
                <a:off x="660773" y="2357742"/>
                <a:ext cx="6277359" cy="39873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是平行四边形，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分别平分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同理可得：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FGH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GHE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EFGH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是矩形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402" name="yt_shape_104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0773" y="2357742"/>
                <a:ext cx="6277359" cy="3987310"/>
              </a:xfrm>
              <a:prstGeom prst="rect">
                <a:avLst/>
              </a:prstGeom>
              <a:blipFill>
                <a:blip r:embed="rId2"/>
                <a:stretch>
                  <a:fillRect l="-2913" t="-1376" r="-1942" b="-38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140E9DD-D27A-5DA3-BC2B-9CC6FC57C9F7}"/>
              </a:ext>
            </a:extLst>
          </p:cNvPr>
          <p:cNvSpPr txBox="1"/>
          <p:nvPr/>
        </p:nvSpPr>
        <p:spPr>
          <a:xfrm>
            <a:off x="570762" y="2310936"/>
            <a:ext cx="533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A9D7EEA-8FC0-1C98-0C47-93716EB1D7D0}"/>
              </a:ext>
            </a:extLst>
          </p:cNvPr>
          <p:cNvSpPr txBox="1"/>
          <p:nvPr/>
        </p:nvSpPr>
        <p:spPr>
          <a:xfrm>
            <a:off x="570762" y="2786424"/>
            <a:ext cx="3717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D9FE3E7-A902-9A10-B902-B3D0B6EB0B26}"/>
              </a:ext>
            </a:extLst>
          </p:cNvPr>
          <p:cNvSpPr txBox="1"/>
          <p:nvPr/>
        </p:nvSpPr>
        <p:spPr>
          <a:xfrm>
            <a:off x="570762" y="3261912"/>
            <a:ext cx="5858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1A8AED3-006D-39EF-5472-C9231286FD0F}"/>
                  </a:ext>
                </a:extLst>
              </p:cNvPr>
              <p:cNvSpPr txBox="1"/>
              <p:nvPr/>
            </p:nvSpPr>
            <p:spPr>
              <a:xfrm>
                <a:off x="570762" y="3737400"/>
                <a:ext cx="60681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1A8AED3-006D-39EF-5472-C9231286FD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0762" y="3737400"/>
                <a:ext cx="6068123" cy="765061"/>
              </a:xfrm>
              <a:prstGeom prst="rect">
                <a:avLst/>
              </a:prstGeom>
              <a:blipFill>
                <a:blip r:embed="rId3"/>
                <a:stretch>
                  <a:fillRect l="-1608" r="-160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4CD9D257-9D72-D7F3-7038-AEB3A45066E7}"/>
              </a:ext>
            </a:extLst>
          </p:cNvPr>
          <p:cNvSpPr txBox="1"/>
          <p:nvPr/>
        </p:nvSpPr>
        <p:spPr>
          <a:xfrm>
            <a:off x="570762" y="4408849"/>
            <a:ext cx="3775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A62F183-2043-FCCC-8342-B59F27453B51}"/>
              </a:ext>
            </a:extLst>
          </p:cNvPr>
          <p:cNvSpPr txBox="1"/>
          <p:nvPr/>
        </p:nvSpPr>
        <p:spPr>
          <a:xfrm>
            <a:off x="570762" y="4884337"/>
            <a:ext cx="3547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F8E8277-DEA5-E4D3-6B48-B698B4400DBF}"/>
              </a:ext>
            </a:extLst>
          </p:cNvPr>
          <p:cNvSpPr txBox="1"/>
          <p:nvPr/>
        </p:nvSpPr>
        <p:spPr>
          <a:xfrm>
            <a:off x="570762" y="5359825"/>
            <a:ext cx="6396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同理可得：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FGH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GHE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2EF8C63-E42C-2C6C-8296-8F7298CF4CC0}"/>
              </a:ext>
            </a:extLst>
          </p:cNvPr>
          <p:cNvSpPr txBox="1"/>
          <p:nvPr/>
        </p:nvSpPr>
        <p:spPr>
          <a:xfrm>
            <a:off x="570762" y="5835313"/>
            <a:ext cx="32979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EFGH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是矩形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399" name="yt_shape_10399"/>
          <p:cNvSpPr txBox="1"/>
          <p:nvPr/>
        </p:nvSpPr>
        <p:spPr>
          <a:xfrm>
            <a:off x="720501" y="144909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BH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CH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f903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EFGH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是矩形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400" name="yt_image_10400" title="H_117.4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32997" y="3212976"/>
            <a:ext cx="2425923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5" name="yt_shape_10405"/>
          <p:cNvSpPr txBox="1"/>
          <p:nvPr/>
        </p:nvSpPr>
        <p:spPr>
          <a:xfrm>
            <a:off x="540000" y="1010802"/>
            <a:ext cx="95681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泰州市中考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的中位线与中线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406" name="yt_image_10406" title="H_101.5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3654" y="1646310"/>
            <a:ext cx="1824692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409" name="yt_shape_10409"/>
              <p:cNvSpPr txBox="1"/>
              <p:nvPr/>
            </p:nvSpPr>
            <p:spPr>
              <a:xfrm>
                <a:off x="540000" y="2982276"/>
                <a:ext cx="10183878" cy="32249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互相平分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证明：由题意，得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的中位线，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ADFE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是平行四边形，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互相平分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09" name="yt_shape_10409" descr="{&quot;rangeId&quot;:2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82276"/>
                <a:ext cx="10183878" cy="3224922"/>
              </a:xfrm>
              <a:prstGeom prst="rect">
                <a:avLst/>
              </a:prstGeom>
              <a:blipFill>
                <a:blip r:embed="rId3"/>
                <a:stretch>
                  <a:fillRect l="-1856" t="-1512" r="-838" b="-51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C522D15-75D5-A29E-01DB-1A8E38B7A19C}"/>
              </a:ext>
            </a:extLst>
          </p:cNvPr>
          <p:cNvSpPr txBox="1"/>
          <p:nvPr/>
        </p:nvSpPr>
        <p:spPr>
          <a:xfrm>
            <a:off x="449989" y="3410958"/>
            <a:ext cx="1026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证明：由题意，得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67E6D9C-D65F-455A-6B06-7DBAE4149DA3}"/>
                  </a:ext>
                </a:extLst>
              </p:cNvPr>
              <p:cNvSpPr txBox="1"/>
              <p:nvPr/>
            </p:nvSpPr>
            <p:spPr>
              <a:xfrm>
                <a:off x="449989" y="3886446"/>
                <a:ext cx="55093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是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的中位线，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2, 'mathAnswerShape': 1}">
                <a:extLst>
                  <a:ext uri="{FF2B5EF4-FFF2-40B4-BE49-F238E27FC236}">
                    <a16:creationId xmlns:a16="http://schemas.microsoft.com/office/drawing/2014/main" id="{A67E6D9C-D65F-455A-6B06-7DBAE4149D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86446"/>
                <a:ext cx="5509323" cy="765061"/>
              </a:xfrm>
              <a:prstGeom prst="rect">
                <a:avLst/>
              </a:prstGeom>
              <a:blipFill>
                <a:blip r:embed="rId4"/>
                <a:stretch>
                  <a:fillRect l="-1770" r="-1659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DF4F4C5-8DBD-CE94-983E-734F5A3AA0E0}"/>
                  </a:ext>
                </a:extLst>
              </p:cNvPr>
              <p:cNvSpPr txBox="1"/>
              <p:nvPr/>
            </p:nvSpPr>
            <p:spPr>
              <a:xfrm>
                <a:off x="449989" y="4557895"/>
                <a:ext cx="56299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2, 'mathAnswerShape': 1}">
                <a:extLst>
                  <a:ext uri="{FF2B5EF4-FFF2-40B4-BE49-F238E27FC236}">
                    <a16:creationId xmlns:a16="http://schemas.microsoft.com/office/drawing/2014/main" id="{CDF4F4C5-8DBD-CE94-983E-734F5A3AA0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57895"/>
                <a:ext cx="5629973" cy="765061"/>
              </a:xfrm>
              <a:prstGeom prst="rect">
                <a:avLst/>
              </a:prstGeom>
              <a:blipFill>
                <a:blip r:embed="rId5"/>
                <a:stretch>
                  <a:fillRect l="-1733" r="-1733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9814A6B-C147-6DA9-AD66-D67DB0E9D3DB}"/>
              </a:ext>
            </a:extLst>
          </p:cNvPr>
          <p:cNvSpPr txBox="1"/>
          <p:nvPr/>
        </p:nvSpPr>
        <p:spPr>
          <a:xfrm>
            <a:off x="449989" y="5229344"/>
            <a:ext cx="4406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A5C2223-5AE7-6575-0A9A-B78298E49951}"/>
              </a:ext>
            </a:extLst>
          </p:cNvPr>
          <p:cNvSpPr txBox="1"/>
          <p:nvPr/>
        </p:nvSpPr>
        <p:spPr>
          <a:xfrm>
            <a:off x="449989" y="5704832"/>
            <a:ext cx="3053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互相平分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12" name="yt_shape_10412"/>
              <p:cNvSpPr txBox="1"/>
              <p:nvPr/>
            </p:nvSpPr>
            <p:spPr>
              <a:xfrm>
                <a:off x="540119" y="1657734"/>
                <a:ext cx="11492915" cy="39029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满足怎样的数量关系时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ADFE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为矩形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请说明理由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ADFE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为矩形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理由如下：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线段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1_0a25b"/>
                  </a:rPr>
                  <a:t>的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中位线，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知四边形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ADFE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是平行四边形，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平行四边形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ADFE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为矩形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12" name="yt_shape_10412" descr="{&quot;rangeId&quot;:2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57734"/>
                <a:ext cx="11492915" cy="3902928"/>
              </a:xfrm>
              <a:prstGeom prst="rect">
                <a:avLst/>
              </a:prstGeom>
              <a:blipFill>
                <a:blip r:embed="rId2"/>
                <a:stretch>
                  <a:fillRect l="-1645" t="-1406" b="-3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1DD3689-1FAF-0F3C-CD36-DEC9CE1E1E0F}"/>
                  </a:ext>
                </a:extLst>
              </p:cNvPr>
              <p:cNvSpPr txBox="1"/>
              <p:nvPr/>
            </p:nvSpPr>
            <p:spPr>
              <a:xfrm>
                <a:off x="450108" y="2086416"/>
                <a:ext cx="1127664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时，四边形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ADFE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为矩形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理由如下：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线段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是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sym typeface="_⨹_1_0a25b"/>
                  </a:rPr>
                  <a:t>的</a:t>
                </a:r>
                <a:b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4, 'mathAnswerShape': 1}">
                <a:extLst>
                  <a:ext uri="{FF2B5EF4-FFF2-40B4-BE49-F238E27FC236}">
                    <a16:creationId xmlns:a16="http://schemas.microsoft.com/office/drawing/2014/main" id="{A1DD3689-1FAF-0F3C-CD36-DEC9CE1E1E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086416"/>
                <a:ext cx="11276647" cy="765061"/>
              </a:xfrm>
              <a:prstGeom prst="rect">
                <a:avLst/>
              </a:prstGeom>
              <a:blipFill>
                <a:blip r:embed="rId3"/>
                <a:stretch>
                  <a:fillRect l="-865" t="-7937" r="-1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CD71AAB-CE3B-8149-58BE-E5249F09C895}"/>
              </a:ext>
            </a:extLst>
          </p:cNvPr>
          <p:cNvSpPr txBox="1"/>
          <p:nvPr/>
        </p:nvSpPr>
        <p:spPr>
          <a:xfrm>
            <a:off x="450108" y="275786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中位线，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7EEB7DF-0169-A1B2-AB44-90638D277EFD}"/>
                  </a:ext>
                </a:extLst>
              </p:cNvPr>
              <p:cNvSpPr txBox="1"/>
              <p:nvPr/>
            </p:nvSpPr>
            <p:spPr>
              <a:xfrm>
                <a:off x="450108" y="3233353"/>
                <a:ext cx="21041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4, 'mathAnswerShape': 1}">
                <a:extLst>
                  <a:ext uri="{FF2B5EF4-FFF2-40B4-BE49-F238E27FC236}">
                    <a16:creationId xmlns:a16="http://schemas.microsoft.com/office/drawing/2014/main" id="{07EEB7DF-0169-A1B2-AB44-90638D277E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33353"/>
                <a:ext cx="2104136" cy="765061"/>
              </a:xfrm>
              <a:prstGeom prst="rect">
                <a:avLst/>
              </a:prstGeom>
              <a:blipFill>
                <a:blip r:embed="rId4"/>
                <a:stretch>
                  <a:fillRect l="-4638" r="-1159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6299780-8AF9-5CDD-3A27-08DF4FBDF6A7}"/>
                  </a:ext>
                </a:extLst>
              </p:cNvPr>
              <p:cNvSpPr txBox="1"/>
              <p:nvPr/>
            </p:nvSpPr>
            <p:spPr>
              <a:xfrm>
                <a:off x="450108" y="3904802"/>
                <a:ext cx="39519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4, 'mathAnswerShape': 1}">
                <a:extLst>
                  <a:ext uri="{FF2B5EF4-FFF2-40B4-BE49-F238E27FC236}">
                    <a16:creationId xmlns:a16="http://schemas.microsoft.com/office/drawing/2014/main" id="{66299780-8AF9-5CDD-3A27-08DF4FBDF6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04802"/>
                <a:ext cx="3951986" cy="765061"/>
              </a:xfrm>
              <a:prstGeom prst="rect">
                <a:avLst/>
              </a:prstGeom>
              <a:blipFill>
                <a:blip r:embed="rId5"/>
                <a:stretch>
                  <a:fillRect l="-2469" r="-61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4A1CAE48-77CC-3B1C-17D0-3C5875B0CE33}"/>
              </a:ext>
            </a:extLst>
          </p:cNvPr>
          <p:cNvSpPr txBox="1"/>
          <p:nvPr/>
        </p:nvSpPr>
        <p:spPr>
          <a:xfrm>
            <a:off x="450108" y="4576251"/>
            <a:ext cx="5472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知四边形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B1BCB98-389E-0A47-7A60-8BBBD8F69408}"/>
              </a:ext>
            </a:extLst>
          </p:cNvPr>
          <p:cNvSpPr txBox="1"/>
          <p:nvPr/>
        </p:nvSpPr>
        <p:spPr>
          <a:xfrm>
            <a:off x="450108" y="5051739"/>
            <a:ext cx="3872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平行四边形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为矩形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" name="yt_image_10406" title="H_101.52">
            <a:extLst>
              <a:ext uri="{FF2B5EF4-FFF2-40B4-BE49-F238E27FC236}">
                <a16:creationId xmlns:a16="http://schemas.microsoft.com/office/drawing/2014/main" id="{B6153ECB-7163-4A31-0903-FE038FEC71E8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36160" y="3168142"/>
            <a:ext cx="1824692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5" name="yt_shape_10415"/>
          <p:cNvSpPr txBox="1"/>
          <p:nvPr/>
        </p:nvSpPr>
        <p:spPr>
          <a:xfrm>
            <a:off x="540000" y="2101364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414" name="yt_image_10414" title="H_41.85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101364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17" name="yt_shape_10417"/>
          <p:cNvSpPr txBox="1"/>
          <p:nvPr/>
        </p:nvSpPr>
        <p:spPr>
          <a:xfrm>
            <a:off x="540119" y="268352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青岛市中考改编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0950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0418" name="yt_image_10418" title="H_104.04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3912" y="4077072"/>
            <a:ext cx="1760833" cy="132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21" name="yt_shape_10421"/>
              <p:cNvSpPr txBox="1"/>
              <p:nvPr/>
            </p:nvSpPr>
            <p:spPr>
              <a:xfrm>
                <a:off x="540000" y="900198"/>
                <a:ext cx="5977598" cy="55201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是平行四边形，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分别为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21" name="yt_shape_10421" descr="{&quot;rangeId&quot;:29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198"/>
                <a:ext cx="5977598" cy="5520166"/>
              </a:xfrm>
              <a:prstGeom prst="rect">
                <a:avLst/>
              </a:prstGeom>
              <a:blipFill>
                <a:blip r:embed="rId2"/>
                <a:stretch>
                  <a:fillRect l="-3163" t="-994" r="-2143" b="-25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64DCA12-43A2-AAC7-30E3-49EC158E57BC}"/>
              </a:ext>
            </a:extLst>
          </p:cNvPr>
          <p:cNvSpPr txBox="1"/>
          <p:nvPr/>
        </p:nvSpPr>
        <p:spPr>
          <a:xfrm>
            <a:off x="449989" y="1328880"/>
            <a:ext cx="6099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B0BB076-672F-43AB-81E4-6CB05A007DEB}"/>
              </a:ext>
            </a:extLst>
          </p:cNvPr>
          <p:cNvSpPr txBox="1"/>
          <p:nvPr/>
        </p:nvSpPr>
        <p:spPr>
          <a:xfrm>
            <a:off x="449989" y="1804368"/>
            <a:ext cx="3675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7EDD9E7-6E8D-B2B9-6F05-35A8178ECFA3}"/>
              </a:ext>
            </a:extLst>
          </p:cNvPr>
          <p:cNvSpPr txBox="1"/>
          <p:nvPr/>
        </p:nvSpPr>
        <p:spPr>
          <a:xfrm>
            <a:off x="497614" y="2279856"/>
            <a:ext cx="3410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7328345-A7C6-0F02-302F-F013EF2EC8D0}"/>
              </a:ext>
            </a:extLst>
          </p:cNvPr>
          <p:cNvSpPr txBox="1"/>
          <p:nvPr/>
        </p:nvSpPr>
        <p:spPr>
          <a:xfrm>
            <a:off x="449989" y="2755344"/>
            <a:ext cx="3061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2584341-AE77-717A-1807-E628F21EA075}"/>
              </a:ext>
            </a:extLst>
          </p:cNvPr>
          <p:cNvSpPr txBox="1"/>
          <p:nvPr/>
        </p:nvSpPr>
        <p:spPr>
          <a:xfrm>
            <a:off x="449989" y="3230832"/>
            <a:ext cx="5133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B226981-7BCD-6770-B2A2-7D371C623C34}"/>
                  </a:ext>
                </a:extLst>
              </p:cNvPr>
              <p:cNvSpPr txBox="1"/>
              <p:nvPr/>
            </p:nvSpPr>
            <p:spPr>
              <a:xfrm>
                <a:off x="449989" y="3706320"/>
                <a:ext cx="59458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9, 'mathAnswerShape': 1, 'IsSplitBraceMath': 1}">
                <a:extLst>
                  <a:ext uri="{FF2B5EF4-FFF2-40B4-BE49-F238E27FC236}">
                    <a16:creationId xmlns:a16="http://schemas.microsoft.com/office/drawing/2014/main" id="{AB226981-7BCD-6770-B2A2-7D371C623C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06320"/>
                <a:ext cx="5945886" cy="765061"/>
              </a:xfrm>
              <a:prstGeom prst="rect">
                <a:avLst/>
              </a:prstGeom>
              <a:blipFill>
                <a:blip r:embed="rId3"/>
                <a:stretch>
                  <a:fillRect l="-1641" r="-1641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238E958-B8A3-65DB-04F4-5C33A2F58BBE}"/>
                  </a:ext>
                </a:extLst>
              </p:cNvPr>
              <p:cNvSpPr txBox="1"/>
              <p:nvPr/>
            </p:nvSpPr>
            <p:spPr>
              <a:xfrm>
                <a:off x="449989" y="4377769"/>
                <a:ext cx="5720778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29, 'mathAnswerShape': 1, 'IsSplitBraceMath': 1}">
                <a:extLst>
                  <a:ext uri="{FF2B5EF4-FFF2-40B4-BE49-F238E27FC236}">
                    <a16:creationId xmlns:a16="http://schemas.microsoft.com/office/drawing/2014/main" id="{8238E958-B8A3-65DB-04F4-5C33A2F58B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77769"/>
                <a:ext cx="5720778" cy="1611643"/>
              </a:xfrm>
              <a:prstGeom prst="rect">
                <a:avLst/>
              </a:prstGeom>
              <a:blipFill>
                <a:blip r:embed="rId4"/>
                <a:stretch>
                  <a:fillRect l="-1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294F85C0-048D-F742-6BF2-D1D1B971A7FF}"/>
              </a:ext>
            </a:extLst>
          </p:cNvPr>
          <p:cNvSpPr txBox="1"/>
          <p:nvPr/>
        </p:nvSpPr>
        <p:spPr>
          <a:xfrm>
            <a:off x="449989" y="5895800"/>
            <a:ext cx="4002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" name="yt_image_10418" title="H_104.04">
            <a:extLst>
              <a:ext uri="{FF2B5EF4-FFF2-40B4-BE49-F238E27FC236}">
                <a16:creationId xmlns:a16="http://schemas.microsoft.com/office/drawing/2014/main" id="{37E87D1A-21BE-9112-C933-291F2D76DB0A}"/>
              </a:ex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60296" y="2570178"/>
            <a:ext cx="1760833" cy="132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3" name="yt_shape_10423"/>
          <p:cNvSpPr txBox="1"/>
          <p:nvPr/>
        </p:nvSpPr>
        <p:spPr>
          <a:xfrm>
            <a:off x="540119" y="123415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满足什么数量关系时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EGCF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是矩形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EGCF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是矩形；理由如下：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58bc6"/>
              </a:rPr>
              <a:t>＝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的中点，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同理得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的中位线，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EGCF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是平行四边形，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EGCF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是矩形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713DFC0-CB31-FAAB-1B41-F5F16014BF12}"/>
              </a:ext>
            </a:extLst>
          </p:cNvPr>
          <p:cNvSpPr txBox="1"/>
          <p:nvPr/>
        </p:nvSpPr>
        <p:spPr>
          <a:xfrm>
            <a:off x="450108" y="1662832"/>
            <a:ext cx="114163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是矩形；理由如下：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58bc6"/>
              </a:rPr>
              <a:t>＝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EE26A56-79DF-C467-9327-7B476AD01285}"/>
              </a:ext>
            </a:extLst>
          </p:cNvPr>
          <p:cNvSpPr txBox="1"/>
          <p:nvPr/>
        </p:nvSpPr>
        <p:spPr>
          <a:xfrm>
            <a:off x="450108" y="2138320"/>
            <a:ext cx="2986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CA71D4D-9173-D28C-D585-05D433B8E5E1}"/>
              </a:ext>
            </a:extLst>
          </p:cNvPr>
          <p:cNvSpPr txBox="1"/>
          <p:nvPr/>
        </p:nvSpPr>
        <p:spPr>
          <a:xfrm>
            <a:off x="450108" y="2613808"/>
            <a:ext cx="7077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314A0DD-669B-0AE8-ABA4-B7DD7EB8EAD7}"/>
              </a:ext>
            </a:extLst>
          </p:cNvPr>
          <p:cNvSpPr txBox="1"/>
          <p:nvPr/>
        </p:nvSpPr>
        <p:spPr>
          <a:xfrm>
            <a:off x="450108" y="3089296"/>
            <a:ext cx="6525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同理得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4CEE6AD-8000-6480-6D29-F6985729ECE0}"/>
              </a:ext>
            </a:extLst>
          </p:cNvPr>
          <p:cNvSpPr txBox="1"/>
          <p:nvPr/>
        </p:nvSpPr>
        <p:spPr>
          <a:xfrm>
            <a:off x="450108" y="3564784"/>
            <a:ext cx="7338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的中位线，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40CA5A5-DF09-05A2-FB38-A191FDC08D40}"/>
              </a:ext>
            </a:extLst>
          </p:cNvPr>
          <p:cNvSpPr txBox="1"/>
          <p:nvPr/>
        </p:nvSpPr>
        <p:spPr>
          <a:xfrm>
            <a:off x="450108" y="4040272"/>
            <a:ext cx="4015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8763194-ACC1-F29D-017A-02E42EC33DC7}"/>
              </a:ext>
            </a:extLst>
          </p:cNvPr>
          <p:cNvSpPr txBox="1"/>
          <p:nvPr/>
        </p:nvSpPr>
        <p:spPr>
          <a:xfrm>
            <a:off x="450108" y="4515760"/>
            <a:ext cx="4423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17FE1EA-D9D3-72AE-BA6B-6F8CAFC5677A}"/>
              </a:ext>
            </a:extLst>
          </p:cNvPr>
          <p:cNvSpPr txBox="1"/>
          <p:nvPr/>
        </p:nvSpPr>
        <p:spPr>
          <a:xfrm>
            <a:off x="450108" y="4991248"/>
            <a:ext cx="2548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5D80006-2BC7-25E1-C6E3-567FD97A8D04}"/>
              </a:ext>
            </a:extLst>
          </p:cNvPr>
          <p:cNvSpPr txBox="1"/>
          <p:nvPr/>
        </p:nvSpPr>
        <p:spPr>
          <a:xfrm>
            <a:off x="450108" y="5466736"/>
            <a:ext cx="3280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是矩形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" name="yt_image_10418" title="H_104.04">
            <a:extLst>
              <a:ext uri="{FF2B5EF4-FFF2-40B4-BE49-F238E27FC236}">
                <a16:creationId xmlns:a16="http://schemas.microsoft.com/office/drawing/2014/main" id="{4476253E-E2DA-6484-8068-13C761364815}"/>
              </a:ex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8368" y="3288064"/>
            <a:ext cx="1760833" cy="132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5" name="yt_image_10365" title="H_104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6320" y="3123774"/>
            <a:ext cx="1354541" cy="133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67" name="yt_shape_10367"/>
          <p:cNvSpPr txBox="1"/>
          <p:nvPr/>
        </p:nvSpPr>
        <p:spPr>
          <a:xfrm>
            <a:off x="540000" y="2886030"/>
            <a:ext cx="4267194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边上的中线，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是平行四边形，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平行四边形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是矩形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33EA404-8DD0-A6E3-E4BF-FDEB104FC3C8}"/>
              </a:ext>
            </a:extLst>
          </p:cNvPr>
          <p:cNvSpPr txBox="1"/>
          <p:nvPr/>
        </p:nvSpPr>
        <p:spPr>
          <a:xfrm>
            <a:off x="449989" y="2839224"/>
            <a:ext cx="2959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DC5137E-A5E4-DBF3-A60C-3A8C74C329F0}"/>
              </a:ext>
            </a:extLst>
          </p:cNvPr>
          <p:cNvSpPr txBox="1"/>
          <p:nvPr/>
        </p:nvSpPr>
        <p:spPr>
          <a:xfrm>
            <a:off x="497614" y="3314712"/>
            <a:ext cx="3251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边上的中线，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BB996D6-8631-9073-1034-FB49C189F7F7}"/>
              </a:ext>
            </a:extLst>
          </p:cNvPr>
          <p:cNvSpPr txBox="1"/>
          <p:nvPr/>
        </p:nvSpPr>
        <p:spPr>
          <a:xfrm>
            <a:off x="449989" y="3790200"/>
            <a:ext cx="2080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EB32FFB-4EE7-3CC0-C0F4-3A1A73F8AC8B}"/>
              </a:ext>
            </a:extLst>
          </p:cNvPr>
          <p:cNvSpPr txBox="1"/>
          <p:nvPr/>
        </p:nvSpPr>
        <p:spPr>
          <a:xfrm>
            <a:off x="449989" y="4265688"/>
            <a:ext cx="2285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229AEED-BAD4-B47B-B050-F3865DFA2AED}"/>
              </a:ext>
            </a:extLst>
          </p:cNvPr>
          <p:cNvSpPr txBox="1"/>
          <p:nvPr/>
        </p:nvSpPr>
        <p:spPr>
          <a:xfrm>
            <a:off x="449989" y="4741176"/>
            <a:ext cx="4406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2009CA5-BFD2-6D4E-B56C-3B6B6A0FD4B0}"/>
              </a:ext>
            </a:extLst>
          </p:cNvPr>
          <p:cNvSpPr txBox="1"/>
          <p:nvPr/>
        </p:nvSpPr>
        <p:spPr>
          <a:xfrm>
            <a:off x="449989" y="5216664"/>
            <a:ext cx="3872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平行四边形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是矩形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0363">
            <a:extLst>
              <a:ext uri="{FF2B5EF4-FFF2-40B4-BE49-F238E27FC236}">
                <a16:creationId xmlns:a16="http://schemas.microsoft.com/office/drawing/2014/main" id="{62BFDA52-3B51-131F-E352-F752F741134E}"/>
              </a:ext>
            </a:extLst>
          </p:cNvPr>
          <p:cNvSpPr txBox="1"/>
          <p:nvPr/>
        </p:nvSpPr>
        <p:spPr>
          <a:xfrm>
            <a:off x="540000" y="1516364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边上的中线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ADBE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f118,isEnd"/>
              </a:rPr>
              <a:t>是平行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ADBE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是矩形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8" name="yt_shape_10368"/>
          <p:cNvSpPr txBox="1"/>
          <p:nvPr/>
        </p:nvSpPr>
        <p:spPr>
          <a:xfrm>
            <a:off x="540000" y="2355356"/>
            <a:ext cx="581409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对角线相等的平行四边形是矩形</a:t>
            </a:r>
          </a:p>
        </p:txBody>
      </p:sp>
      <p:sp>
        <p:nvSpPr>
          <p:cNvPr id="10369" name="yt_shape_10369"/>
          <p:cNvSpPr txBox="1"/>
          <p:nvPr/>
        </p:nvSpPr>
        <p:spPr>
          <a:xfrm>
            <a:off x="540119" y="284479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兰州九十九中月考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2b49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若要使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为矩形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的长应该为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71" name="yt_table_1037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7540869"/>
              </p:ext>
            </p:extLst>
          </p:nvPr>
        </p:nvGraphicFramePr>
        <p:xfrm>
          <a:off x="540047" y="3804225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055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56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57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0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0"/>
                  </a:ext>
                </a:extLst>
              </a:tr>
            </a:tbl>
          </a:graphicData>
        </a:graphic>
      </p:graphicFrame>
      <p:pic>
        <p:nvPicPr>
          <p:cNvPr id="10370" name="yt_image_10370_skip" title="H_83.34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32345" y="3804225"/>
            <a:ext cx="1817539" cy="1058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68968995" title="H_26.259764">
            <a:extLst>
              <a:ext uri="{FF2B5EF4-FFF2-40B4-BE49-F238E27FC236}">
                <a16:creationId xmlns:a16="http://schemas.microsoft.com/office/drawing/2014/main" id="{3D6FC3EB-4847-2A79-9D3E-24E83FC552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05809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1026969-A41E-BB38-E364-9FF68CDD4B6E}"/>
              </a:ext>
            </a:extLst>
          </p:cNvPr>
          <p:cNvSpPr txBox="1"/>
          <p:nvPr/>
        </p:nvSpPr>
        <p:spPr>
          <a:xfrm>
            <a:off x="7471621" y="327347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3" name="yt_shape_10373"/>
          <p:cNvSpPr txBox="1"/>
          <p:nvPr/>
        </p:nvSpPr>
        <p:spPr>
          <a:xfrm>
            <a:off x="540000" y="193286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上两点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cf4d"/>
              </a:rPr>
              <a:t>求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为矩形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374" name="yt_image_10374" title="H_78.5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16280" y="3732542"/>
            <a:ext cx="1998403" cy="997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76" name="yt_shape_10376"/>
          <p:cNvSpPr txBox="1"/>
          <p:nvPr/>
        </p:nvSpPr>
        <p:spPr>
          <a:xfrm>
            <a:off x="540000" y="3274516"/>
            <a:ext cx="5955156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是平行四边形，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为矩形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EB1E0C4-E86E-282D-8C08-AE45423A8305}"/>
              </a:ext>
            </a:extLst>
          </p:cNvPr>
          <p:cNvSpPr txBox="1"/>
          <p:nvPr/>
        </p:nvSpPr>
        <p:spPr>
          <a:xfrm>
            <a:off x="449989" y="3227710"/>
            <a:ext cx="533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D31CA08-5BF5-FA3F-31B0-831C114F39B9}"/>
              </a:ext>
            </a:extLst>
          </p:cNvPr>
          <p:cNvSpPr txBox="1"/>
          <p:nvPr/>
        </p:nvSpPr>
        <p:spPr>
          <a:xfrm>
            <a:off x="449989" y="3703198"/>
            <a:ext cx="361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633BCA8-7C84-C64F-E0C8-5392AA883655}"/>
              </a:ext>
            </a:extLst>
          </p:cNvPr>
          <p:cNvSpPr txBox="1"/>
          <p:nvPr/>
        </p:nvSpPr>
        <p:spPr>
          <a:xfrm>
            <a:off x="449989" y="4178686"/>
            <a:ext cx="2367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D4E3966-53A5-9818-2FE5-98870D2BE1CD}"/>
              </a:ext>
            </a:extLst>
          </p:cNvPr>
          <p:cNvSpPr txBox="1"/>
          <p:nvPr/>
        </p:nvSpPr>
        <p:spPr>
          <a:xfrm>
            <a:off x="449989" y="4654174"/>
            <a:ext cx="6077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1C8A637-4451-B69D-8575-A1135C8FE7E7}"/>
              </a:ext>
            </a:extLst>
          </p:cNvPr>
          <p:cNvSpPr txBox="1"/>
          <p:nvPr/>
        </p:nvSpPr>
        <p:spPr>
          <a:xfrm>
            <a:off x="449989" y="5129662"/>
            <a:ext cx="3963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F9A206D-4E19-86B9-CE37-D1D6E38FA0B7}"/>
              </a:ext>
            </a:extLst>
          </p:cNvPr>
          <p:cNvSpPr txBox="1"/>
          <p:nvPr/>
        </p:nvSpPr>
        <p:spPr>
          <a:xfrm>
            <a:off x="449989" y="5605151"/>
            <a:ext cx="32455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为矩形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7" name="yt_shape_10377"/>
          <p:cNvSpPr txBox="1"/>
          <p:nvPr/>
        </p:nvSpPr>
        <p:spPr>
          <a:xfrm>
            <a:off x="539880" y="2147478"/>
            <a:ext cx="581409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有三个角是直角的四边形是矩形</a:t>
            </a:r>
          </a:p>
        </p:txBody>
      </p:sp>
      <p:sp>
        <p:nvSpPr>
          <p:cNvPr id="10378" name="yt_shape_10378"/>
          <p:cNvSpPr txBox="1"/>
          <p:nvPr/>
        </p:nvSpPr>
        <p:spPr>
          <a:xfrm>
            <a:off x="540000" y="263691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运城东康中学期中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给出下列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a567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7813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其中能得到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的条件有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79" name="yt_table_1037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1617340"/>
              </p:ext>
            </p:extLst>
          </p:nvPr>
        </p:nvGraphicFramePr>
        <p:xfrm>
          <a:off x="539927" y="4076478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059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60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61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0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1"/>
                  </a:ext>
                </a:extLst>
              </a:tr>
            </a:tbl>
          </a:graphicData>
        </a:graphic>
      </p:graphicFrame>
      <p:pic>
        <p:nvPicPr>
          <p:cNvPr id="3" name="yt_shape_1714268969061" title="H_26.259764">
            <a:extLst>
              <a:ext uri="{FF2B5EF4-FFF2-40B4-BE49-F238E27FC236}">
                <a16:creationId xmlns:a16="http://schemas.microsoft.com/office/drawing/2014/main" id="{02982030-86AC-21E6-D6C5-8C3DA55FC3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0" y="2197931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7445C3F-9156-C793-43C9-3A336648C9ED}"/>
              </a:ext>
            </a:extLst>
          </p:cNvPr>
          <p:cNvSpPr txBox="1"/>
          <p:nvPr/>
        </p:nvSpPr>
        <p:spPr>
          <a:xfrm>
            <a:off x="7939813" y="35410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384" name="yt_shape_10384"/>
              <p:cNvSpPr txBox="1"/>
              <p:nvPr/>
            </p:nvSpPr>
            <p:spPr>
              <a:xfrm>
                <a:off x="551384" y="1844824"/>
                <a:ext cx="7067640" cy="486319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分别平分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是矩形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384" name="yt_shape_103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844824"/>
                <a:ext cx="7067640" cy="4863191"/>
              </a:xfrm>
              <a:prstGeom prst="rect">
                <a:avLst/>
              </a:prstGeom>
              <a:blipFill>
                <a:blip r:embed="rId2"/>
                <a:stretch>
                  <a:fillRect l="-2586" t="-1129" r="-1638" b="-30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717CA0D-1561-1FE4-F918-1A2360B2070D}"/>
              </a:ext>
            </a:extLst>
          </p:cNvPr>
          <p:cNvSpPr txBox="1"/>
          <p:nvPr/>
        </p:nvSpPr>
        <p:spPr>
          <a:xfrm>
            <a:off x="461373" y="1798018"/>
            <a:ext cx="7179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BE16714-0F87-62FC-5839-6A123AC9C765}"/>
              </a:ext>
            </a:extLst>
          </p:cNvPr>
          <p:cNvSpPr txBox="1"/>
          <p:nvPr/>
        </p:nvSpPr>
        <p:spPr>
          <a:xfrm>
            <a:off x="461373" y="2273506"/>
            <a:ext cx="5518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DA85E3D-FE0A-0FA2-C808-75A69A41B57E}"/>
                  </a:ext>
                </a:extLst>
              </p:cNvPr>
              <p:cNvSpPr txBox="1"/>
              <p:nvPr/>
            </p:nvSpPr>
            <p:spPr>
              <a:xfrm>
                <a:off x="461373" y="2748994"/>
                <a:ext cx="32852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DA85E3D-FE0A-0FA2-C808-75A69A41B5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2748994"/>
                <a:ext cx="3285236" cy="765061"/>
              </a:xfrm>
              <a:prstGeom prst="rect">
                <a:avLst/>
              </a:prstGeom>
              <a:blipFill>
                <a:blip r:embed="rId3"/>
                <a:stretch>
                  <a:fillRect l="-2968" r="-2783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EF21744-D8A0-C13D-5ACC-BC163749C739}"/>
                  </a:ext>
                </a:extLst>
              </p:cNvPr>
              <p:cNvSpPr txBox="1"/>
              <p:nvPr/>
            </p:nvSpPr>
            <p:spPr>
              <a:xfrm>
                <a:off x="461373" y="3420443"/>
                <a:ext cx="277564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EF21744-D8A0-C13D-5ACC-BC163749C7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3420443"/>
                <a:ext cx="2775649" cy="765061"/>
              </a:xfrm>
              <a:prstGeom prst="rect">
                <a:avLst/>
              </a:prstGeom>
              <a:blipFill>
                <a:blip r:embed="rId4"/>
                <a:stretch>
                  <a:fillRect l="-3516" r="-87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6D02AEC1-6618-53DA-FE7A-F83BEBD35F70}"/>
              </a:ext>
            </a:extLst>
          </p:cNvPr>
          <p:cNvSpPr txBox="1"/>
          <p:nvPr/>
        </p:nvSpPr>
        <p:spPr>
          <a:xfrm>
            <a:off x="461373" y="4091892"/>
            <a:ext cx="3910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32C88A4-8D15-5280-AD7A-9618790B0725}"/>
                  </a:ext>
                </a:extLst>
              </p:cNvPr>
              <p:cNvSpPr txBox="1"/>
              <p:nvPr/>
            </p:nvSpPr>
            <p:spPr>
              <a:xfrm>
                <a:off x="461373" y="4567380"/>
                <a:ext cx="71507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32C88A4-8D15-5280-AD7A-9618790B07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4567380"/>
                <a:ext cx="7150798" cy="765061"/>
              </a:xfrm>
              <a:prstGeom prst="rect">
                <a:avLst/>
              </a:prstGeom>
              <a:blipFill>
                <a:blip r:embed="rId5"/>
                <a:stretch>
                  <a:fillRect l="-1364" r="-119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6565BF39-10AF-2E15-EE6B-80CFC7C4F44C}"/>
              </a:ext>
            </a:extLst>
          </p:cNvPr>
          <p:cNvSpPr txBox="1"/>
          <p:nvPr/>
        </p:nvSpPr>
        <p:spPr>
          <a:xfrm>
            <a:off x="461373" y="5238829"/>
            <a:ext cx="2513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ED57AE4-E9BE-8C82-C34C-ABE10C1C2117}"/>
              </a:ext>
            </a:extLst>
          </p:cNvPr>
          <p:cNvSpPr txBox="1"/>
          <p:nvPr/>
        </p:nvSpPr>
        <p:spPr>
          <a:xfrm>
            <a:off x="461373" y="5714317"/>
            <a:ext cx="4329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AA75FCB-070F-37A8-8B1A-7349D3DC2F48}"/>
              </a:ext>
            </a:extLst>
          </p:cNvPr>
          <p:cNvSpPr txBox="1"/>
          <p:nvPr/>
        </p:nvSpPr>
        <p:spPr>
          <a:xfrm>
            <a:off x="461373" y="6189805"/>
            <a:ext cx="3263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是矩形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381" name="yt_shape_10381"/>
          <p:cNvSpPr txBox="1"/>
          <p:nvPr/>
        </p:nvSpPr>
        <p:spPr>
          <a:xfrm>
            <a:off x="551384" y="98435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与它的邻补角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b745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382" name="yt_image_10382" title="H_114.03">
            <a:extLst>
              <a:ext uri="">
                <a16:creationId xmlns:p14="http://schemas.microsoft.com/office/powerpoint/2010/main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832304" y="2799772"/>
            <a:ext cx="2015452" cy="144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6" name="yt_shape_10386"/>
          <p:cNvSpPr txBox="1"/>
          <p:nvPr/>
        </p:nvSpPr>
        <p:spPr>
          <a:xfrm>
            <a:off x="540000" y="3402982"/>
            <a:ext cx="646330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【易错易混】对矩形的判定方法理解错误而出错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9FDF641-5612-C479-CDDC-3F4EACD034F8}"/>
              </a:ext>
            </a:extLst>
          </p:cNvPr>
          <p:cNvSpPr txBox="1"/>
          <p:nvPr/>
        </p:nvSpPr>
        <p:spPr>
          <a:xfrm>
            <a:off x="449989" y="3356176"/>
            <a:ext cx="65808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【易错易混】对矩形的判定方法理解错误而出错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7" name="yt_shape_10387"/>
          <p:cNvSpPr txBox="1"/>
          <p:nvPr/>
        </p:nvSpPr>
        <p:spPr>
          <a:xfrm>
            <a:off x="540000" y="2418582"/>
            <a:ext cx="45316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88" name="yt_table_1038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8749121"/>
              </p:ext>
            </p:extLst>
          </p:nvPr>
        </p:nvGraphicFramePr>
        <p:xfrm>
          <a:off x="540047" y="2897885"/>
          <a:ext cx="7358064" cy="1901952"/>
        </p:xfrm>
        <a:graphic>
          <a:graphicData uri="http://schemas.openxmlformats.org/drawingml/2006/table">
            <a:tbl>
              <a:tblPr/>
              <a:tblGrid>
                <a:gridCol w="7358064">
                  <a:extLst>
                    <a:ext uri="{9D8B030D-6E8A-4147-A177-3AD203B41FA5}">
                      <a16:colId xmlns:a16="http://schemas.microsoft.com/office/drawing/2014/main" val="100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一个角是直角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两条对角线相等的四边形是矩形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一组对边平行且有一个角是直角的四边形是矩形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对角线互相垂直的平行四边形是矩形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一个角是直角且对角线互相平分的四边形是矩形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FC3A7D1F-E4D0-3E2B-8E25-8ABD1AC0DDE8}"/>
              </a:ext>
            </a:extLst>
          </p:cNvPr>
          <p:cNvSpPr txBox="1"/>
          <p:nvPr/>
        </p:nvSpPr>
        <p:spPr>
          <a:xfrm>
            <a:off x="4107589" y="237177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1" name="yt_shape_10391"/>
          <p:cNvSpPr txBox="1"/>
          <p:nvPr/>
        </p:nvSpPr>
        <p:spPr>
          <a:xfrm>
            <a:off x="540000" y="1887434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390" name="yt_image_10390" title="H_41.85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87434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93" name="yt_shape_10393"/>
          <p:cNvSpPr txBox="1"/>
          <p:nvPr/>
        </p:nvSpPr>
        <p:spPr>
          <a:xfrm>
            <a:off x="540120" y="2469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在数学活动课上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老师和同学们判断一个四边形门框是否为矩形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43988"/>
              </a:rPr>
              <a:t>下面是某合作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学习小组的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位同学拟订的方案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94" name="yt_table_1039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9989663"/>
              </p:ext>
            </p:extLst>
          </p:nvPr>
        </p:nvGraphicFramePr>
        <p:xfrm>
          <a:off x="540047" y="3429034"/>
          <a:ext cx="4597400" cy="1901952"/>
        </p:xfrm>
        <a:graphic>
          <a:graphicData uri="http://schemas.openxmlformats.org/drawingml/2006/table">
            <a:tbl>
              <a:tblPr/>
              <a:tblGrid>
                <a:gridCol w="4597400">
                  <a:extLst>
                    <a:ext uri="{9D8B030D-6E8A-4147-A177-3AD203B41FA5}">
                      <a16:colId xmlns:a16="http://schemas.microsoft.com/office/drawing/2014/main" val="100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测量对角线是否相互平分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测量两组对边是否分别相等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测量其内角是否都为直角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测量对角线是否垂直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F6634437-B556-EAA9-973E-C6DF70089351}"/>
              </a:ext>
            </a:extLst>
          </p:cNvPr>
          <p:cNvSpPr txBox="1"/>
          <p:nvPr/>
        </p:nvSpPr>
        <p:spPr>
          <a:xfrm>
            <a:off x="7308108" y="28982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2054</Words>
  <Application>Microsoft Office PowerPoint</Application>
  <PresentationFormat>宽屏</PresentationFormat>
  <Paragraphs>163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2024-04-28T01:47:59Z</dcterms:created>
  <dcterms:modified xsi:type="dcterms:W3CDTF">2024-04-28T02:53:20Z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