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0" r:id="rId8"/>
    <p:sldId id="312" r:id="rId9"/>
    <p:sldId id="314" r:id="rId10"/>
    <p:sldId id="315" r:id="rId11"/>
    <p:sldId id="25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49" name="yt_image_13549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5152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51" name="yt_shape_13551"/>
          <p:cNvSpPr txBox="1"/>
          <p:nvPr/>
        </p:nvSpPr>
        <p:spPr>
          <a:xfrm>
            <a:off x="540000" y="2633693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平行投影</a:t>
            </a:r>
          </a:p>
        </p:txBody>
      </p:sp>
      <p:sp>
        <p:nvSpPr>
          <p:cNvPr id="13552" name="yt_shape_13552"/>
          <p:cNvSpPr txBox="1"/>
          <p:nvPr/>
        </p:nvSpPr>
        <p:spPr>
          <a:xfrm>
            <a:off x="540120" y="312312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600" indent="-228571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此时的影子是在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太阳光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灯光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b094,isEnd"/>
              </a:rPr>
              <a:t>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影子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3553" name="yt_image_13553" title="H_73.3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2840" y="4581128"/>
            <a:ext cx="1526320" cy="93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433579" title="H_26.259764">
            <a:extLst>
              <a:ext uri="{FF2B5EF4-FFF2-40B4-BE49-F238E27FC236}">
                <a16:creationId xmlns:a16="http://schemas.microsoft.com/office/drawing/2014/main" id="{524FB397-F3A5-ECF0-975C-E67F1A5F64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8414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71B7BF-4709-C95A-AD9E-A74F2F6DBB3D}"/>
              </a:ext>
            </a:extLst>
          </p:cNvPr>
          <p:cNvSpPr txBox="1"/>
          <p:nvPr/>
        </p:nvSpPr>
        <p:spPr>
          <a:xfrm>
            <a:off x="4223792" y="305291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太阳光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5F000E-9A2B-C994-04FA-478436588456}"/>
              </a:ext>
            </a:extLst>
          </p:cNvPr>
          <p:cNvSpPr txBox="1"/>
          <p:nvPr/>
        </p:nvSpPr>
        <p:spPr>
          <a:xfrm>
            <a:off x="2812309" y="3551809"/>
            <a:ext cx="536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通过作图发现相应的光线是平行关系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5" name="yt_shape_13555"/>
          <p:cNvSpPr txBox="1"/>
          <p:nvPr/>
        </p:nvSpPr>
        <p:spPr>
          <a:xfrm>
            <a:off x="540119" y="11928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28600" indent="-228571"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有两根木棒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在同一平面上直立着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其中木棒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c874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在太阳光下的影子为线段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请你在图中画出这时木棒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的影子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3556" name="yt_image_13556" title="H_292.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93608" y="2346158"/>
            <a:ext cx="2376264" cy="2203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58" name="yt_shape_13558"/>
          <p:cNvSpPr txBox="1"/>
          <p:nvPr/>
        </p:nvSpPr>
        <p:spPr>
          <a:xfrm>
            <a:off x="630130" y="2148321"/>
            <a:ext cx="31226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3560" name="yt_shape_13560"/>
          <p:cNvSpPr txBox="1"/>
          <p:nvPr/>
        </p:nvSpPr>
        <p:spPr>
          <a:xfrm>
            <a:off x="630130" y="2779988"/>
            <a:ext cx="1347613" cy="128772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50" b="0" i="0" u="none" spc="-71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  <a:r>
              <a:rPr lang="en-US" altLang="zh-CN" sz="7150" b="0" i="0" u="none" spc="8721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</a:p>
        </p:txBody>
      </p:sp>
      <p:pic>
        <p:nvPicPr>
          <p:cNvPr id="13559" name="yt_image_13559" title="H_112.6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6280" y="4653136"/>
            <a:ext cx="1332720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915D33-A865-C80C-EF1F-027F60142062}"/>
              </a:ext>
            </a:extLst>
          </p:cNvPr>
          <p:cNvSpPr txBox="1"/>
          <p:nvPr/>
        </p:nvSpPr>
        <p:spPr>
          <a:xfrm>
            <a:off x="540119" y="2101515"/>
            <a:ext cx="3272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2" name="yt_shape_13562"/>
          <p:cNvSpPr txBox="1"/>
          <p:nvPr/>
        </p:nvSpPr>
        <p:spPr>
          <a:xfrm>
            <a:off x="479329" y="2388255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正投影</a:t>
            </a:r>
          </a:p>
        </p:txBody>
      </p:sp>
      <p:sp>
        <p:nvSpPr>
          <p:cNvPr id="13563" name="yt_shape_13563"/>
          <p:cNvSpPr txBox="1"/>
          <p:nvPr/>
        </p:nvSpPr>
        <p:spPr>
          <a:xfrm>
            <a:off x="479329" y="2877689"/>
            <a:ext cx="73016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绥化市中考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正方形的正投影不可能是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64" name="yt_table_1356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579217"/>
              </p:ext>
            </p:extLst>
          </p:nvPr>
        </p:nvGraphicFramePr>
        <p:xfrm>
          <a:off x="479376" y="3356992"/>
          <a:ext cx="93338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627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628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629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6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梯形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2"/>
                  </a:ext>
                </a:extLst>
              </a:tr>
            </a:tbl>
          </a:graphicData>
        </a:graphic>
      </p:graphicFrame>
      <p:pic>
        <p:nvPicPr>
          <p:cNvPr id="3" name="yt_shape_1714269433644" title="H_26.259764">
            <a:extLst>
              <a:ext uri="{FF2B5EF4-FFF2-40B4-BE49-F238E27FC236}">
                <a16:creationId xmlns:a16="http://schemas.microsoft.com/office/drawing/2014/main" id="{BA740457-8815-F0ED-1046-D6A594B6D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29" y="243870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05B2E3-5481-3B20-79F2-9B3F8E8EF1EA}"/>
              </a:ext>
            </a:extLst>
          </p:cNvPr>
          <p:cNvSpPr txBox="1"/>
          <p:nvPr/>
        </p:nvSpPr>
        <p:spPr>
          <a:xfrm>
            <a:off x="6790118" y="28308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6" name="yt_shape_13566"/>
          <p:cNvSpPr txBox="1"/>
          <p:nvPr/>
        </p:nvSpPr>
        <p:spPr>
          <a:xfrm>
            <a:off x="540000" y="3402982"/>
            <a:ext cx="923329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【易错易混】忽视在平行投影中存在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实物与影子全等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的情形致错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D96DBF-1282-9839-C061-1D0002CF03E8}"/>
              </a:ext>
            </a:extLst>
          </p:cNvPr>
          <p:cNvSpPr txBox="1"/>
          <p:nvPr/>
        </p:nvSpPr>
        <p:spPr>
          <a:xfrm>
            <a:off x="449989" y="3356176"/>
            <a:ext cx="9324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【易错易混】忽视在平行投影中存在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实物与影子全等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的情形致错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7" name="yt_shape_13567"/>
          <p:cNvSpPr txBox="1"/>
          <p:nvPr/>
        </p:nvSpPr>
        <p:spPr>
          <a:xfrm>
            <a:off x="540119" y="217851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咸阳彩虹中学月考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太阳光照射一扇矩形的窗户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5f42b"/>
              </a:rPr>
              <a:t>投在平行于窗户的墙上的影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子的形状是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68" name="yt_table_1356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441151"/>
              </p:ext>
            </p:extLst>
          </p:nvPr>
        </p:nvGraphicFramePr>
        <p:xfrm>
          <a:off x="540047" y="3137951"/>
          <a:ext cx="3395663" cy="1901952"/>
        </p:xfrm>
        <a:graphic>
          <a:graphicData uri="http://schemas.openxmlformats.org/drawingml/2006/table">
            <a:tbl>
              <a:tblPr/>
              <a:tblGrid>
                <a:gridCol w="3395663">
                  <a:extLst>
                    <a:ext uri="{9D8B030D-6E8A-4147-A177-3AD203B41FA5}">
                      <a16:colId xmlns:a16="http://schemas.microsoft.com/office/drawing/2014/main" val="106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与窗户全等的矩形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比窗户略小的矩形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比窗户略大的矩形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9167550-7C3E-2C29-3CA5-60F29053C6D9}"/>
              </a:ext>
            </a:extLst>
          </p:cNvPr>
          <p:cNvSpPr txBox="1"/>
          <p:nvPr/>
        </p:nvSpPr>
        <p:spPr>
          <a:xfrm>
            <a:off x="2583708" y="260719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1" name="yt_shape_13571"/>
          <p:cNvSpPr txBox="1"/>
          <p:nvPr/>
        </p:nvSpPr>
        <p:spPr>
          <a:xfrm>
            <a:off x="540000" y="178941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70" name="yt_image_1357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8941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73" name="yt_shape_13573"/>
          <p:cNvSpPr txBox="1"/>
          <p:nvPr/>
        </p:nvSpPr>
        <p:spPr>
          <a:xfrm>
            <a:off x="540119" y="2371579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图中的几何体是用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个大小相同的正方体拼成的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它的正投影不可能是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574" name="yt_image_1357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6203" y="3003141"/>
            <a:ext cx="959594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76" name="yt_image_135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154878"/>
            <a:ext cx="811530" cy="81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77" name="yt_image_1357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1530" y="4560643"/>
            <a:ext cx="800782" cy="40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78" name="yt_image_1357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72312" y="4560643"/>
            <a:ext cx="1198481" cy="40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79" name="yt_image_135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30793" y="4154878"/>
            <a:ext cx="411210" cy="81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82" name="yt_shape_13582"/>
          <p:cNvSpPr txBox="1"/>
          <p:nvPr/>
        </p:nvSpPr>
        <p:spPr>
          <a:xfrm>
            <a:off x="745731" y="496640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583" name="yt_shape_13583"/>
          <p:cNvSpPr txBox="1"/>
          <p:nvPr/>
        </p:nvSpPr>
        <p:spPr>
          <a:xfrm>
            <a:off x="1920294" y="496640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3584" name="yt_shape_13584"/>
          <p:cNvSpPr txBox="1"/>
          <p:nvPr/>
        </p:nvSpPr>
        <p:spPr>
          <a:xfrm>
            <a:off x="3279925" y="496640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585" name="yt_shape_13585"/>
          <p:cNvSpPr txBox="1"/>
          <p:nvPr/>
        </p:nvSpPr>
        <p:spPr>
          <a:xfrm>
            <a:off x="4436364" y="496640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DE0EBED-2A89-5C41-7D00-3B65E0281DD5}"/>
              </a:ext>
            </a:extLst>
          </p:cNvPr>
          <p:cNvSpPr txBox="1"/>
          <p:nvPr/>
        </p:nvSpPr>
        <p:spPr>
          <a:xfrm>
            <a:off x="10660907" y="232477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86" name="yt_shape_13586"/>
              <p:cNvSpPr txBox="1"/>
              <p:nvPr/>
            </p:nvSpPr>
            <p:spPr>
              <a:xfrm>
                <a:off x="540119" y="926921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木棒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在投影面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上的正投影为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c63b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则投影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86" name="yt_shape_135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26921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88" name="yt_image_1358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9287" y="1806995"/>
            <a:ext cx="1393426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90" name="yt_shape_13590"/>
          <p:cNvSpPr txBox="1"/>
          <p:nvPr/>
        </p:nvSpPr>
        <p:spPr>
          <a:xfrm>
            <a:off x="540119" y="354700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如图是一天下午小明先参加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81f3,isEnd"/>
              </a:rPr>
              <a:t>过一段时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间后又参加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比赛时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在同一位置拍摄的两张照片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a5e4,isEnd"/>
              </a:rPr>
              <a:t>拍的照片是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591" name="yt_image_1359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01591" y="5007275"/>
            <a:ext cx="3988818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4179F03-86B0-B017-F444-9DD8D3EEAE13}"/>
                  </a:ext>
                </a:extLst>
              </p:cNvPr>
              <p:cNvSpPr txBox="1"/>
              <p:nvPr/>
            </p:nvSpPr>
            <p:spPr>
              <a:xfrm>
                <a:off x="3253633" y="1274653"/>
                <a:ext cx="11009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, 'mathAnswerShape': 1}">
                <a:extLst>
                  <a:ext uri="{FF2B5EF4-FFF2-40B4-BE49-F238E27FC236}">
                    <a16:creationId xmlns:a16="http://schemas.microsoft.com/office/drawing/2014/main" id="{94179F03-86B0-B017-F444-9DD8D3EEAE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3633" y="1274653"/>
                <a:ext cx="1100964" cy="554686"/>
              </a:xfrm>
              <a:prstGeom prst="rect">
                <a:avLst/>
              </a:prstGeom>
              <a:blipFill>
                <a:blip r:embed="rId5"/>
                <a:stretch>
                  <a:fillRect l="-888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090AA45-25BE-C602-F86E-50697B15977D}"/>
              </a:ext>
            </a:extLst>
          </p:cNvPr>
          <p:cNvSpPr txBox="1"/>
          <p:nvPr/>
        </p:nvSpPr>
        <p:spPr>
          <a:xfrm>
            <a:off x="1059708" y="445117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3" name="yt_shape_13593"/>
          <p:cNvSpPr txBox="1"/>
          <p:nvPr/>
        </p:nvSpPr>
        <p:spPr>
          <a:xfrm>
            <a:off x="540119" y="1829686"/>
            <a:ext cx="1117250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百色市中考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长方体的一个底面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在投影面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7b40,isEnd"/>
              </a:rPr>
              <a:t>分别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是侧棱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EMNH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的投影都是矩形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4e32,isEnd"/>
              </a:rPr>
              <a:t>设它们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的面积分别是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12d8,isEnd"/>
              </a:rPr>
              <a:t>用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连接起来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3594" name="yt_image_135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3989" y="3690356"/>
            <a:ext cx="1844022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717FCC-C055-9256-3AEF-77FCBC4E1CA9}"/>
              </a:ext>
            </a:extLst>
          </p:cNvPr>
          <p:cNvSpPr txBox="1"/>
          <p:nvPr/>
        </p:nvSpPr>
        <p:spPr>
          <a:xfrm>
            <a:off x="8184232" y="2636912"/>
            <a:ext cx="189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6" name="yt_shape_13596"/>
          <p:cNvSpPr txBox="1"/>
          <p:nvPr/>
        </p:nvSpPr>
        <p:spPr>
          <a:xfrm>
            <a:off x="540120" y="149812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为了测得图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中树的高度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4fed"/>
              </a:rPr>
              <a:t>在同一时刻小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华和小明分别做了如下操作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597" name="yt_image_13597" title="H_95.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0899" y="2403527"/>
            <a:ext cx="1570201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99" name="yt_shape_13599"/>
          <p:cNvSpPr txBox="1"/>
          <p:nvPr/>
        </p:nvSpPr>
        <p:spPr>
          <a:xfrm>
            <a:off x="540119" y="3850969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小华：测得图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中竹竿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米，其影长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米，以及图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中树影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0d80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小明：测得图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中树落在地面上的影长为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米，落在墙上的影子的高为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中的树高为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中的树高为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E440323-44B3-AFD7-C3BF-1E6DAC8DF1D4}"/>
              </a:ext>
            </a:extLst>
          </p:cNvPr>
          <p:cNvSpPr txBox="1"/>
          <p:nvPr/>
        </p:nvSpPr>
        <p:spPr>
          <a:xfrm>
            <a:off x="3745758" y="5230627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1.92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5CF971-0C54-1DA3-E19B-9B5CE15221E6}"/>
              </a:ext>
            </a:extLst>
          </p:cNvPr>
          <p:cNvSpPr txBox="1"/>
          <p:nvPr/>
        </p:nvSpPr>
        <p:spPr>
          <a:xfrm>
            <a:off x="8184407" y="5230627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3.44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714</Words>
  <Application>Microsoft Office PowerPoint</Application>
  <PresentationFormat>宽屏</PresentationFormat>
  <Paragraphs>48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2024-04-28T01:47:59Z</dcterms:created>
  <dcterms:modified xsi:type="dcterms:W3CDTF">2024-04-28T05:48:57Z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