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0" r:id="rId8"/>
    <p:sldId id="311" r:id="rId9"/>
    <p:sldId id="313" r:id="rId10"/>
    <p:sldId id="315" r:id="rId11"/>
    <p:sldId id="316" r:id="rId12"/>
    <p:sldId id="320" r:id="rId13"/>
    <p:sldId id="323" r:id="rId14"/>
    <p:sldId id="324" r:id="rId15"/>
    <p:sldId id="322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6" name="yt_image_1127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4271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8" name="yt_shape_11278"/>
          <p:cNvSpPr txBox="1"/>
          <p:nvPr/>
        </p:nvSpPr>
        <p:spPr>
          <a:xfrm>
            <a:off x="540000" y="2224881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用公式法求解一元二次方程</a:t>
            </a:r>
          </a:p>
        </p:txBody>
      </p:sp>
      <p:sp>
        <p:nvSpPr>
          <p:cNvPr id="11279" name="yt_shape_11279"/>
          <p:cNvSpPr txBox="1"/>
          <p:nvPr/>
        </p:nvSpPr>
        <p:spPr>
          <a:xfrm>
            <a:off x="540119" y="271431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济南育英中学月考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用公式法解一元二次方程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首先要确定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aee7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下列选项正确的是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80" name="yt_table_1128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668678"/>
              </p:ext>
            </p:extLst>
          </p:nvPr>
        </p:nvGraphicFramePr>
        <p:xfrm>
          <a:off x="540047" y="3673750"/>
          <a:ext cx="3892550" cy="1901952"/>
        </p:xfrm>
        <a:graphic>
          <a:graphicData uri="http://schemas.openxmlformats.org/drawingml/2006/table">
            <a:tbl>
              <a:tblPr/>
              <a:tblGrid>
                <a:gridCol w="3892550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</a:tbl>
          </a:graphicData>
        </a:graphic>
      </p:graphicFrame>
      <p:pic>
        <p:nvPicPr>
          <p:cNvPr id="3" name="yt_shape_1714269090400" title="H_26.259764">
            <a:extLst>
              <a:ext uri="{FF2B5EF4-FFF2-40B4-BE49-F238E27FC236}">
                <a16:creationId xmlns:a16="http://schemas.microsoft.com/office/drawing/2014/main" id="{4629E2F2-F7A2-6041-1AB6-33F41D69E4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7533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A9DB49-A601-064C-1D30-979106B0FCC0}"/>
              </a:ext>
            </a:extLst>
          </p:cNvPr>
          <p:cNvSpPr txBox="1"/>
          <p:nvPr/>
        </p:nvSpPr>
        <p:spPr>
          <a:xfrm>
            <a:off x="5147521" y="31429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13" name="yt_shape_11313"/>
              <p:cNvSpPr txBox="1"/>
              <p:nvPr/>
            </p:nvSpPr>
            <p:spPr>
              <a:xfrm>
                <a:off x="540119" y="1031266"/>
                <a:ext cx="11111999" cy="13168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的一个根是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6591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则此方程的另一个根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13" name="yt_shape_113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31266"/>
                <a:ext cx="11111999" cy="1316899"/>
              </a:xfrm>
              <a:prstGeom prst="rect">
                <a:avLst/>
              </a:prstGeom>
              <a:blipFill>
                <a:blip r:embed="rId2"/>
                <a:stretch>
                  <a:fillRect l="-1701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15" name="yt_shape_11315"/>
          <p:cNvSpPr txBox="1"/>
          <p:nvPr/>
        </p:nvSpPr>
        <p:spPr>
          <a:xfrm>
            <a:off x="540119" y="239895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898f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的值及此时方程的根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16" name="yt_shape_11316"/>
          <p:cNvSpPr txBox="1"/>
          <p:nvPr/>
        </p:nvSpPr>
        <p:spPr>
          <a:xfrm>
            <a:off x="540000" y="3358388"/>
            <a:ext cx="691856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关于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的方程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为正整数，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317" name="yt_shape_11317"/>
          <p:cNvSpPr txBox="1"/>
          <p:nvPr/>
        </p:nvSpPr>
        <p:spPr>
          <a:xfrm>
            <a:off x="540000" y="5758217"/>
            <a:ext cx="19588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3F09B2E-8E06-9599-85F4-A83F201F14B0}"/>
                  </a:ext>
                </a:extLst>
              </p:cNvPr>
              <p:cNvSpPr txBox="1"/>
              <p:nvPr/>
            </p:nvSpPr>
            <p:spPr>
              <a:xfrm>
                <a:off x="4134696" y="1574959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, 'mathAnswerShape': 1, 'pageBreak': True}">
                <a:extLst>
                  <a:ext uri="{FF2B5EF4-FFF2-40B4-BE49-F238E27FC236}">
                    <a16:creationId xmlns:a16="http://schemas.microsoft.com/office/drawing/2014/main" id="{A3F09B2E-8E06-9599-85F4-A83F201F14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4696" y="1574959"/>
                <a:ext cx="661099" cy="7263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DFC1293-0A80-2564-C4EC-0EB058C7EDDE}"/>
              </a:ext>
            </a:extLst>
          </p:cNvPr>
          <p:cNvSpPr txBox="1"/>
          <p:nvPr/>
        </p:nvSpPr>
        <p:spPr>
          <a:xfrm>
            <a:off x="449989" y="3311582"/>
            <a:ext cx="7031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90CB07-7E61-64B1-4759-A215EDC0D0C7}"/>
              </a:ext>
            </a:extLst>
          </p:cNvPr>
          <p:cNvSpPr txBox="1"/>
          <p:nvPr/>
        </p:nvSpPr>
        <p:spPr>
          <a:xfrm>
            <a:off x="449989" y="3787070"/>
            <a:ext cx="6296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210CF7-0770-A686-6E26-3397925EA3A5}"/>
              </a:ext>
            </a:extLst>
          </p:cNvPr>
          <p:cNvSpPr txBox="1"/>
          <p:nvPr/>
        </p:nvSpPr>
        <p:spPr>
          <a:xfrm>
            <a:off x="449989" y="4262558"/>
            <a:ext cx="2324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782C9F-DC9B-F531-63A6-DAF44355D407}"/>
              </a:ext>
            </a:extLst>
          </p:cNvPr>
          <p:cNvSpPr txBox="1"/>
          <p:nvPr/>
        </p:nvSpPr>
        <p:spPr>
          <a:xfrm>
            <a:off x="449989" y="4738046"/>
            <a:ext cx="1562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66A8043-37E6-6681-9758-0F8D55B5B309}"/>
              </a:ext>
            </a:extLst>
          </p:cNvPr>
          <p:cNvSpPr txBox="1"/>
          <p:nvPr/>
        </p:nvSpPr>
        <p:spPr>
          <a:xfrm>
            <a:off x="449989" y="5213534"/>
            <a:ext cx="5141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DE87205-1417-CD2E-8F91-10D6F242A334}"/>
              </a:ext>
            </a:extLst>
          </p:cNvPr>
          <p:cNvSpPr txBox="1"/>
          <p:nvPr/>
        </p:nvSpPr>
        <p:spPr>
          <a:xfrm>
            <a:off x="449989" y="5711411"/>
            <a:ext cx="2120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9" name="yt_shape_11319"/>
          <p:cNvSpPr txBox="1"/>
          <p:nvPr/>
        </p:nvSpPr>
        <p:spPr>
          <a:xfrm>
            <a:off x="540000" y="985259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18" name="yt_image_11318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5259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321" name="yt_shape_11321"/>
              <p:cNvSpPr txBox="1"/>
              <p:nvPr/>
            </p:nvSpPr>
            <p:spPr>
              <a:xfrm>
                <a:off x="540119" y="1567424"/>
                <a:ext cx="11492915" cy="46653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已知平行四边形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的长是关于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0adc"/>
                  </a:rPr>
                  <a:t>的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的两个实数根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取何值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方程总有两个实数根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证明：关于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的方程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无论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取何值，方程总有两个实数根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321" name="yt_shape_113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67424"/>
                <a:ext cx="11492915" cy="4665316"/>
              </a:xfrm>
              <a:prstGeom prst="rect">
                <a:avLst/>
              </a:prstGeom>
              <a:blipFill>
                <a:blip r:embed="rId3"/>
                <a:stretch>
                  <a:fillRect l="-1645" t="-1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46D4E09-159A-E799-1375-82D25477D248}"/>
                  </a:ext>
                </a:extLst>
              </p:cNvPr>
              <p:cNvSpPr txBox="1"/>
              <p:nvPr/>
            </p:nvSpPr>
            <p:spPr>
              <a:xfrm>
                <a:off x="450108" y="3143043"/>
                <a:ext cx="655294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证明：关于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的方程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8, 'hasSerialNum': 1}">
                <a:extLst>
                  <a:ext uri="{FF2B5EF4-FFF2-40B4-BE49-F238E27FC236}">
                    <a16:creationId xmlns:a16="http://schemas.microsoft.com/office/drawing/2014/main" id="{546D4E09-159A-E799-1375-82D25477D2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43043"/>
                <a:ext cx="6552947" cy="765061"/>
              </a:xfrm>
              <a:prstGeom prst="rect">
                <a:avLst/>
              </a:prstGeom>
              <a:blipFill>
                <a:blip r:embed="rId4"/>
                <a:stretch>
                  <a:fillRect l="-1488" r="-148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BB8C71A-8D90-65CE-7091-6EDFC9B84A79}"/>
              </a:ext>
            </a:extLst>
          </p:cNvPr>
          <p:cNvSpPr txBox="1"/>
          <p:nvPr/>
        </p:nvSpPr>
        <p:spPr>
          <a:xfrm>
            <a:off x="450108" y="3814492"/>
            <a:ext cx="412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05248D-E6BD-9F98-153F-C36EDA4804BE}"/>
              </a:ext>
            </a:extLst>
          </p:cNvPr>
          <p:cNvSpPr txBox="1"/>
          <p:nvPr/>
        </p:nvSpPr>
        <p:spPr>
          <a:xfrm>
            <a:off x="450108" y="4289980"/>
            <a:ext cx="2731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C12D66-3B38-2B22-EC21-D82C25C93000}"/>
              </a:ext>
            </a:extLst>
          </p:cNvPr>
          <p:cNvSpPr txBox="1"/>
          <p:nvPr/>
        </p:nvSpPr>
        <p:spPr>
          <a:xfrm>
            <a:off x="450108" y="4765468"/>
            <a:ext cx="1197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AF1583-1EE6-F461-BFD4-4FB0D88F1BC7}"/>
              </a:ext>
            </a:extLst>
          </p:cNvPr>
          <p:cNvSpPr txBox="1"/>
          <p:nvPr/>
        </p:nvSpPr>
        <p:spPr>
          <a:xfrm>
            <a:off x="450108" y="5240956"/>
            <a:ext cx="5448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取何值，方程总有两个实数根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5D6C5FB-5641-D1F5-D0CC-CEFD44632B93}"/>
              </a:ext>
            </a:extLst>
          </p:cNvPr>
          <p:cNvSpPr txBox="1"/>
          <p:nvPr/>
        </p:nvSpPr>
        <p:spPr>
          <a:xfrm>
            <a:off x="449989" y="1610730"/>
            <a:ext cx="488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125535-6E9F-B135-DF5A-0FC1B320E93F}"/>
              </a:ext>
            </a:extLst>
          </p:cNvPr>
          <p:cNvSpPr txBox="1"/>
          <p:nvPr/>
        </p:nvSpPr>
        <p:spPr>
          <a:xfrm>
            <a:off x="449989" y="2086218"/>
            <a:ext cx="5779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，即方程有两个相等的实数根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9C2F31-B6E3-41A0-848A-F762B3B3C5C2}"/>
              </a:ext>
            </a:extLst>
          </p:cNvPr>
          <p:cNvSpPr txBox="1"/>
          <p:nvPr/>
        </p:nvSpPr>
        <p:spPr>
          <a:xfrm>
            <a:off x="449989" y="2561706"/>
            <a:ext cx="2502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51CDE8E-3EB7-0768-44BA-8C13DC9EED51}"/>
                  </a:ext>
                </a:extLst>
              </p:cNvPr>
              <p:cNvSpPr txBox="1"/>
              <p:nvPr/>
            </p:nvSpPr>
            <p:spPr>
              <a:xfrm>
                <a:off x="449989" y="3037194"/>
                <a:ext cx="62744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, 'mathAnswerShape': 1}">
                <a:extLst>
                  <a:ext uri="{FF2B5EF4-FFF2-40B4-BE49-F238E27FC236}">
                    <a16:creationId xmlns:a16="http://schemas.microsoft.com/office/drawing/2014/main" id="{A51CDE8E-3EB7-0768-44BA-8C13DC9EED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37194"/>
                <a:ext cx="6274498" cy="765061"/>
              </a:xfrm>
              <a:prstGeom prst="rect">
                <a:avLst/>
              </a:prstGeom>
              <a:blipFill>
                <a:blip r:embed="rId3"/>
                <a:stretch>
                  <a:fillRect l="-1555" r="-155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E553701-4926-181E-662F-8CB4F64A6B1D}"/>
                  </a:ext>
                </a:extLst>
              </p:cNvPr>
              <p:cNvSpPr txBox="1"/>
              <p:nvPr/>
            </p:nvSpPr>
            <p:spPr>
              <a:xfrm>
                <a:off x="449989" y="3708643"/>
                <a:ext cx="21914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1, 'mathAnswerShape': 1}">
                <a:extLst>
                  <a:ext uri="{FF2B5EF4-FFF2-40B4-BE49-F238E27FC236}">
                    <a16:creationId xmlns:a16="http://schemas.microsoft.com/office/drawing/2014/main" id="{9E553701-4926-181E-662F-8CB4F64A6B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8643"/>
                <a:ext cx="2191449" cy="765061"/>
              </a:xfrm>
              <a:prstGeom prst="rect">
                <a:avLst/>
              </a:prstGeom>
              <a:blipFill>
                <a:blip r:embed="rId4"/>
                <a:stretch>
                  <a:fillRect l="-4457" r="-445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E93233F-CCB8-15B0-3D91-9A34996A6EDA}"/>
                  </a:ext>
                </a:extLst>
              </p:cNvPr>
              <p:cNvSpPr txBox="1"/>
              <p:nvPr/>
            </p:nvSpPr>
            <p:spPr>
              <a:xfrm>
                <a:off x="449989" y="4380092"/>
                <a:ext cx="26137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即菱形的边长为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1, 'mathAnswerShape': 1}">
                <a:extLst>
                  <a:ext uri="{FF2B5EF4-FFF2-40B4-BE49-F238E27FC236}">
                    <a16:creationId xmlns:a16="http://schemas.microsoft.com/office/drawing/2014/main" id="{9E93233F-CCB8-15B0-3D91-9A34996A6E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0092"/>
                <a:ext cx="2613724" cy="765061"/>
              </a:xfrm>
              <a:prstGeom prst="rect">
                <a:avLst/>
              </a:prstGeom>
              <a:blipFill>
                <a:blip r:embed="rId5"/>
                <a:stretch>
                  <a:fillRect l="-3730" r="-373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1321">
            <a:extLst>
              <a:ext uri="{FF2B5EF4-FFF2-40B4-BE49-F238E27FC236}">
                <a16:creationId xmlns:a16="http://schemas.microsoft.com/office/drawing/2014/main" id="{44A579B8-57DD-801B-28DC-5428D08F8A89}"/>
              </a:ext>
            </a:extLst>
          </p:cNvPr>
          <p:cNvSpPr txBox="1"/>
          <p:nvPr/>
        </p:nvSpPr>
        <p:spPr>
          <a:xfrm>
            <a:off x="540000" y="1276342"/>
            <a:ext cx="11492915" cy="466531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求出这时菱形的边长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30" name="yt_shape_11330"/>
              <p:cNvSpPr txBox="1"/>
              <p:nvPr/>
            </p:nvSpPr>
            <p:spPr>
              <a:xfrm>
                <a:off x="540000" y="1742531"/>
                <a:ext cx="9903993" cy="13320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解：根据题意，将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30" name="yt_shape_11330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42531"/>
                <a:ext cx="9903993" cy="1332096"/>
              </a:xfrm>
              <a:prstGeom prst="rect">
                <a:avLst/>
              </a:prstGeom>
              <a:blipFill>
                <a:blip r:embed="rId2"/>
                <a:stretch>
                  <a:fillRect l="-1909" r="-924" b="-6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32" name="yt_shape_11332"/>
              <p:cNvSpPr txBox="1"/>
              <p:nvPr/>
            </p:nvSpPr>
            <p:spPr>
              <a:xfrm>
                <a:off x="540000" y="3125415"/>
                <a:ext cx="4207883" cy="1784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故平行四边形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32" name="yt_shape_11332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25415"/>
                <a:ext cx="4207883" cy="1784527"/>
              </a:xfrm>
              <a:prstGeom prst="rect">
                <a:avLst/>
              </a:prstGeom>
              <a:blipFill>
                <a:blip r:embed="rId3"/>
                <a:stretch>
                  <a:fillRect l="-4493" r="-3478" b="-9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4DE7F89-3C6D-0751-0177-BB0C2AF40338}"/>
                  </a:ext>
                </a:extLst>
              </p:cNvPr>
              <p:cNvSpPr txBox="1"/>
              <p:nvPr/>
            </p:nvSpPr>
            <p:spPr>
              <a:xfrm>
                <a:off x="449989" y="1695725"/>
                <a:ext cx="9988297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解：根据题意，将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mathAnswerShape': 1}">
                <a:extLst>
                  <a:ext uri="{FF2B5EF4-FFF2-40B4-BE49-F238E27FC236}">
                    <a16:creationId xmlns:a16="http://schemas.microsoft.com/office/drawing/2014/main" id="{34DE7F89-3C6D-0751-0177-BB0C2AF403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95725"/>
                <a:ext cx="9988297" cy="772808"/>
              </a:xfrm>
              <a:prstGeom prst="rect">
                <a:avLst/>
              </a:prstGeom>
              <a:blipFill>
                <a:blip r:embed="rId4"/>
                <a:stretch>
                  <a:fillRect l="-977" r="-977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0081FC-E88D-4B98-6861-05D1AEA62929}"/>
                  </a:ext>
                </a:extLst>
              </p:cNvPr>
              <p:cNvSpPr txBox="1"/>
              <p:nvPr/>
            </p:nvSpPr>
            <p:spPr>
              <a:xfrm>
                <a:off x="449989" y="2374921"/>
                <a:ext cx="5490908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, 'mathAnswerShape': 1}">
                <a:extLst>
                  <a:ext uri="{FF2B5EF4-FFF2-40B4-BE49-F238E27FC236}">
                    <a16:creationId xmlns:a16="http://schemas.microsoft.com/office/drawing/2014/main" id="{8C0081FC-E88D-4B98-6861-05D1AEA629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74921"/>
                <a:ext cx="5490908" cy="733629"/>
              </a:xfrm>
              <a:prstGeom prst="rect">
                <a:avLst/>
              </a:prstGeom>
              <a:blipFill>
                <a:blip r:embed="rId5"/>
                <a:stretch>
                  <a:fillRect l="-1776" r="-166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16CF66-6B5B-8E65-BAD8-08CD20B16C63}"/>
                  </a:ext>
                </a:extLst>
              </p:cNvPr>
              <p:cNvSpPr txBox="1"/>
              <p:nvPr/>
            </p:nvSpPr>
            <p:spPr>
              <a:xfrm>
                <a:off x="449989" y="3078609"/>
                <a:ext cx="29534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mathAnswerShape': 1}">
                <a:extLst>
                  <a:ext uri="{FF2B5EF4-FFF2-40B4-BE49-F238E27FC236}">
                    <a16:creationId xmlns:a16="http://schemas.microsoft.com/office/drawing/2014/main" id="{C716CF66-6B5B-8E65-BAD8-08CD20B16C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78609"/>
                <a:ext cx="2953449" cy="765061"/>
              </a:xfrm>
              <a:prstGeom prst="rect">
                <a:avLst/>
              </a:prstGeom>
              <a:blipFill>
                <a:blip r:embed="rId6"/>
                <a:stretch>
                  <a:fillRect l="-3306" r="-330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AFFC68-4DC5-64D3-10C7-398403813B2B}"/>
                  </a:ext>
                </a:extLst>
              </p:cNvPr>
              <p:cNvSpPr txBox="1"/>
              <p:nvPr/>
            </p:nvSpPr>
            <p:spPr>
              <a:xfrm>
                <a:off x="449989" y="3750058"/>
                <a:ext cx="1802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, 'mathAnswerShape': 1}">
                <a:extLst>
                  <a:ext uri="{FF2B5EF4-FFF2-40B4-BE49-F238E27FC236}">
                    <a16:creationId xmlns:a16="http://schemas.microsoft.com/office/drawing/2014/main" id="{A7AFFC68-4DC5-64D3-10C7-398403813B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50058"/>
                <a:ext cx="1802511" cy="765061"/>
              </a:xfrm>
              <a:prstGeom prst="rect">
                <a:avLst/>
              </a:prstGeom>
              <a:blipFill>
                <a:blip r:embed="rId7"/>
                <a:stretch>
                  <a:fillRect l="-5405" r="-506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C9DDE39-F135-24EB-0934-1290E55E07D0}"/>
              </a:ext>
            </a:extLst>
          </p:cNvPr>
          <p:cNvSpPr txBox="1"/>
          <p:nvPr/>
        </p:nvSpPr>
        <p:spPr>
          <a:xfrm>
            <a:off x="449989" y="4421507"/>
            <a:ext cx="4347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故平行四边形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327" name="yt_shape_11327"/>
          <p:cNvSpPr txBox="1"/>
          <p:nvPr/>
        </p:nvSpPr>
        <p:spPr>
          <a:xfrm>
            <a:off x="540000" y="1477536"/>
            <a:ext cx="8141652" cy="390292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那么平行四边形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5" name="yt_shape_11335"/>
          <p:cNvSpPr txBox="1"/>
          <p:nvPr/>
        </p:nvSpPr>
        <p:spPr>
          <a:xfrm>
            <a:off x="479376" y="2204864"/>
            <a:ext cx="11492915" cy="199090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    1.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利用公式法解一元二次方程的前提条件是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spc="150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spc="150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3_58ece"/>
              </a:rPr>
              <a:t>判定一元二次方程根的情况时，要考虑二次项的系数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不为零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82" name="yt_shape_11282"/>
              <p:cNvSpPr txBox="1"/>
              <p:nvPr/>
            </p:nvSpPr>
            <p:spPr>
              <a:xfrm>
                <a:off x="540119" y="2371962"/>
                <a:ext cx="11492915" cy="24740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答题模板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用公式法解方程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11.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将方程化为一般形式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a433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53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06a1,isEnd"/>
                  </a:rPr>
                  <a:t>1</a:t>
                </a:r>
                <a:b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53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53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82" name="yt_shape_112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71962"/>
                <a:ext cx="11492915" cy="2474075"/>
              </a:xfrm>
              <a:prstGeom prst="rect">
                <a:avLst/>
              </a:prstGeom>
              <a:blipFill>
                <a:blip r:embed="rId2"/>
                <a:stretch>
                  <a:fillRect l="-1645" t="-1970" b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FF8E164-AF6B-522C-F8A1-4CFD056F2DFA}"/>
              </a:ext>
            </a:extLst>
          </p:cNvPr>
          <p:cNvSpPr txBox="1"/>
          <p:nvPr/>
        </p:nvSpPr>
        <p:spPr>
          <a:xfrm>
            <a:off x="4764933" y="2800644"/>
            <a:ext cx="24643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ECCEDC-CCBD-9174-AFC9-4E5FC89F8A99}"/>
              </a:ext>
            </a:extLst>
          </p:cNvPr>
          <p:cNvSpPr txBox="1"/>
          <p:nvPr/>
        </p:nvSpPr>
        <p:spPr>
          <a:xfrm>
            <a:off x="8516004" y="280064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6CAB71-2977-47C1-1FF5-AFD9918470E4}"/>
              </a:ext>
            </a:extLst>
          </p:cNvPr>
          <p:cNvSpPr txBox="1"/>
          <p:nvPr/>
        </p:nvSpPr>
        <p:spPr>
          <a:xfrm>
            <a:off x="10135254" y="280064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299BB5-AAE0-56B8-60E7-A01795CF6D09}"/>
              </a:ext>
            </a:extLst>
          </p:cNvPr>
          <p:cNvSpPr txBox="1"/>
          <p:nvPr/>
        </p:nvSpPr>
        <p:spPr>
          <a:xfrm>
            <a:off x="1059708" y="3276132"/>
            <a:ext cx="1083183" cy="87707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3249D9-B956-BCF3-55BF-9DA396371992}"/>
              </a:ext>
            </a:extLst>
          </p:cNvPr>
          <p:cNvSpPr txBox="1"/>
          <p:nvPr/>
        </p:nvSpPr>
        <p:spPr>
          <a:xfrm>
            <a:off x="4094818" y="3276132"/>
            <a:ext cx="789685" cy="87707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5B294F4-4B27-C5BD-6A10-2E155034E3C4}"/>
                  </a:ext>
                </a:extLst>
              </p:cNvPr>
              <p:cNvSpPr txBox="1"/>
              <p:nvPr/>
            </p:nvSpPr>
            <p:spPr>
              <a:xfrm>
                <a:off x="8023562" y="3276132"/>
                <a:ext cx="1393000" cy="8770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, 'hasSerialNum': 1, 'pageBreak': True}">
                <a:extLst>
                  <a:ext uri="{FF2B5EF4-FFF2-40B4-BE49-F238E27FC236}">
                    <a16:creationId xmlns:a16="http://schemas.microsoft.com/office/drawing/2014/main" id="{55B294F4-4B27-C5BD-6A10-2E155034E3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3562" y="3276132"/>
                <a:ext cx="1393000" cy="8770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AD0E2E2-04A9-F45E-76E1-B91DFD021326}"/>
              </a:ext>
            </a:extLst>
          </p:cNvPr>
          <p:cNvCxnSpPr/>
          <p:nvPr/>
        </p:nvCxnSpPr>
        <p:spPr>
          <a:xfrm>
            <a:off x="7761149" y="4125451"/>
            <a:ext cx="156540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BD140B2-4E8C-FD01-CD59-502204D4E0B2}"/>
                  </a:ext>
                </a:extLst>
              </p:cNvPr>
              <p:cNvSpPr txBox="1"/>
              <p:nvPr/>
            </p:nvSpPr>
            <p:spPr>
              <a:xfrm>
                <a:off x="1107333" y="4059595"/>
                <a:ext cx="1388238" cy="8093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−3+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3, 'hasSerialNum': 1, 'pageBreak': True}">
                <a:extLst>
                  <a:ext uri="{FF2B5EF4-FFF2-40B4-BE49-F238E27FC236}">
                    <a16:creationId xmlns:a16="http://schemas.microsoft.com/office/drawing/2014/main" id="{3BD140B2-4E8C-FD01-CD59-502204D4E0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4059595"/>
                <a:ext cx="1388238" cy="80932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DF0AFEC-483F-09B3-AE15-B1E76BB74F43}"/>
              </a:ext>
            </a:extLst>
          </p:cNvPr>
          <p:cNvCxnSpPr/>
          <p:nvPr/>
        </p:nvCxnSpPr>
        <p:spPr>
          <a:xfrm>
            <a:off x="844919" y="4841160"/>
            <a:ext cx="156064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BB4C2B4-761F-9590-9A65-F178809B644A}"/>
                  </a:ext>
                </a:extLst>
              </p:cNvPr>
              <p:cNvSpPr txBox="1"/>
              <p:nvPr/>
            </p:nvSpPr>
            <p:spPr>
              <a:xfrm>
                <a:off x="3561672" y="4059595"/>
                <a:ext cx="1388237" cy="8093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" name="文本框 10" descr="{'rangeId': 3, 'hasSerialNum': 1, 'pageBreak': True}">
                <a:extLst>
                  <a:ext uri="{FF2B5EF4-FFF2-40B4-BE49-F238E27FC236}">
                    <a16:creationId xmlns:a16="http://schemas.microsoft.com/office/drawing/2014/main" id="{8BB4C2B4-761F-9590-9A65-F178809B64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1672" y="4059595"/>
                <a:ext cx="1388237" cy="80932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067441C-D3AD-A7FE-D4E9-34CEA6B1088F}"/>
              </a:ext>
            </a:extLst>
          </p:cNvPr>
          <p:cNvCxnSpPr/>
          <p:nvPr/>
        </p:nvCxnSpPr>
        <p:spPr>
          <a:xfrm>
            <a:off x="3299258" y="4841160"/>
            <a:ext cx="15606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9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85" name="yt_shape_11285"/>
              <p:cNvSpPr txBox="1"/>
              <p:nvPr/>
            </p:nvSpPr>
            <p:spPr>
              <a:xfrm>
                <a:off x="540000" y="1092156"/>
                <a:ext cx="5153655" cy="50336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用公式法解下列方程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常德市中考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解：整理，得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方程没有实数根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85" name="yt_shape_11285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92156"/>
                <a:ext cx="5153655" cy="5033686"/>
              </a:xfrm>
              <a:prstGeom prst="rect">
                <a:avLst/>
              </a:prstGeom>
              <a:blipFill>
                <a:blip r:embed="rId2"/>
                <a:stretch>
                  <a:fillRect l="-3669" t="-969" r="-2604" b="-2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B9F0F4A-9FF7-0A57-7FBE-3D49525263AF}"/>
              </a:ext>
            </a:extLst>
          </p:cNvPr>
          <p:cNvSpPr txBox="1"/>
          <p:nvPr/>
        </p:nvSpPr>
        <p:spPr>
          <a:xfrm>
            <a:off x="449989" y="1996326"/>
            <a:ext cx="4715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7AC0FE-1F0D-5429-9829-8BD09C2576F0}"/>
              </a:ext>
            </a:extLst>
          </p:cNvPr>
          <p:cNvSpPr txBox="1"/>
          <p:nvPr/>
        </p:nvSpPr>
        <p:spPr>
          <a:xfrm>
            <a:off x="449989" y="2471814"/>
            <a:ext cx="2997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7003CB-9F67-28E4-CECA-F162F05C22A4}"/>
                  </a:ext>
                </a:extLst>
              </p:cNvPr>
              <p:cNvSpPr txBox="1"/>
              <p:nvPr/>
            </p:nvSpPr>
            <p:spPr>
              <a:xfrm>
                <a:off x="449989" y="2947302"/>
                <a:ext cx="3621913" cy="850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hasSerialNum': 1}">
                <a:extLst>
                  <a:ext uri="{FF2B5EF4-FFF2-40B4-BE49-F238E27FC236}">
                    <a16:creationId xmlns:a16="http://schemas.microsoft.com/office/drawing/2014/main" id="{387003CB-9F67-28E4-CECA-F162F05C22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47302"/>
                <a:ext cx="3621913" cy="850342"/>
              </a:xfrm>
              <a:prstGeom prst="rect">
                <a:avLst/>
              </a:prstGeom>
              <a:blipFill>
                <a:blip r:embed="rId3"/>
                <a:stretch>
                  <a:fillRect l="-2694" r="-2694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3AE1498-41CC-0869-2678-7C399E3AB0F1}"/>
              </a:ext>
            </a:extLst>
          </p:cNvPr>
          <p:cNvSpPr txBox="1"/>
          <p:nvPr/>
        </p:nvSpPr>
        <p:spPr>
          <a:xfrm>
            <a:off x="449989" y="4179520"/>
            <a:ext cx="409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936760-6A4E-CB43-1FBF-253836AE4490}"/>
              </a:ext>
            </a:extLst>
          </p:cNvPr>
          <p:cNvSpPr txBox="1"/>
          <p:nvPr/>
        </p:nvSpPr>
        <p:spPr>
          <a:xfrm>
            <a:off x="449989" y="4655008"/>
            <a:ext cx="380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01E2D8-4249-CF12-C2AF-1644D6A4C946}"/>
              </a:ext>
            </a:extLst>
          </p:cNvPr>
          <p:cNvSpPr txBox="1"/>
          <p:nvPr/>
        </p:nvSpPr>
        <p:spPr>
          <a:xfrm>
            <a:off x="449989" y="5130496"/>
            <a:ext cx="5283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201CF2-7CFC-6EFF-E514-151B1D144BB8}"/>
              </a:ext>
            </a:extLst>
          </p:cNvPr>
          <p:cNvSpPr txBox="1"/>
          <p:nvPr/>
        </p:nvSpPr>
        <p:spPr>
          <a:xfrm>
            <a:off x="449989" y="5605984"/>
            <a:ext cx="2694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方程没有实数根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1" name="yt_shape_11291"/>
          <p:cNvSpPr txBox="1"/>
          <p:nvPr/>
        </p:nvSpPr>
        <p:spPr>
          <a:xfrm>
            <a:off x="540000" y="2173865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一元二次方程根的判别式的应用</a:t>
            </a:r>
          </a:p>
        </p:txBody>
      </p:sp>
      <p:sp>
        <p:nvSpPr>
          <p:cNvPr id="11292" name="yt_shape_11292"/>
          <p:cNvSpPr txBox="1"/>
          <p:nvPr/>
        </p:nvSpPr>
        <p:spPr>
          <a:xfrm>
            <a:off x="540000" y="2663299"/>
            <a:ext cx="73417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的根的情况是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93" name="yt_table_1129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275661"/>
              </p:ext>
            </p:extLst>
          </p:nvPr>
        </p:nvGraphicFramePr>
        <p:xfrm>
          <a:off x="540047" y="3142602"/>
          <a:ext cx="4005263" cy="1901952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</a:tbl>
          </a:graphicData>
        </a:graphic>
      </p:graphicFrame>
      <p:pic>
        <p:nvPicPr>
          <p:cNvPr id="3" name="yt_shape_1714269090468" title="H_26.259764">
            <a:extLst>
              <a:ext uri="{FF2B5EF4-FFF2-40B4-BE49-F238E27FC236}">
                <a16:creationId xmlns:a16="http://schemas.microsoft.com/office/drawing/2014/main" id="{0D239C5D-77D9-73C1-F114-48FE81B32F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243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6E50A6-7AB7-5AA7-1284-DA70BCDEEF13}"/>
              </a:ext>
            </a:extLst>
          </p:cNvPr>
          <p:cNvSpPr txBox="1"/>
          <p:nvPr/>
        </p:nvSpPr>
        <p:spPr>
          <a:xfrm>
            <a:off x="6907939" y="26164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5" name="yt_shape_11295"/>
          <p:cNvSpPr txBox="1"/>
          <p:nvPr/>
        </p:nvSpPr>
        <p:spPr>
          <a:xfrm>
            <a:off x="540000" y="1234150"/>
            <a:ext cx="6194003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判定下列方程根的情况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原方程有两个不相等的实数根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原方程可化为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原方程没有实数根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B3457E-C15F-8276-73CE-2A33ECBBEC8B}"/>
              </a:ext>
            </a:extLst>
          </p:cNvPr>
          <p:cNvSpPr txBox="1"/>
          <p:nvPr/>
        </p:nvSpPr>
        <p:spPr>
          <a:xfrm>
            <a:off x="449989" y="2138320"/>
            <a:ext cx="465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D5BF9C-2AE4-3836-511D-25BB28DC8250}"/>
              </a:ext>
            </a:extLst>
          </p:cNvPr>
          <p:cNvSpPr txBox="1"/>
          <p:nvPr/>
        </p:nvSpPr>
        <p:spPr>
          <a:xfrm>
            <a:off x="497614" y="2613808"/>
            <a:ext cx="344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C1B163-35FF-D60E-37DF-E58568BB1612}"/>
              </a:ext>
            </a:extLst>
          </p:cNvPr>
          <p:cNvSpPr txBox="1"/>
          <p:nvPr/>
        </p:nvSpPr>
        <p:spPr>
          <a:xfrm>
            <a:off x="449989" y="3089296"/>
            <a:ext cx="2845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DDA490-A373-052A-5AAE-52A3A65BB15D}"/>
              </a:ext>
            </a:extLst>
          </p:cNvPr>
          <p:cNvSpPr txBox="1"/>
          <p:nvPr/>
        </p:nvSpPr>
        <p:spPr>
          <a:xfrm>
            <a:off x="449989" y="3564784"/>
            <a:ext cx="452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原方程有两个不相等的实数根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F8CAE85-B24B-5E6E-CEA2-25873C694DEC}"/>
              </a:ext>
            </a:extLst>
          </p:cNvPr>
          <p:cNvSpPr txBox="1"/>
          <p:nvPr/>
        </p:nvSpPr>
        <p:spPr>
          <a:xfrm>
            <a:off x="449989" y="4515760"/>
            <a:ext cx="572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原方程可化为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5D64522-4469-5844-6C2A-0CDCE5C7F2A8}"/>
              </a:ext>
            </a:extLst>
          </p:cNvPr>
          <p:cNvSpPr txBox="1"/>
          <p:nvPr/>
        </p:nvSpPr>
        <p:spPr>
          <a:xfrm>
            <a:off x="497614" y="4991248"/>
            <a:ext cx="626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3E705E-E5F9-693B-5FC1-DDA553D2E446}"/>
              </a:ext>
            </a:extLst>
          </p:cNvPr>
          <p:cNvSpPr txBox="1"/>
          <p:nvPr/>
        </p:nvSpPr>
        <p:spPr>
          <a:xfrm>
            <a:off x="449989" y="5466736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原方程没有实数根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0" name="yt_shape_11300"/>
          <p:cNvSpPr txBox="1"/>
          <p:nvPr/>
        </p:nvSpPr>
        <p:spPr>
          <a:xfrm>
            <a:off x="540119" y="316291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【易错易混】利用根的判别式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sym typeface="_⨹_18_74a6b"/>
              </a:rPr>
              <a:t>求字母的取值范围时，忘记考虑一元二次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方程中二次项系数不为零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F107EF-13AA-3FB4-4F70-001704B047B8}"/>
              </a:ext>
            </a:extLst>
          </p:cNvPr>
          <p:cNvSpPr txBox="1"/>
          <p:nvPr/>
        </p:nvSpPr>
        <p:spPr>
          <a:xfrm>
            <a:off x="450108" y="3116110"/>
            <a:ext cx="11330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【易错易混】利用根的判别式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  <a:sym typeface="_⨹_18_74a6b"/>
              </a:rPr>
              <a:t>求字母的取值范围时，忘记考虑一元二次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FB2C9E-31A3-4DC4-62BA-0C10732C2739}"/>
              </a:ext>
            </a:extLst>
          </p:cNvPr>
          <p:cNvSpPr txBox="1"/>
          <p:nvPr/>
        </p:nvSpPr>
        <p:spPr>
          <a:xfrm>
            <a:off x="450108" y="3591598"/>
            <a:ext cx="3532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方程中二次项系数不为零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1" name="yt_shape_11301"/>
          <p:cNvSpPr txBox="1"/>
          <p:nvPr/>
        </p:nvSpPr>
        <p:spPr>
          <a:xfrm>
            <a:off x="540119" y="104984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一元二次方程有两个实数根，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的范围为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f729"/>
              </a:rPr>
              <a:t>的取值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04" name="yt_table_11304" title="H_100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295338"/>
                  </p:ext>
                </p:extLst>
              </p:nvPr>
            </p:nvGraphicFramePr>
            <p:xfrm>
              <a:off x="540047" y="4888407"/>
              <a:ext cx="6178868" cy="1280034"/>
            </p:xfrm>
            <a:graphic>
              <a:graphicData uri="http://schemas.openxmlformats.org/drawingml/2006/table">
                <a:tbl>
                  <a:tblPr/>
                  <a:tblGrid>
                    <a:gridCol w="3546793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  <a:gridCol w="2632075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且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且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304" name="yt_table_11304" descr="{&quot;rangeId&quot;:10,&quot;type&quot;:&quot;Option&quot;}" title="H_100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295338"/>
                  </p:ext>
                </p:extLst>
              </p:nvPr>
            </p:nvGraphicFramePr>
            <p:xfrm>
              <a:off x="540047" y="4738567"/>
              <a:ext cx="6178868" cy="1280034"/>
            </p:xfrm>
            <a:graphic>
              <a:graphicData uri="http://schemas.openxmlformats.org/drawingml/2006/table">
                <a:tbl>
                  <a:tblPr/>
                  <a:tblGrid>
                    <a:gridCol w="3546793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  <a:gridCol w="2632075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4099" b="-1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4954" b="-1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2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52" r="-7409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4954" t="-10095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D0F4563-4B65-9348-7C9D-41368E8BA74B}"/>
              </a:ext>
            </a:extLst>
          </p:cNvPr>
          <p:cNvSpPr txBox="1"/>
          <p:nvPr/>
        </p:nvSpPr>
        <p:spPr>
          <a:xfrm>
            <a:off x="450108" y="1478522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一元二次方程有两个实数根，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48C777-A55D-ECD8-9B49-E4C691658AED}"/>
              </a:ext>
            </a:extLst>
          </p:cNvPr>
          <p:cNvSpPr txBox="1"/>
          <p:nvPr/>
        </p:nvSpPr>
        <p:spPr>
          <a:xfrm>
            <a:off x="450108" y="1954010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A7D491-E9C3-F9C1-80A5-2DCBD1947B56}"/>
              </a:ext>
            </a:extLst>
          </p:cNvPr>
          <p:cNvSpPr txBox="1"/>
          <p:nvPr/>
        </p:nvSpPr>
        <p:spPr>
          <a:xfrm>
            <a:off x="450108" y="2429498"/>
            <a:ext cx="390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9CE0A0-8A3B-5EB3-CDA8-925F6B7434A8}"/>
              </a:ext>
            </a:extLst>
          </p:cNvPr>
          <p:cNvSpPr txBox="1"/>
          <p:nvPr/>
        </p:nvSpPr>
        <p:spPr>
          <a:xfrm>
            <a:off x="450108" y="2904986"/>
            <a:ext cx="250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1CF841-140B-D2DF-801F-7711C6196DE1}"/>
              </a:ext>
            </a:extLst>
          </p:cNvPr>
          <p:cNvSpPr txBox="1"/>
          <p:nvPr/>
        </p:nvSpPr>
        <p:spPr>
          <a:xfrm>
            <a:off x="450108" y="3380474"/>
            <a:ext cx="374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的范围为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A7CCFFD-E4D7-571C-6EDE-6528800F33FF}"/>
              </a:ext>
            </a:extLst>
          </p:cNvPr>
          <p:cNvSpPr txBox="1"/>
          <p:nvPr/>
        </p:nvSpPr>
        <p:spPr>
          <a:xfrm>
            <a:off x="1974108" y="43314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6" name="yt_shape_11306"/>
          <p:cNvSpPr txBox="1"/>
          <p:nvPr/>
        </p:nvSpPr>
        <p:spPr>
          <a:xfrm>
            <a:off x="540000" y="2362816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05" name="yt_image_11305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6281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8" name="yt_shape_11308"/>
          <p:cNvSpPr txBox="1"/>
          <p:nvPr/>
        </p:nvSpPr>
        <p:spPr>
          <a:xfrm>
            <a:off x="540120" y="294498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不经过第一象限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8524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的实数根的个数有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09" name="yt_table_113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425883"/>
              </p:ext>
            </p:extLst>
          </p:nvPr>
        </p:nvGraphicFramePr>
        <p:xfrm>
          <a:off x="540047" y="3904416"/>
          <a:ext cx="4218306" cy="950976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F5EA8AA-6563-1565-3F86-04E6904F8634}"/>
              </a:ext>
            </a:extLst>
          </p:cNvPr>
          <p:cNvSpPr txBox="1"/>
          <p:nvPr/>
        </p:nvSpPr>
        <p:spPr>
          <a:xfrm>
            <a:off x="7206508" y="33736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1" name="yt_shape_11311"/>
          <p:cNvSpPr txBox="1"/>
          <p:nvPr/>
        </p:nvSpPr>
        <p:spPr>
          <a:xfrm>
            <a:off x="540119" y="199091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成都七中单元卷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若在实数范围内定义一种运算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a*b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78c2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12" name="yt_table_11312" title="H_179.31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5762343"/>
                  </p:ext>
                </p:extLst>
              </p:nvPr>
            </p:nvGraphicFramePr>
            <p:xfrm>
              <a:off x="540047" y="2950349"/>
              <a:ext cx="3979990" cy="2277239"/>
            </p:xfrm>
            <a:graphic>
              <a:graphicData uri="http://schemas.openxmlformats.org/drawingml/2006/table">
                <a:tbl>
                  <a:tblPr/>
                  <a:tblGrid>
                    <a:gridCol w="3979990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−1+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−1+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312" name="yt_table_11312" descr="{&quot;rangeId&quot;:13,&quot;type&quot;:&quot;Option&quot;}" title="H_179.31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5762343"/>
                  </p:ext>
                </p:extLst>
              </p:nvPr>
            </p:nvGraphicFramePr>
            <p:xfrm>
              <a:off x="540047" y="1859435"/>
              <a:ext cx="3979990" cy="2277239"/>
            </p:xfrm>
            <a:graphic>
              <a:graphicData uri="http://schemas.openxmlformats.org/drawingml/2006/table">
                <a:tbl>
                  <a:tblPr/>
                  <a:tblGrid>
                    <a:gridCol w="3979990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7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25641" b="-1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8"/>
                      </a:ext>
                    </a:extLst>
                  </a:tr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23729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AE1D693-E75C-0D1E-FEE1-F271526AD488}"/>
              </a:ext>
            </a:extLst>
          </p:cNvPr>
          <p:cNvSpPr txBox="1"/>
          <p:nvPr/>
        </p:nvSpPr>
        <p:spPr>
          <a:xfrm>
            <a:off x="5604721" y="24195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1942</Words>
  <Application>Microsoft Office PowerPoint</Application>
  <PresentationFormat>宽屏</PresentationFormat>
  <Paragraphs>146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2024-04-28T01:47:59Z</dcterms:created>
  <dcterms:modified xsi:type="dcterms:W3CDTF">2024-04-28T03:23:30Z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