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26" r:id="rId5"/>
    <p:sldId id="323" r:id="rId6"/>
    <p:sldId id="310" r:id="rId7"/>
    <p:sldId id="311" r:id="rId8"/>
    <p:sldId id="312" r:id="rId9"/>
    <p:sldId id="316" r:id="rId10"/>
    <p:sldId id="319" r:id="rId11"/>
    <p:sldId id="324" r:id="rId12"/>
    <p:sldId id="320" r:id="rId13"/>
    <p:sldId id="325" r:id="rId14"/>
    <p:sldId id="322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1.png"/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0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5.png"/><Relationship Id="rId4" Type="http://schemas.openxmlformats.org/officeDocument/2006/relationships/image" Target="../media/image14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89" name="yt_image_11789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3539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91" name="yt_shape_11791"/>
          <p:cNvSpPr txBox="1"/>
          <p:nvPr/>
        </p:nvSpPr>
        <p:spPr>
          <a:xfrm>
            <a:off x="540000" y="1555704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用树状图或表格求概率</a:t>
            </a:r>
          </a:p>
        </p:txBody>
      </p:sp>
      <p:sp>
        <p:nvSpPr>
          <p:cNvPr id="11792" name="yt_shape_11792"/>
          <p:cNvSpPr txBox="1"/>
          <p:nvPr/>
        </p:nvSpPr>
        <p:spPr>
          <a:xfrm>
            <a:off x="540120" y="204513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贵阳七中月考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一天晚上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2_48beb"/>
              </a:rPr>
              <a:t>小丽在清洗两只颜色分别为粉色和白色的有盖茶杯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突然停电了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小丽只好把杯盖和茶杯随机搭配在一起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54e94"/>
              </a:rPr>
              <a:t>则其颜色搭配一致的概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793" name="yt_table_11793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11304717"/>
                  </p:ext>
                </p:extLst>
              </p:nvPr>
            </p:nvGraphicFramePr>
            <p:xfrm>
              <a:off x="540047" y="3484704"/>
              <a:ext cx="7100254" cy="633667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285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286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287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28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793" name="yt_table_11793" descr="{&quot;rangeId&quot;:2,&quot;type&quot;:&quot;Option&quot;}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11304717"/>
                  </p:ext>
                </p:extLst>
              </p:nvPr>
            </p:nvGraphicFramePr>
            <p:xfrm>
              <a:off x="540047" y="3411165"/>
              <a:ext cx="7100254" cy="633667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285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286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287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288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333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917" r="-15565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917" r="-5565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794" name="yt_shape_11794"/>
          <p:cNvSpPr txBox="1"/>
          <p:nvPr/>
        </p:nvSpPr>
        <p:spPr>
          <a:xfrm>
            <a:off x="540119" y="416901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临沂市中考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经过某十字路口的汽车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可能直行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也可能向左转或向右转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7a17"/>
              </a:rPr>
              <a:t>如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果这三种可能性大小相同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则两辆汽车经过这个十字路口时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一辆向右转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9659"/>
              </a:rPr>
              <a:t>一辆向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左转的概率是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795" name="yt_table_11795" title="H_50.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3823628"/>
                  </p:ext>
                </p:extLst>
              </p:nvPr>
            </p:nvGraphicFramePr>
            <p:xfrm>
              <a:off x="540047" y="5608585"/>
              <a:ext cx="7066916" cy="636016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289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290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291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29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795" name="yt_table_11795" descr="{&quot;rangeId&quot;:3,&quot;type&quot;:&quot;Option&quot;}" title="H_50.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3823628"/>
                  </p:ext>
                </p:extLst>
              </p:nvPr>
            </p:nvGraphicFramePr>
            <p:xfrm>
              <a:off x="540047" y="5535046"/>
              <a:ext cx="7066916" cy="636016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289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290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291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292"/>
                        </a:ext>
                      </a:extLst>
                    </a:gridCol>
                  </a:tblGrid>
                  <a:tr h="63601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51515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917" r="-153823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1534" r="-54294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55367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4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269169427" title="H_26.259764">
            <a:extLst>
              <a:ext uri="{FF2B5EF4-FFF2-40B4-BE49-F238E27FC236}">
                <a16:creationId xmlns:a16="http://schemas.microsoft.com/office/drawing/2014/main" id="{219FEFF4-73A7-6D49-D621-6AA8E309184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06157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2776D0A-5294-45C1-4BD3-4B59DDFE1D61}"/>
              </a:ext>
            </a:extLst>
          </p:cNvPr>
          <p:cNvSpPr txBox="1"/>
          <p:nvPr/>
        </p:nvSpPr>
        <p:spPr>
          <a:xfrm>
            <a:off x="1669309" y="294930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AD4DA3-F089-ADCA-D4EA-48F7667945AE}"/>
              </a:ext>
            </a:extLst>
          </p:cNvPr>
          <p:cNvSpPr txBox="1"/>
          <p:nvPr/>
        </p:nvSpPr>
        <p:spPr>
          <a:xfrm>
            <a:off x="2888508" y="507318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6" name="yt_shape_11836"/>
          <p:cNvSpPr txBox="1"/>
          <p:nvPr/>
        </p:nvSpPr>
        <p:spPr>
          <a:xfrm>
            <a:off x="540000" y="1273562"/>
            <a:ext cx="453970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应从小明开始踢，如图所示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838" name="yt_shape_11838"/>
          <p:cNvSpPr txBox="1"/>
          <p:nvPr/>
        </p:nvSpPr>
        <p:spPr>
          <a:xfrm>
            <a:off x="540000" y="1905229"/>
            <a:ext cx="4651530" cy="136877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600" b="0" i="0" u="none" spc="-7600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</a:rPr>
              <a:t> </a:t>
            </a:r>
            <a:r>
              <a:rPr lang="en-US" altLang="zh-CN" sz="7600" b="0" i="0" u="none" spc="34372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</a:rPr>
              <a:t> </a:t>
            </a:r>
          </a:p>
        </p:txBody>
      </p:sp>
      <p:pic>
        <p:nvPicPr>
          <p:cNvPr id="11837" name="yt_image_11837" title="H_119.1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93224" y="1789064"/>
            <a:ext cx="4605552" cy="151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840" name="yt_shape_11840"/>
              <p:cNvSpPr txBox="1"/>
              <p:nvPr/>
            </p:nvSpPr>
            <p:spPr>
              <a:xfrm>
                <a:off x="540000" y="3469015"/>
                <a:ext cx="6434454" cy="24754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若从小明开始踢，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踢到小明处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同理，若从小强开始踢，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踢到小明处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若从小华开始踢，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踢到小明处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所以应从小明开始踢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40" name="yt_shape_11840" descr="{&quot;rangeId&quot;:1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69015"/>
                <a:ext cx="6434454" cy="2475421"/>
              </a:xfrm>
              <a:prstGeom prst="rect">
                <a:avLst/>
              </a:prstGeom>
              <a:blipFill>
                <a:blip r:embed="rId3"/>
                <a:stretch>
                  <a:fillRect l="-2938" r="-1991" b="-68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9E0A4AF-6AC6-B45C-0CFB-449203E64D70}"/>
              </a:ext>
            </a:extLst>
          </p:cNvPr>
          <p:cNvSpPr txBox="1"/>
          <p:nvPr/>
        </p:nvSpPr>
        <p:spPr>
          <a:xfrm>
            <a:off x="449989" y="1398849"/>
            <a:ext cx="467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应从小明开始踢，如图所示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E9CAB87-93F2-E8DC-53B0-6FDF6A8009DA}"/>
                  </a:ext>
                </a:extLst>
              </p:cNvPr>
              <p:cNvSpPr txBox="1"/>
              <p:nvPr/>
            </p:nvSpPr>
            <p:spPr>
              <a:xfrm>
                <a:off x="449989" y="3422209"/>
                <a:ext cx="6166548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若从小明开始踢，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踢到小明处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9, 'mathAnswerShape': 1}">
                <a:extLst>
                  <a:ext uri="{FF2B5EF4-FFF2-40B4-BE49-F238E27FC236}">
                    <a16:creationId xmlns:a16="http://schemas.microsoft.com/office/drawing/2014/main" id="{CE9CAB87-93F2-E8DC-53B0-6FDF6A8009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22209"/>
                <a:ext cx="6166548" cy="769316"/>
              </a:xfrm>
              <a:prstGeom prst="rect">
                <a:avLst/>
              </a:prstGeom>
              <a:blipFill>
                <a:blip r:embed="rId4"/>
                <a:stretch>
                  <a:fillRect l="-1583" r="-1583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F16337D-D3DE-6A9D-3DC0-7360C4AAB6F9}"/>
                  </a:ext>
                </a:extLst>
              </p:cNvPr>
              <p:cNvSpPr txBox="1"/>
              <p:nvPr/>
            </p:nvSpPr>
            <p:spPr>
              <a:xfrm>
                <a:off x="449989" y="4097913"/>
                <a:ext cx="6552312" cy="7693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同理，若从小强开始踢，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踢到小明处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9, 'mathAnswerShape': 1}">
                <a:extLst>
                  <a:ext uri="{FF2B5EF4-FFF2-40B4-BE49-F238E27FC236}">
                    <a16:creationId xmlns:a16="http://schemas.microsoft.com/office/drawing/2014/main" id="{BF16337D-D3DE-6A9D-3DC0-7360C4AAB6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97913"/>
                <a:ext cx="6552312" cy="769315"/>
              </a:xfrm>
              <a:prstGeom prst="rect">
                <a:avLst/>
              </a:prstGeom>
              <a:blipFill>
                <a:blip r:embed="rId5"/>
                <a:stretch>
                  <a:fillRect l="-1488" r="-148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379DBBE-9AF9-62D6-218F-0946AE133994}"/>
                  </a:ext>
                </a:extLst>
              </p:cNvPr>
              <p:cNvSpPr txBox="1"/>
              <p:nvPr/>
            </p:nvSpPr>
            <p:spPr>
              <a:xfrm>
                <a:off x="449989" y="4773616"/>
                <a:ext cx="5637911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若从小华开始踢，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踢到小明处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9, 'mathAnswerShape': 1}">
                <a:extLst>
                  <a:ext uri="{FF2B5EF4-FFF2-40B4-BE49-F238E27FC236}">
                    <a16:creationId xmlns:a16="http://schemas.microsoft.com/office/drawing/2014/main" id="{3379DBBE-9AF9-62D6-218F-0946AE1339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73616"/>
                <a:ext cx="5637911" cy="769316"/>
              </a:xfrm>
              <a:prstGeom prst="rect">
                <a:avLst/>
              </a:prstGeom>
              <a:blipFill>
                <a:blip r:embed="rId6"/>
                <a:stretch>
                  <a:fillRect l="-1730" r="-173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A9A18270-F658-5745-34DB-C126BB627EF4}"/>
              </a:ext>
            </a:extLst>
          </p:cNvPr>
          <p:cNvSpPr txBox="1"/>
          <p:nvPr/>
        </p:nvSpPr>
        <p:spPr>
          <a:xfrm>
            <a:off x="449989" y="5449320"/>
            <a:ext cx="2999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所以应从小明开始踢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833" name="yt_shape_11833"/>
              <p:cNvSpPr txBox="1"/>
              <p:nvPr/>
            </p:nvSpPr>
            <p:spPr>
              <a:xfrm>
                <a:off x="449989" y="306255"/>
                <a:ext cx="11003012" cy="11065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足球踢到小华处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如果踢三次后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球踢到了小明处的可能性最小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应从谁开始踢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请说明理由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833" name="yt_shape_118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6255"/>
                <a:ext cx="11003012" cy="1106521"/>
              </a:xfrm>
              <a:prstGeom prst="rect">
                <a:avLst/>
              </a:prstGeom>
              <a:blipFill>
                <a:blip r:embed="rId7"/>
                <a:stretch>
                  <a:fillRect l="-1717" r="-720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8" name="yt_shape_11848"/>
          <p:cNvSpPr txBox="1"/>
          <p:nvPr/>
        </p:nvSpPr>
        <p:spPr>
          <a:xfrm>
            <a:off x="540000" y="2278274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847" name="yt_image_11847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278274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850" name="yt_shape_11850"/>
              <p:cNvSpPr txBox="1"/>
              <p:nvPr/>
            </p:nvSpPr>
            <p:spPr>
              <a:xfrm>
                <a:off x="540119" y="2860439"/>
                <a:ext cx="11492915" cy="20792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页习题第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某商场举办抽奖活动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规则如下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0158b,isEnd"/>
                  </a:rPr>
                  <a:t>在不透明的袋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子中有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个红球和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个黑球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这些球除颜色外其他都相同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顾客每次摸出一个球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87a56,isEnd"/>
                  </a:rPr>
                  <a:t>若摸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到红球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则获得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份奖品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若摸到黑球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则没有奖品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如果小芳只有一次摸球机会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那么小芳获得奖品的概率为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850" name="yt_shape_118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860439"/>
                <a:ext cx="11492915" cy="2079287"/>
              </a:xfrm>
              <a:prstGeom prst="rect">
                <a:avLst/>
              </a:prstGeom>
              <a:blipFill>
                <a:blip r:embed="rId3"/>
                <a:stretch>
                  <a:fillRect l="-1645" t="-2346" b="-43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42765CB-76D2-B0FA-7363-D461091F1545}"/>
                  </a:ext>
                </a:extLst>
              </p:cNvPr>
              <p:cNvSpPr txBox="1"/>
              <p:nvPr/>
            </p:nvSpPr>
            <p:spPr>
              <a:xfrm>
                <a:off x="9192344" y="4077072"/>
                <a:ext cx="66109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42765CB-76D2-B0FA-7363-D461091F15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92344" y="4077072"/>
                <a:ext cx="661099" cy="72632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53" name="yt_shape_11853"/>
          <p:cNvSpPr txBox="1"/>
          <p:nvPr/>
        </p:nvSpPr>
        <p:spPr>
          <a:xfrm>
            <a:off x="540119" y="1314194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如果小芳有两次摸球机会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摸出后不放回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求小芳获得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份奖品的概率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f555"/>
              </a:rPr>
              <a:t>请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画树状图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等方法写出分析过程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1854" name="yt_shape_11854"/>
          <p:cNvSpPr txBox="1"/>
          <p:nvPr/>
        </p:nvSpPr>
        <p:spPr>
          <a:xfrm>
            <a:off x="540000" y="2257149"/>
            <a:ext cx="32316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画树状图为：</a:t>
            </a:r>
          </a:p>
        </p:txBody>
      </p:sp>
      <p:sp>
        <p:nvSpPr>
          <p:cNvPr id="11856" name="yt_shape_11856"/>
          <p:cNvSpPr txBox="1"/>
          <p:nvPr/>
        </p:nvSpPr>
        <p:spPr>
          <a:xfrm>
            <a:off x="540000" y="2888816"/>
            <a:ext cx="4573688" cy="115262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400" b="0" i="0" u="none" spc="-6400">
                <a:solidFill>
                  <a:srgbClr val="1EE3CF"/>
                </a:solidFill>
                <a:effectLst/>
                <a:latin typeface="Times New Roman" pitchFamily="64"/>
                <a:ea typeface="宋体" pitchFamily="64"/>
              </a:rPr>
              <a:t> </a:t>
            </a:r>
            <a:r>
              <a:rPr lang="en-US" altLang="zh-CN" sz="6400" b="0" i="0" u="none" spc="34065">
                <a:solidFill>
                  <a:srgbClr val="1EE3CF"/>
                </a:solidFill>
                <a:effectLst/>
                <a:latin typeface="Times New Roman" pitchFamily="64"/>
                <a:ea typeface="宋体" pitchFamily="64"/>
              </a:rPr>
              <a:t> </a:t>
            </a:r>
          </a:p>
        </p:txBody>
      </p:sp>
      <p:pic>
        <p:nvPicPr>
          <p:cNvPr id="11855" name="yt_image_1185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30475" y="2699671"/>
            <a:ext cx="4528411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58" name="yt_shape_11858"/>
          <p:cNvSpPr txBox="1"/>
          <p:nvPr/>
        </p:nvSpPr>
        <p:spPr>
          <a:xfrm>
            <a:off x="540000" y="4217196"/>
            <a:ext cx="78483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共有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种等可能的结果，其中两次摸到红球的结果有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种，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859" name="yt_shape_11859"/>
              <p:cNvSpPr txBox="1"/>
              <p:nvPr/>
            </p:nvSpPr>
            <p:spPr>
              <a:xfrm>
                <a:off x="540000" y="4696499"/>
                <a:ext cx="5097549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小芳获得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份奖品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59" name="yt_shape_11859" descr="{&quot;rangeId&quot;:1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96499"/>
                <a:ext cx="5097549" cy="641779"/>
              </a:xfrm>
              <a:prstGeom prst="rect">
                <a:avLst/>
              </a:prstGeom>
              <a:blipFill>
                <a:blip r:embed="rId3"/>
                <a:stretch>
                  <a:fillRect l="-3708" r="-2632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8E5BAE5-4252-6C6E-A414-7364EDBC1595}"/>
              </a:ext>
            </a:extLst>
          </p:cNvPr>
          <p:cNvSpPr txBox="1"/>
          <p:nvPr/>
        </p:nvSpPr>
        <p:spPr>
          <a:xfrm>
            <a:off x="449989" y="2210343"/>
            <a:ext cx="3380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画树状图为：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FA29A86-0DF6-A0B7-458D-ECA746CA6D94}"/>
              </a:ext>
            </a:extLst>
          </p:cNvPr>
          <p:cNvSpPr txBox="1"/>
          <p:nvPr/>
        </p:nvSpPr>
        <p:spPr>
          <a:xfrm>
            <a:off x="449989" y="4170390"/>
            <a:ext cx="7952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种等可能的结果，其中两次摸到红球的结果有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B41F637-9177-C6C8-3B15-E132097569BC}"/>
                  </a:ext>
                </a:extLst>
              </p:cNvPr>
              <p:cNvSpPr txBox="1"/>
              <p:nvPr/>
            </p:nvSpPr>
            <p:spPr>
              <a:xfrm>
                <a:off x="449989" y="4649693"/>
                <a:ext cx="5228336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小芳获得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份奖品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6, 'mathAnswerShape': 1}">
                <a:extLst>
                  <a:ext uri="{FF2B5EF4-FFF2-40B4-BE49-F238E27FC236}">
                    <a16:creationId xmlns:a16="http://schemas.microsoft.com/office/drawing/2014/main" id="{8B41F637-9177-C6C8-3B15-E132097569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49693"/>
                <a:ext cx="5228336" cy="729184"/>
              </a:xfrm>
              <a:prstGeom prst="rect">
                <a:avLst/>
              </a:prstGeom>
              <a:blipFill>
                <a:blip r:embed="rId4"/>
                <a:stretch>
                  <a:fillRect l="-1867" r="-186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2" name="yt_shape_11862"/>
          <p:cNvSpPr txBox="1"/>
          <p:nvPr/>
        </p:nvSpPr>
        <p:spPr>
          <a:xfrm>
            <a:off x="623392" y="2636912"/>
            <a:ext cx="10071200" cy="139079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endParaRPr lang="en-US" altLang="zh-CN" sz="2400" b="0" i="1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用树状图或表格列出所有可能的结果时，每种结果必须是等可能的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注意区分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放回试验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不放回试验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6" name="yt_shape_11796"/>
          <p:cNvSpPr txBox="1"/>
          <p:nvPr/>
        </p:nvSpPr>
        <p:spPr>
          <a:xfrm>
            <a:off x="479376" y="2807083"/>
            <a:ext cx="11492915" cy="124383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嘉兴市中考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丙三人中任选两人参加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青年志愿者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活动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2c9db,isEnd"/>
              </a:rPr>
              <a:t>甲被选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中的概率为</a:t>
            </a:r>
            <a:r>
              <a:rPr sz="3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</a:t>
            </a:r>
            <a:r>
              <a:rPr sz="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D74F3D4-55D5-7512-D2F8-C282F7B9B7B1}"/>
                  </a:ext>
                </a:extLst>
              </p:cNvPr>
              <p:cNvSpPr txBox="1"/>
              <p:nvPr/>
            </p:nvSpPr>
            <p:spPr>
              <a:xfrm>
                <a:off x="2290841" y="3044755"/>
                <a:ext cx="661099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D74F3D4-55D5-7512-D2F8-C282F7B9B7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90841" y="3044755"/>
                <a:ext cx="661099" cy="76849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796" name="yt_shape_11796"/>
              <p:cNvSpPr txBox="1"/>
              <p:nvPr/>
            </p:nvSpPr>
            <p:spPr>
              <a:xfrm>
                <a:off x="540119" y="2276872"/>
                <a:ext cx="11492915" cy="39080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陕西省中考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从一副扑克牌中取出红桃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J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和黑桃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J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9f9e9,isEnd"/>
                  </a:rPr>
                  <a:t>这两种花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色的六张扑克牌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将这六张牌背面朝上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洗匀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随机抽取一张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求这张牌是红桃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的概率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将这六张牌背面朝上，洗匀，随机抽取一张，则这张牌是红桃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3_a6527,isEnd"/>
                  </a:rPr>
                  <a:t>的概率</a:t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1796" name="yt_shape_117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76872"/>
                <a:ext cx="11492915" cy="3908089"/>
              </a:xfrm>
              <a:prstGeom prst="rect">
                <a:avLst/>
              </a:prstGeom>
              <a:blipFill>
                <a:blip r:embed="rId2"/>
                <a:stretch>
                  <a:fillRect l="-1645" t="-14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864427F1-1D34-6FB5-D780-55176011CAFA}"/>
              </a:ext>
            </a:extLst>
          </p:cNvPr>
          <p:cNvSpPr txBox="1"/>
          <p:nvPr/>
        </p:nvSpPr>
        <p:spPr>
          <a:xfrm>
            <a:off x="450108" y="3563062"/>
            <a:ext cx="110702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将这六张牌背面朝上，洗匀，随机抽取一张，则这张牌是红桃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3_a6527"/>
              </a:rPr>
              <a:t>的概率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A0EB0B9-95C3-3DBF-5E09-0B06D3300394}"/>
                  </a:ext>
                </a:extLst>
              </p:cNvPr>
              <p:cNvSpPr txBox="1"/>
              <p:nvPr/>
            </p:nvSpPr>
            <p:spPr>
              <a:xfrm>
                <a:off x="450108" y="4038550"/>
                <a:ext cx="784924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4, 'hasSerialNum': 1, 'mathAnswerShape': 1}">
                <a:extLst>
                  <a:ext uri="{FF2B5EF4-FFF2-40B4-BE49-F238E27FC236}">
                    <a16:creationId xmlns:a16="http://schemas.microsoft.com/office/drawing/2014/main" id="{0A0EB0B9-95C3-3DBF-5E09-0B06D33003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038550"/>
                <a:ext cx="784924" cy="768046"/>
              </a:xfrm>
              <a:prstGeom prst="rect">
                <a:avLst/>
              </a:prstGeom>
              <a:blipFill>
                <a:blip r:embed="rId4"/>
                <a:stretch>
                  <a:fillRect l="-12403" r="-12403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905395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3" name="yt_shape_11803"/>
          <p:cNvSpPr txBox="1"/>
          <p:nvPr/>
        </p:nvSpPr>
        <p:spPr>
          <a:xfrm>
            <a:off x="551384" y="2681788"/>
            <a:ext cx="29238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画树状图如图：</a:t>
            </a:r>
          </a:p>
        </p:txBody>
      </p:sp>
      <p:sp>
        <p:nvSpPr>
          <p:cNvPr id="11805" name="yt_shape_11805"/>
          <p:cNvSpPr txBox="1"/>
          <p:nvPr/>
        </p:nvSpPr>
        <p:spPr>
          <a:xfrm>
            <a:off x="551384" y="3313455"/>
            <a:ext cx="2826671" cy="10625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900" b="0" i="0" u="none" spc="-5900">
                <a:solidFill>
                  <a:srgbClr val="1EE3CF"/>
                </a:solidFill>
                <a:effectLst/>
                <a:latin typeface="Times New Roman" pitchFamily="59"/>
                <a:ea typeface="宋体" pitchFamily="59"/>
              </a:rPr>
              <a:t> </a:t>
            </a:r>
            <a:r>
              <a:rPr lang="en-US" altLang="zh-CN" sz="5900" b="0" i="0" u="none" spc="20567">
                <a:solidFill>
                  <a:srgbClr val="1EE3CF"/>
                </a:solidFill>
                <a:effectLst/>
                <a:latin typeface="Times New Roman" pitchFamily="59"/>
                <a:ea typeface="宋体" pitchFamily="59"/>
              </a:rPr>
              <a:t> </a:t>
            </a:r>
          </a:p>
        </p:txBody>
      </p:sp>
      <p:pic>
        <p:nvPicPr>
          <p:cNvPr id="11804" name="yt_image_11804" title="H_92.7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7995" y="3177477"/>
            <a:ext cx="2798778" cy="117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807" name="yt_shape_11807"/>
              <p:cNvSpPr txBox="1"/>
              <p:nvPr/>
            </p:nvSpPr>
            <p:spPr>
              <a:xfrm>
                <a:off x="551503" y="4542416"/>
                <a:ext cx="11492915" cy="112235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共有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种等可能的结果，其中一张是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J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一张是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的结果有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种，所以其中一张是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J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1_1e703"/>
                  </a:rPr>
                  <a:t>，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一张是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的概率为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807" name="yt_shape_118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503" y="4542416"/>
                <a:ext cx="11492915" cy="1122359"/>
              </a:xfrm>
              <a:prstGeom prst="rect">
                <a:avLst/>
              </a:prstGeom>
              <a:blipFill>
                <a:blip r:embed="rId3"/>
                <a:stretch>
                  <a:fillRect l="-1591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F5503CB-6214-8260-DA0A-7DE3F0214498}"/>
              </a:ext>
            </a:extLst>
          </p:cNvPr>
          <p:cNvSpPr txBox="1"/>
          <p:nvPr/>
        </p:nvSpPr>
        <p:spPr>
          <a:xfrm>
            <a:off x="461373" y="2634982"/>
            <a:ext cx="3075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画树状图如图：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3E70D71-1843-3805-F399-9E689F1EF2B5}"/>
              </a:ext>
            </a:extLst>
          </p:cNvPr>
          <p:cNvSpPr txBox="1"/>
          <p:nvPr/>
        </p:nvSpPr>
        <p:spPr>
          <a:xfrm>
            <a:off x="461492" y="4495610"/>
            <a:ext cx="11090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种等可能的结果，其中一张是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J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一张是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的结果有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种，所以其中一张是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J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1e703"/>
              </a:rPr>
              <a:t>，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818FCD7-90CE-F82C-E9D5-3A7A097054A0}"/>
                  </a:ext>
                </a:extLst>
              </p:cNvPr>
              <p:cNvSpPr txBox="1"/>
              <p:nvPr/>
            </p:nvSpPr>
            <p:spPr>
              <a:xfrm>
                <a:off x="461492" y="4971098"/>
                <a:ext cx="2929636" cy="7296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一张是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Q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的概率为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818FCD7-90CE-F82C-E9D5-3A7A097054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492" y="4971098"/>
                <a:ext cx="2929636" cy="729628"/>
              </a:xfrm>
              <a:prstGeom prst="rect">
                <a:avLst/>
              </a:prstGeom>
              <a:blipFill>
                <a:blip r:embed="rId4"/>
                <a:stretch>
                  <a:fillRect l="-3333" r="-3333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yt_shape_11796">
            <a:extLst>
              <a:ext uri="{FF2B5EF4-FFF2-40B4-BE49-F238E27FC236}">
                <a16:creationId xmlns:a16="http://schemas.microsoft.com/office/drawing/2014/main" id="{D358FF16-9C0C-2623-588D-E31E8784104E}"/>
              </a:ext>
            </a:extLst>
          </p:cNvPr>
          <p:cNvSpPr txBox="1"/>
          <p:nvPr/>
        </p:nvSpPr>
        <p:spPr>
          <a:xfrm>
            <a:off x="551384" y="1268760"/>
            <a:ext cx="11492915" cy="515192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将这三张红桃分为一组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三张黑桃分为一组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00541,isEnd"/>
              </a:rPr>
              <a:t>分别将这两组牌背面朝上洗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然后从这两组牌中各随机抽取一张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请利用列表或画树状图的方法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51ff3,isEnd"/>
              </a:rPr>
              <a:t>求其中一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J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一张是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的概率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9" name="yt_shape_11809"/>
          <p:cNvSpPr txBox="1"/>
          <p:nvPr/>
        </p:nvSpPr>
        <p:spPr>
          <a:xfrm>
            <a:off x="540000" y="3402982"/>
            <a:ext cx="8309967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【易错易混】不能准确理解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放回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不放回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而导致错误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63443CC-2B23-5AC6-2FC1-4128DB8E852C}"/>
              </a:ext>
            </a:extLst>
          </p:cNvPr>
          <p:cNvSpPr txBox="1"/>
          <p:nvPr/>
        </p:nvSpPr>
        <p:spPr>
          <a:xfrm>
            <a:off x="449989" y="3356176"/>
            <a:ext cx="84096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【易错易混】不能准确理解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放回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不放回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而导致错误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10" name="yt_shape_11810"/>
              <p:cNvSpPr txBox="1"/>
              <p:nvPr/>
            </p:nvSpPr>
            <p:spPr>
              <a:xfrm>
                <a:off x="540119" y="1505087"/>
                <a:ext cx="11492915" cy="35096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一个不透明的口袋中有四个完全相同的小球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其上分别标有数字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3dddc,isEnd"/>
                  </a:rPr>
                  <a:t>随机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摸出一个小球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不放回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再随机摸取一个小球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两次摸出的小球标号的积小于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b7b29,isEnd"/>
                  </a:rPr>
                  <a:t>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概率是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梧州市中考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小燕一家三口在商场参加抽奖活动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64d5d,isEnd"/>
                  </a:rPr>
                  <a:t>每人只有一次抽奖机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在一个不透明的箱子中装有红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白三种球各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0_a13b4,isEnd"/>
                  </a:rPr>
                  <a:t>这些球除颜色外无其他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差别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从箱子中随机摸出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然后放回箱子中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搅匀后再轮到下一个人摸球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327a6,isEnd"/>
                  </a:rPr>
                  <a:t>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三人摸到球的颜色都不相同的概率是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810" name="yt_shape_118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05087"/>
                <a:ext cx="11492915" cy="3509615"/>
              </a:xfrm>
              <a:prstGeom prst="rect">
                <a:avLst/>
              </a:prstGeom>
              <a:blipFill>
                <a:blip r:embed="rId2"/>
                <a:stretch>
                  <a:fillRect l="-1645" t="-1563" b="-4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813" name="yt_table_11813" title="H_50.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8161180"/>
                  </p:ext>
                </p:extLst>
              </p:nvPr>
            </p:nvGraphicFramePr>
            <p:xfrm>
              <a:off x="540047" y="5077037"/>
              <a:ext cx="7195504" cy="636016"/>
            </p:xfrm>
            <a:graphic>
              <a:graphicData uri="http://schemas.openxmlformats.org/drawingml/2006/table">
                <a:tbl>
                  <a:tblPr/>
                  <a:tblGrid>
                    <a:gridCol w="2137093">
                      <a:extLst>
                        <a:ext uri="{9D8B030D-6E8A-4147-A177-3AD203B41FA5}">
                          <a16:colId xmlns:a16="http://schemas.microsoft.com/office/drawing/2014/main" val="10293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294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295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29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813" name="yt_table_11813" descr="{&quot;rangeId&quot;:6,&quot;type&quot;:&quot;Option&quot;}" title="H_50.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8161180"/>
                  </p:ext>
                </p:extLst>
              </p:nvPr>
            </p:nvGraphicFramePr>
            <p:xfrm>
              <a:off x="540047" y="4471950"/>
              <a:ext cx="7195504" cy="636016"/>
            </p:xfrm>
            <a:graphic>
              <a:graphicData uri="http://schemas.openxmlformats.org/drawingml/2006/table">
                <a:tbl>
                  <a:tblPr/>
                  <a:tblGrid>
                    <a:gridCol w="2137093">
                      <a:extLst>
                        <a:ext uri="{9D8B030D-6E8A-4147-A177-3AD203B41FA5}">
                          <a16:colId xmlns:a16="http://schemas.microsoft.com/office/drawing/2014/main" val="10293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294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295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296"/>
                        </a:ext>
                      </a:extLst>
                    </a:gridCol>
                  </a:tblGrid>
                  <a:tr h="63601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3646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7339" r="-15382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7975" r="-5429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6723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4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BD1F649-C0BF-FE77-77CC-EAA730C7C22B}"/>
                  </a:ext>
                </a:extLst>
              </p:cNvPr>
              <p:cNvSpPr txBox="1"/>
              <p:nvPr/>
            </p:nvSpPr>
            <p:spPr>
              <a:xfrm>
                <a:off x="1703512" y="2204864"/>
                <a:ext cx="661099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BD1F649-C0BF-FE77-77CC-EAA730C7C2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2204864"/>
                <a:ext cx="661099" cy="76747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DD328C20-79E8-EAC4-350F-C5348B976EBE}"/>
              </a:ext>
            </a:extLst>
          </p:cNvPr>
          <p:cNvSpPr txBox="1"/>
          <p:nvPr/>
        </p:nvSpPr>
        <p:spPr>
          <a:xfrm>
            <a:off x="5936508" y="450958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5" name="yt_shape_1181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814" name="yt_image_11814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17" name="yt_shape_11817"/>
          <p:cNvSpPr txBox="1"/>
          <p:nvPr/>
        </p:nvSpPr>
        <p:spPr>
          <a:xfrm>
            <a:off x="540119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临沂市中考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盒同一品牌的牛奶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盒已过期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随机抽取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bf1d"/>
              </a:rPr>
              <a:t>至少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有一盒过期的概率是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818" name="yt_table_11818" title="H_50.6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39562905"/>
                  </p:ext>
                </p:extLst>
              </p:nvPr>
            </p:nvGraphicFramePr>
            <p:xfrm>
              <a:off x="540047" y="2441600"/>
              <a:ext cx="7066916" cy="642874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297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298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299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30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818" name="yt_table_11818" descr="{&quot;rangeId&quot;:8,&quot;type&quot;:&quot;Option&quot;}" title="H_50.6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39562905"/>
                  </p:ext>
                </p:extLst>
              </p:nvPr>
            </p:nvGraphicFramePr>
            <p:xfrm>
              <a:off x="540047" y="2441600"/>
              <a:ext cx="7066916" cy="642874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297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298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299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300"/>
                        </a:ext>
                      </a:extLst>
                    </a:gridCol>
                  </a:tblGrid>
                  <a:tr h="6428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1515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917" r="-153823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1534" r="-54294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55367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4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819" name="yt_shape_11819"/>
          <p:cNvSpPr txBox="1"/>
          <p:nvPr/>
        </p:nvSpPr>
        <p:spPr>
          <a:xfrm>
            <a:off x="540120" y="313512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杭州市中考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某轨道列车共有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节车厢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23b61"/>
              </a:rPr>
              <a:t>设乘客从任意一节车厢上车的机会均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某天甲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乙两位乘客同时乘同一列轨道列车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8e735"/>
              </a:rPr>
              <a:t>则甲和乙从同一节车厢上车的概率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820" name="yt_table_11820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61722795"/>
                  </p:ext>
                </p:extLst>
              </p:nvPr>
            </p:nvGraphicFramePr>
            <p:xfrm>
              <a:off x="540047" y="4574686"/>
              <a:ext cx="7066916" cy="635572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301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02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03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30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820" name="yt_table_11820" descr="{&quot;rangeId&quot;:9,&quot;type&quot;:&quot;Option&quot;}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61722795"/>
                  </p:ext>
                </p:extLst>
              </p:nvPr>
            </p:nvGraphicFramePr>
            <p:xfrm>
              <a:off x="540047" y="4574686"/>
              <a:ext cx="7066916" cy="635572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301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02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03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304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5151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917" r="-15382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1534" r="-5429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55367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5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821" name="yt_shape_11821"/>
              <p:cNvSpPr txBox="1"/>
              <p:nvPr/>
            </p:nvSpPr>
            <p:spPr>
              <a:xfrm>
                <a:off x="540119" y="5260905"/>
                <a:ext cx="11492915" cy="11222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有三张大小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形状完全相同的卡片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卡片上分别写有数字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0957f,isEnd"/>
                  </a:rPr>
                  <a:t>从这三张卡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片中随机先后不放回地抽取两张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则两次抽出数字之和为奇数的概率是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1821" name="yt_shape_118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260905"/>
                <a:ext cx="11492915" cy="1122295"/>
              </a:xfrm>
              <a:prstGeom prst="rect">
                <a:avLst/>
              </a:prstGeom>
              <a:blipFill>
                <a:blip r:embed="rId5"/>
                <a:stretch>
                  <a:fillRect l="-1645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16953E2-AD06-197B-C931-7CB48AA1F19B}"/>
              </a:ext>
            </a:extLst>
          </p:cNvPr>
          <p:cNvSpPr txBox="1"/>
          <p:nvPr/>
        </p:nvSpPr>
        <p:spPr>
          <a:xfrm>
            <a:off x="3802908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D5D4B3A-7D7D-2C6B-62DE-6CC901086C59}"/>
              </a:ext>
            </a:extLst>
          </p:cNvPr>
          <p:cNvSpPr txBox="1"/>
          <p:nvPr/>
        </p:nvSpPr>
        <p:spPr>
          <a:xfrm>
            <a:off x="1364509" y="403929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990AC0A-833A-9D00-99E4-3FF446204656}"/>
                  </a:ext>
                </a:extLst>
              </p:cNvPr>
              <p:cNvSpPr txBox="1"/>
              <p:nvPr/>
            </p:nvSpPr>
            <p:spPr>
              <a:xfrm>
                <a:off x="10272464" y="5517232"/>
                <a:ext cx="661099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990AC0A-833A-9D00-99E4-3FF4462046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72464" y="5517232"/>
                <a:ext cx="661099" cy="72956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23" name="yt_shape_11823"/>
              <p:cNvSpPr txBox="1"/>
              <p:nvPr/>
            </p:nvSpPr>
            <p:spPr>
              <a:xfrm>
                <a:off x="540120" y="2382299"/>
                <a:ext cx="11492915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地到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地有多种路线可供选择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1_35096,isEnd"/>
                  </a:rPr>
                  <a:t>且每一条路线被选中的机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会均等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地到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地选择路线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→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→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→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→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→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→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的概率为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23" name="yt_shape_118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382299"/>
                <a:ext cx="11492915" cy="1119024"/>
              </a:xfrm>
              <a:prstGeom prst="rect">
                <a:avLst/>
              </a:prstGeom>
              <a:blipFill>
                <a:blip r:embed="rId2"/>
                <a:stretch>
                  <a:fillRect l="-1645" t="-491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825" name="yt_image_11825" title="H_101.07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9023" y="3933056"/>
            <a:ext cx="2013953" cy="128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DDBEC99-E991-9FEA-CF2E-7887B530E4F9}"/>
                  </a:ext>
                </a:extLst>
              </p:cNvPr>
              <p:cNvSpPr txBox="1"/>
              <p:nvPr/>
            </p:nvSpPr>
            <p:spPr>
              <a:xfrm>
                <a:off x="9912424" y="2627701"/>
                <a:ext cx="66109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DDBEC99-E991-9FEA-CF2E-7887B530E4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12424" y="2627701"/>
                <a:ext cx="661099" cy="72632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7" name="yt_shape_11827"/>
          <p:cNvSpPr txBox="1"/>
          <p:nvPr/>
        </p:nvSpPr>
        <p:spPr>
          <a:xfrm>
            <a:off x="540119" y="1223368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吴忠一中期中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体育课上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小华三人在学习训练踢足球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518f"/>
              </a:rPr>
              <a:t>足球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从一人传到另一人就记为踢一次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如果从小强开始踢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踢两次后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足球踢到了小华处的概率是多少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a408"/>
              </a:rPr>
              <a:t>用树状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图表示或列表说明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831" name="yt_shape_11831"/>
          <p:cNvSpPr txBox="1"/>
          <p:nvPr/>
        </p:nvSpPr>
        <p:spPr>
          <a:xfrm>
            <a:off x="540000" y="3757425"/>
            <a:ext cx="2712153" cy="9725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400" b="0" i="0" u="none" spc="-5400">
                <a:solidFill>
                  <a:srgbClr val="1EE3CF"/>
                </a:solidFill>
                <a:effectLst/>
                <a:latin typeface="Times New Roman" pitchFamily="54"/>
                <a:ea typeface="宋体" pitchFamily="54"/>
              </a:rPr>
              <a:t> </a:t>
            </a:r>
            <a:r>
              <a:rPr lang="en-US" altLang="zh-CN" sz="5400" b="0" i="0" u="none" spc="19799">
                <a:solidFill>
                  <a:srgbClr val="1EE3CF"/>
                </a:solidFill>
                <a:effectLst/>
                <a:latin typeface="Times New Roman" pitchFamily="54"/>
                <a:ea typeface="宋体" pitchFamily="54"/>
              </a:rPr>
              <a:t> </a:t>
            </a:r>
          </a:p>
        </p:txBody>
      </p:sp>
      <p:pic>
        <p:nvPicPr>
          <p:cNvPr id="11830" name="yt_image_11830" title="H_85.0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53313" y="3436352"/>
            <a:ext cx="2685373" cy="1080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9EAE52E-2650-CB96-E5A4-B7E0F6E53D76}"/>
              </a:ext>
            </a:extLst>
          </p:cNvPr>
          <p:cNvSpPr txBox="1"/>
          <p:nvPr/>
        </p:nvSpPr>
        <p:spPr>
          <a:xfrm>
            <a:off x="450108" y="3078514"/>
            <a:ext cx="2847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A76776B-78C0-7797-5E31-B2B3E9102F7A}"/>
                  </a:ext>
                </a:extLst>
              </p:cNvPr>
              <p:cNvSpPr txBox="1"/>
              <p:nvPr/>
            </p:nvSpPr>
            <p:spPr>
              <a:xfrm>
                <a:off x="449989" y="4841303"/>
                <a:ext cx="41139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足球踢到小华处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7, 'mathAnswerShape': 1}">
                <a:extLst>
                  <a:ext uri="{FF2B5EF4-FFF2-40B4-BE49-F238E27FC236}">
                    <a16:creationId xmlns:a16="http://schemas.microsoft.com/office/drawing/2014/main" id="{3A76776B-78C0-7797-5E31-B2B3E9102F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41303"/>
                <a:ext cx="4113911" cy="765061"/>
              </a:xfrm>
              <a:prstGeom prst="rect">
                <a:avLst/>
              </a:prstGeom>
              <a:blipFill>
                <a:blip r:embed="rId4"/>
                <a:stretch>
                  <a:fillRect l="-2370" r="-237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1644</Words>
  <Application>Microsoft Office PowerPoint</Application>
  <PresentationFormat>宽屏</PresentationFormat>
  <Paragraphs>94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2024-04-28T01:47:59Z</dcterms:created>
  <dcterms:modified xsi:type="dcterms:W3CDTF">2024-04-28T03:43:28Z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