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4" r:id="rId7"/>
    <p:sldId id="315" r:id="rId8"/>
    <p:sldId id="316" r:id="rId9"/>
    <p:sldId id="317" r:id="rId10"/>
    <p:sldId id="321" r:id="rId11"/>
    <p:sldId id="324" r:id="rId12"/>
    <p:sldId id="326" r:id="rId13"/>
    <p:sldId id="330" r:id="rId14"/>
    <p:sldId id="327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85" name="yt_image_1398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04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7" name="yt_shape_13987"/>
          <p:cNvSpPr txBox="1"/>
          <p:nvPr/>
        </p:nvSpPr>
        <p:spPr>
          <a:xfrm>
            <a:off x="540000" y="1542643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反比例函数的有关概念</a:t>
            </a:r>
          </a:p>
        </p:txBody>
      </p:sp>
      <p:sp>
        <p:nvSpPr>
          <p:cNvPr id="13988" name="yt_shape_13988"/>
          <p:cNvSpPr txBox="1"/>
          <p:nvPr/>
        </p:nvSpPr>
        <p:spPr>
          <a:xfrm>
            <a:off x="540000" y="2032077"/>
            <a:ext cx="105365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宿州十一中单元卷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9" name="yt_table_13989" title="H_97.2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0206848"/>
                  </p:ext>
                </p:extLst>
              </p:nvPr>
            </p:nvGraphicFramePr>
            <p:xfrm>
              <a:off x="540047" y="2511380"/>
              <a:ext cx="4714939" cy="1234758"/>
            </p:xfrm>
            <a:graphic>
              <a:graphicData uri="http://schemas.openxmlformats.org/drawingml/2006/table">
                <a:tbl>
                  <a:tblPr/>
                  <a:tblGrid>
                    <a:gridCol w="2965895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89" name="yt_table_13989" descr="{&quot;rangeId&quot;:2,&quot;type&quot;:&quot;Option&quot;}" title="H_97.2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0206848"/>
                  </p:ext>
                </p:extLst>
              </p:nvPr>
            </p:nvGraphicFramePr>
            <p:xfrm>
              <a:off x="540047" y="2450902"/>
              <a:ext cx="4714939" cy="1234758"/>
            </p:xfrm>
            <a:graphic>
              <a:graphicData uri="http://schemas.openxmlformats.org/drawingml/2006/table">
                <a:tbl>
                  <a:tblPr/>
                  <a:tblGrid>
                    <a:gridCol w="2965895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749044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8811" b="-12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5" b="-12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5192" r="-5881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5" t="-9519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90" name="yt_shape_13990"/>
              <p:cNvSpPr txBox="1"/>
              <p:nvPr/>
            </p:nvSpPr>
            <p:spPr>
              <a:xfrm>
                <a:off x="540000" y="3796653"/>
                <a:ext cx="9604232" cy="765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已知反比例函数的表达式为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|−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990" name="yt_shape_1399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6653"/>
                <a:ext cx="9604232" cy="765787"/>
              </a:xfrm>
              <a:prstGeom prst="rect">
                <a:avLst/>
              </a:prstGeom>
              <a:blipFill>
                <a:blip r:embed="rId4"/>
                <a:stretch>
                  <a:fillRect l="-1968" r="-952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92" name="yt_table_139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730580"/>
              </p:ext>
            </p:extLst>
          </p:nvPr>
        </p:nvGraphicFramePr>
        <p:xfrm>
          <a:off x="540047" y="4613228"/>
          <a:ext cx="4856608" cy="950976"/>
        </p:xfrm>
        <a:graphic>
          <a:graphicData uri="http://schemas.openxmlformats.org/drawingml/2006/table">
            <a:tbl>
              <a:tblPr/>
              <a:tblGrid>
                <a:gridCol w="2965895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94" name="yt_shape_13994"/>
              <p:cNvSpPr txBox="1"/>
              <p:nvPr/>
            </p:nvSpPr>
            <p:spPr>
              <a:xfrm>
                <a:off x="540000" y="5614782"/>
                <a:ext cx="790402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其比例系数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994" name="yt_shape_1399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14782"/>
                <a:ext cx="7904023" cy="642740"/>
              </a:xfrm>
              <a:prstGeom prst="rect">
                <a:avLst/>
              </a:prstGeom>
              <a:blipFill>
                <a:blip r:embed="rId5"/>
                <a:stretch>
                  <a:fillRect l="-2392" r="-146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480111" title="H_26.259764">
            <a:extLst>
              <a:ext uri="{FF2B5EF4-FFF2-40B4-BE49-F238E27FC236}">
                <a16:creationId xmlns:a16="http://schemas.microsoft.com/office/drawing/2014/main" id="{C5FA619D-1DC2-E55E-23F0-F2D393F1FB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309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83BF96-FE49-4EBE-AC87-3EE411DB8025}"/>
              </a:ext>
            </a:extLst>
          </p:cNvPr>
          <p:cNvSpPr txBox="1"/>
          <p:nvPr/>
        </p:nvSpPr>
        <p:spPr>
          <a:xfrm>
            <a:off x="10054364" y="19852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ECF7D0-AE02-ABAC-29D5-B2F8901A2EEB}"/>
              </a:ext>
            </a:extLst>
          </p:cNvPr>
          <p:cNvSpPr txBox="1"/>
          <p:nvPr/>
        </p:nvSpPr>
        <p:spPr>
          <a:xfrm>
            <a:off x="9148536" y="3749847"/>
            <a:ext cx="383285" cy="851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D58EBF-C74A-EFAB-4565-8EBB98D64E9E}"/>
                  </a:ext>
                </a:extLst>
              </p:cNvPr>
              <p:cNvSpPr txBox="1"/>
              <p:nvPr/>
            </p:nvSpPr>
            <p:spPr>
              <a:xfrm>
                <a:off x="7367932" y="5567976"/>
                <a:ext cx="10135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4, 'hasSerialNum': 1, 'mathAnswerShape': 1}">
                <a:extLst>
                  <a:ext uri="{FF2B5EF4-FFF2-40B4-BE49-F238E27FC236}">
                    <a16:creationId xmlns:a16="http://schemas.microsoft.com/office/drawing/2014/main" id="{98D58EBF-C74A-EFAB-4565-8EBB98D64E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7932" y="5567976"/>
                <a:ext cx="1013524" cy="730136"/>
              </a:xfrm>
              <a:prstGeom prst="rect">
                <a:avLst/>
              </a:prstGeom>
              <a:blipFill>
                <a:blip r:embed="rId7"/>
                <a:stretch>
                  <a:fillRect l="-96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21AF88E-9710-8C4C-81EF-4148C3B96DFA}"/>
              </a:ext>
            </a:extLst>
          </p:cNvPr>
          <p:cNvCxnSpPr/>
          <p:nvPr/>
        </p:nvCxnSpPr>
        <p:spPr>
          <a:xfrm>
            <a:off x="7153144" y="627035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4" name="yt_shape_14044"/>
              <p:cNvSpPr txBox="1"/>
              <p:nvPr/>
            </p:nvSpPr>
            <p:spPr>
              <a:xfrm>
                <a:off x="540000" y="2093680"/>
                <a:ext cx="9497793" cy="3030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并指出它是什么函数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由矩形的面积公式得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，它是反比例函数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4" name="yt_shape_14044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3680"/>
                <a:ext cx="9497793" cy="3030638"/>
              </a:xfrm>
              <a:prstGeom prst="rect">
                <a:avLst/>
              </a:prstGeom>
              <a:blipFill>
                <a:blip r:embed="rId2"/>
                <a:stretch>
                  <a:fillRect l="-1990" t="-1606" r="-963" b="-5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EDD13B-98B3-7855-889C-BA55AAEF1030}"/>
                  </a:ext>
                </a:extLst>
              </p:cNvPr>
              <p:cNvSpPr txBox="1"/>
              <p:nvPr/>
            </p:nvSpPr>
            <p:spPr>
              <a:xfrm>
                <a:off x="449989" y="2522362"/>
                <a:ext cx="958602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由矩形的面积公式得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，它是反比例函数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FDEDD13B-98B3-7855-889C-BA55AAEF1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2362"/>
                <a:ext cx="9586023" cy="768617"/>
              </a:xfrm>
              <a:prstGeom prst="rect">
                <a:avLst/>
              </a:prstGeom>
              <a:blipFill>
                <a:blip r:embed="rId3"/>
                <a:stretch>
                  <a:fillRect l="-1018" r="-10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4281ADF-FB4C-0E7F-FB0E-A7F7FDF9866A}"/>
              </a:ext>
            </a:extLst>
          </p:cNvPr>
          <p:cNvSpPr txBox="1"/>
          <p:nvPr/>
        </p:nvSpPr>
        <p:spPr>
          <a:xfrm>
            <a:off x="449989" y="3672855"/>
            <a:ext cx="8165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554B08-B6DB-EE27-A169-16BE7AA838B9}"/>
              </a:ext>
            </a:extLst>
          </p:cNvPr>
          <p:cNvSpPr txBox="1"/>
          <p:nvPr/>
        </p:nvSpPr>
        <p:spPr>
          <a:xfrm>
            <a:off x="449989" y="4623831"/>
            <a:ext cx="7708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43" name="yt_shape_14043"/>
          <p:cNvSpPr txBox="1"/>
          <p:nvPr/>
        </p:nvSpPr>
        <p:spPr>
          <a:xfrm>
            <a:off x="540000" y="1639999"/>
            <a:ext cx="59824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矩形面积为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51" name="yt_shape_14051"/>
              <p:cNvSpPr txBox="1"/>
              <p:nvPr/>
            </p:nvSpPr>
            <p:spPr>
              <a:xfrm>
                <a:off x="540000" y="1549750"/>
                <a:ext cx="7774629" cy="41185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西工大附中月考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的正比例函数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51" name="yt_shape_140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9750"/>
                <a:ext cx="7774629" cy="4118500"/>
              </a:xfrm>
              <a:prstGeom prst="rect">
                <a:avLst/>
              </a:prstGeom>
              <a:blipFill>
                <a:blip r:embed="rId2"/>
                <a:stretch>
                  <a:fillRect l="-2431" r="-1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527067-4A58-B5B4-D086-85FA31FCF43B}"/>
                  </a:ext>
                </a:extLst>
              </p:cNvPr>
              <p:cNvSpPr txBox="1"/>
              <p:nvPr/>
            </p:nvSpPr>
            <p:spPr>
              <a:xfrm>
                <a:off x="449989" y="2560600"/>
                <a:ext cx="559530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ED527067-4A58-B5B4-D086-85FA31FCF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0600"/>
                <a:ext cx="5595302" cy="1154189"/>
              </a:xfrm>
              <a:prstGeom prst="rect">
                <a:avLst/>
              </a:prstGeom>
              <a:blipFill>
                <a:blip r:embed="rId3"/>
                <a:stretch>
                  <a:fillRect l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431D7A-8851-C58C-D224-4B6F93E778D4}"/>
                  </a:ext>
                </a:extLst>
              </p:cNvPr>
              <p:cNvSpPr txBox="1"/>
              <p:nvPr/>
            </p:nvSpPr>
            <p:spPr>
              <a:xfrm>
                <a:off x="449989" y="3621177"/>
                <a:ext cx="48503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, 'pageBreak': True}">
                <a:extLst>
                  <a:ext uri="{FF2B5EF4-FFF2-40B4-BE49-F238E27FC236}">
                    <a16:creationId xmlns:a16="http://schemas.microsoft.com/office/drawing/2014/main" id="{D8431D7A-8851-C58C-D224-4B6F93E77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1177"/>
                <a:ext cx="4850384" cy="1154189"/>
              </a:xfrm>
              <a:prstGeom prst="rect">
                <a:avLst/>
              </a:prstGeom>
              <a:blipFill>
                <a:blip r:embed="rId4"/>
                <a:stretch>
                  <a:fillRect l="-2013" r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76885F5-B511-CA07-1A8D-9F0D87FF5930}"/>
              </a:ext>
            </a:extLst>
          </p:cNvPr>
          <p:cNvSpPr txBox="1"/>
          <p:nvPr/>
        </p:nvSpPr>
        <p:spPr>
          <a:xfrm>
            <a:off x="449989" y="4681754"/>
            <a:ext cx="453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9" name="yt_shape_14059"/>
              <p:cNvSpPr txBox="1"/>
              <p:nvPr/>
            </p:nvSpPr>
            <p:spPr>
              <a:xfrm>
                <a:off x="540000" y="2323808"/>
                <a:ext cx="5081776" cy="2570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的反比例函数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9" name="yt_shape_14059" descr="{&quot;rangeId&quot;:2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808"/>
                <a:ext cx="5081776" cy="2570384"/>
              </a:xfrm>
              <a:prstGeom prst="rect">
                <a:avLst/>
              </a:prstGeom>
              <a:blipFill>
                <a:blip r:embed="rId2"/>
                <a:stretch>
                  <a:fillRect l="-3721" r="-1561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37A457-3C0A-8B75-C93B-1A949CF5FF17}"/>
                  </a:ext>
                </a:extLst>
              </p:cNvPr>
              <p:cNvSpPr txBox="1"/>
              <p:nvPr/>
            </p:nvSpPr>
            <p:spPr>
              <a:xfrm>
                <a:off x="449989" y="2277002"/>
                <a:ext cx="521271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, 'IsSplitBraceMath': 1}">
                <a:extLst>
                  <a:ext uri="{FF2B5EF4-FFF2-40B4-BE49-F238E27FC236}">
                    <a16:creationId xmlns:a16="http://schemas.microsoft.com/office/drawing/2014/main" id="{0637A457-3C0A-8B75-C93B-1A949CF5FF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7002"/>
                <a:ext cx="5212715" cy="1154189"/>
              </a:xfrm>
              <a:prstGeom prst="rect">
                <a:avLst/>
              </a:prstGeom>
              <a:blipFill>
                <a:blip r:embed="rId3"/>
                <a:stretch>
                  <a:fillRect l="-1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14D442-82DE-0D21-5CD6-1D5495B588F1}"/>
                  </a:ext>
                </a:extLst>
              </p:cNvPr>
              <p:cNvSpPr txBox="1"/>
              <p:nvPr/>
            </p:nvSpPr>
            <p:spPr>
              <a:xfrm>
                <a:off x="449989" y="3337579"/>
                <a:ext cx="51551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, 'IsSplitBraceMath': 1}">
                <a:extLst>
                  <a:ext uri="{FF2B5EF4-FFF2-40B4-BE49-F238E27FC236}">
                    <a16:creationId xmlns:a16="http://schemas.microsoft.com/office/drawing/2014/main" id="{1E14D442-82DE-0D21-5CD6-1D5495B58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7579"/>
                <a:ext cx="5155184" cy="1154189"/>
              </a:xfrm>
              <a:prstGeom prst="rect">
                <a:avLst/>
              </a:prstGeom>
              <a:blipFill>
                <a:blip r:embed="rId4"/>
                <a:stretch>
                  <a:fillRect l="-1893" r="-1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3A9B6D-D5DA-5B07-FB98-9D18C0C23E3A}"/>
              </a:ext>
            </a:extLst>
          </p:cNvPr>
          <p:cNvSpPr txBox="1"/>
          <p:nvPr/>
        </p:nvSpPr>
        <p:spPr>
          <a:xfrm>
            <a:off x="449989" y="4398156"/>
            <a:ext cx="4842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的反比例函数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051">
            <a:extLst>
              <a:ext uri="{FF2B5EF4-FFF2-40B4-BE49-F238E27FC236}">
                <a16:creationId xmlns:a16="http://schemas.microsoft.com/office/drawing/2014/main" id="{8C402138-DB69-F284-ADB6-0536284B2E37}"/>
              </a:ext>
            </a:extLst>
          </p:cNvPr>
          <p:cNvSpPr txBox="1"/>
          <p:nvPr/>
        </p:nvSpPr>
        <p:spPr>
          <a:xfrm>
            <a:off x="540000" y="1549750"/>
            <a:ext cx="7774629" cy="41185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4" name="yt_shape_14064"/>
          <p:cNvSpPr txBox="1"/>
          <p:nvPr/>
        </p:nvSpPr>
        <p:spPr>
          <a:xfrm>
            <a:off x="540000" y="69269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63" name="yt_image_1406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6" name="yt_shape_14066"/>
          <p:cNvSpPr txBox="1"/>
          <p:nvPr/>
        </p:nvSpPr>
        <p:spPr>
          <a:xfrm>
            <a:off x="540119" y="11247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65a6"/>
              </a:rPr>
              <a:t>成反比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067" name="yt_shape_14067"/>
          <p:cNvSpPr txBox="1"/>
          <p:nvPr/>
        </p:nvSpPr>
        <p:spPr>
          <a:xfrm>
            <a:off x="540000" y="2084179"/>
            <a:ext cx="4619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68" name="yt_shape_14068"/>
              <p:cNvSpPr txBox="1"/>
              <p:nvPr/>
            </p:nvSpPr>
            <p:spPr>
              <a:xfrm>
                <a:off x="540000" y="2395686"/>
                <a:ext cx="7663316" cy="3346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&amp;5=2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68" name="yt_shape_140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5686"/>
                <a:ext cx="7663316" cy="3346814"/>
              </a:xfrm>
              <a:prstGeom prst="rect">
                <a:avLst/>
              </a:prstGeom>
              <a:blipFill>
                <a:blip r:embed="rId3"/>
                <a:stretch>
                  <a:fillRect l="-2466" r="-1512" b="-2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15C800-9CCA-6238-D3C9-CDCECFD2E639}"/>
                  </a:ext>
                </a:extLst>
              </p:cNvPr>
              <p:cNvSpPr txBox="1"/>
              <p:nvPr/>
            </p:nvSpPr>
            <p:spPr>
              <a:xfrm>
                <a:off x="449989" y="2348880"/>
                <a:ext cx="776928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15C800-9CCA-6238-D3C9-CDCECFD2E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8880"/>
                <a:ext cx="7769289" cy="778460"/>
              </a:xfrm>
              <a:prstGeom prst="rect">
                <a:avLst/>
              </a:prstGeom>
              <a:blipFill>
                <a:blip r:embed="rId4"/>
                <a:stretch>
                  <a:fillRect l="-1256" r="-133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F48751E-ED8F-88B0-C95B-A068BAB97F2B}"/>
              </a:ext>
            </a:extLst>
          </p:cNvPr>
          <p:cNvSpPr txBox="1"/>
          <p:nvPr/>
        </p:nvSpPr>
        <p:spPr>
          <a:xfrm>
            <a:off x="449989" y="3033728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099543-BE3B-5C4D-4BFE-1383C38E423B}"/>
                  </a:ext>
                </a:extLst>
              </p:cNvPr>
              <p:cNvSpPr txBox="1"/>
              <p:nvPr/>
            </p:nvSpPr>
            <p:spPr>
              <a:xfrm>
                <a:off x="449989" y="3509216"/>
                <a:ext cx="460667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099543-BE3B-5C4D-4BFE-1383C38E4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9216"/>
                <a:ext cx="4606672" cy="1611643"/>
              </a:xfrm>
              <a:prstGeom prst="rect">
                <a:avLst/>
              </a:prstGeom>
              <a:blipFill>
                <a:blip r:embed="rId5"/>
                <a:stretch>
                  <a:fillRect l="-2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9F3206-5023-7974-6019-B5E803412D0A}"/>
                  </a:ext>
                </a:extLst>
              </p:cNvPr>
              <p:cNvSpPr txBox="1"/>
              <p:nvPr/>
            </p:nvSpPr>
            <p:spPr>
              <a:xfrm>
                <a:off x="449989" y="5027247"/>
                <a:ext cx="2016443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9F3206-5023-7974-6019-B5E803412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7247"/>
                <a:ext cx="2016443" cy="729691"/>
              </a:xfrm>
              <a:prstGeom prst="rect">
                <a:avLst/>
              </a:prstGeom>
              <a:blipFill>
                <a:blip r:embed="rId6"/>
                <a:stretch>
                  <a:fillRect l="-4834" r="-483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70" name="yt_shape_14070"/>
          <p:cNvSpPr txBox="1"/>
          <p:nvPr/>
        </p:nvSpPr>
        <p:spPr>
          <a:xfrm>
            <a:off x="540000" y="5691879"/>
            <a:ext cx="36195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71" name="yt_shape_14071"/>
              <p:cNvSpPr txBox="1"/>
              <p:nvPr/>
            </p:nvSpPr>
            <p:spPr>
              <a:xfrm>
                <a:off x="540000" y="6171182"/>
                <a:ext cx="545662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71" name="yt_shape_14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71182"/>
                <a:ext cx="5456622" cy="639855"/>
              </a:xfrm>
              <a:prstGeom prst="rect">
                <a:avLst/>
              </a:prstGeom>
              <a:blipFill>
                <a:blip r:embed="rId7"/>
                <a:stretch>
                  <a:fillRect l="-3464" r="-245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6437D6-00AC-F987-8279-C82375125CBD}"/>
                  </a:ext>
                </a:extLst>
              </p:cNvPr>
              <p:cNvSpPr txBox="1"/>
              <p:nvPr/>
            </p:nvSpPr>
            <p:spPr>
              <a:xfrm>
                <a:off x="449989" y="6124376"/>
                <a:ext cx="55839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6437D6-00AC-F987-8279-C82375125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24376"/>
                <a:ext cx="5583936" cy="727279"/>
              </a:xfrm>
              <a:prstGeom prst="rect">
                <a:avLst/>
              </a:prstGeom>
              <a:blipFill>
                <a:blip r:embed="rId8"/>
                <a:stretch>
                  <a:fillRect l="-1747" r="-17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74" name="yt_shape_14074"/>
              <p:cNvSpPr txBox="1"/>
              <p:nvPr/>
            </p:nvSpPr>
            <p:spPr>
              <a:xfrm>
                <a:off x="540119" y="2772557"/>
                <a:ext cx="11492915" cy="224061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判断一个函数是否是反比例函数，关键是看它是否符合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985db"/>
                  </a:rPr>
                  <a:t>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求函数表达式实质就是代入一组对应值，解一个一元一次方程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74" name="yt_shape_140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2557"/>
                <a:ext cx="11492915" cy="2240619"/>
              </a:xfrm>
              <a:prstGeom prst="rect">
                <a:avLst/>
              </a:prstGeom>
              <a:blipFill>
                <a:blip r:embed="rId2"/>
                <a:stretch>
                  <a:fillRect l="-954" t="-2168" b="-271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/>
          <p:cNvSpPr txBox="1"/>
          <p:nvPr/>
        </p:nvSpPr>
        <p:spPr>
          <a:xfrm>
            <a:off x="540000" y="1848964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生活中的反比例函数模型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97" name="yt_shape_13997"/>
              <p:cNvSpPr txBox="1"/>
              <p:nvPr/>
            </p:nvSpPr>
            <p:spPr>
              <a:xfrm>
                <a:off x="540119" y="2338398"/>
                <a:ext cx="11492915" cy="3030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已知三角形的面积是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三角形的一条边长为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7793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这条边上的高是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下列关系中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笔记本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元每本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花费的钱数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元与购买的本数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f3c3,isEnd"/>
                  </a:rPr>
                  <a:t>②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甲乙两地相距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使用的时间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与速度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2582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气体的质量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它的密度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与体积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8b08,isEnd"/>
                  </a:rPr>
                  <a:t>之间的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其中是反比例函数关系的是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7" name="yt_shape_13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8398"/>
                <a:ext cx="11492915" cy="3030638"/>
              </a:xfrm>
              <a:prstGeom prst="rect">
                <a:avLst/>
              </a:prstGeom>
              <a:blipFill>
                <a:blip r:embed="rId2"/>
                <a:stretch>
                  <a:fillRect l="-1645" t="-181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480171" title="H_26.259764">
            <a:extLst>
              <a:ext uri="{FF2B5EF4-FFF2-40B4-BE49-F238E27FC236}">
                <a16:creationId xmlns:a16="http://schemas.microsoft.com/office/drawing/2014/main" id="{2F1E2A77-1168-F626-F7C3-78E2EAC98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941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C29078-00BD-014A-01A3-76E4BFD53021}"/>
                  </a:ext>
                </a:extLst>
              </p:cNvPr>
              <p:cNvSpPr txBox="1"/>
              <p:nvPr/>
            </p:nvSpPr>
            <p:spPr>
              <a:xfrm>
                <a:off x="8027246" y="2686130"/>
                <a:ext cx="262166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14C29078-00BD-014A-01A3-76E4BFD53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7246" y="2686130"/>
                <a:ext cx="2621661" cy="768617"/>
              </a:xfrm>
              <a:prstGeom prst="rect">
                <a:avLst/>
              </a:prstGeom>
              <a:blipFill>
                <a:blip r:embed="rId4"/>
                <a:stretch>
                  <a:fillRect l="-37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4F45143-08B3-0705-B48F-EA28B6938500}"/>
              </a:ext>
            </a:extLst>
          </p:cNvPr>
          <p:cNvSpPr txBox="1"/>
          <p:nvPr/>
        </p:nvSpPr>
        <p:spPr>
          <a:xfrm>
            <a:off x="5098308" y="486854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000" y="1793674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确定反比例函数的关系式</a:t>
            </a:r>
          </a:p>
        </p:txBody>
      </p:sp>
      <p:sp>
        <p:nvSpPr>
          <p:cNvPr id="14001" name="yt_shape_14001"/>
          <p:cNvSpPr txBox="1"/>
          <p:nvPr/>
        </p:nvSpPr>
        <p:spPr>
          <a:xfrm>
            <a:off x="540120" y="228310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做一做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已知变量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与变量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f46a"/>
              </a:rPr>
              <a:t>之间的对应值如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02" name="yt_table_1400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35834"/>
              </p:ext>
            </p:extLst>
          </p:nvPr>
        </p:nvGraphicFramePr>
        <p:xfrm>
          <a:off x="540000" y="337842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26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04" name="yt_shape_14004"/>
              <p:cNvSpPr txBox="1"/>
              <p:nvPr/>
            </p:nvSpPr>
            <p:spPr>
              <a:xfrm>
                <a:off x="540000" y="4782033"/>
                <a:ext cx="1001036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y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04" name="yt_shape_14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2033"/>
                <a:ext cx="10010369" cy="642292"/>
              </a:xfrm>
              <a:prstGeom prst="rect">
                <a:avLst/>
              </a:prstGeom>
              <a:blipFill>
                <a:blip r:embed="rId2"/>
                <a:stretch>
                  <a:fillRect l="-1888" r="-91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480231" title="H_26.259764">
            <a:extLst>
              <a:ext uri="{FF2B5EF4-FFF2-40B4-BE49-F238E27FC236}">
                <a16:creationId xmlns:a16="http://schemas.microsoft.com/office/drawing/2014/main" id="{96506666-8075-9F89-DD60-EB22A2CA59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4127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5B48FA-4D30-BBBC-44ED-9C687518DDFB}"/>
                  </a:ext>
                </a:extLst>
              </p:cNvPr>
              <p:cNvSpPr txBox="1"/>
              <p:nvPr/>
            </p:nvSpPr>
            <p:spPr>
              <a:xfrm>
                <a:off x="5225189" y="4707480"/>
                <a:ext cx="120523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865B48FA-4D30-BBBC-44ED-9C687518D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189" y="4707480"/>
                <a:ext cx="1205231" cy="729692"/>
              </a:xfrm>
              <a:prstGeom prst="rect">
                <a:avLst/>
              </a:prstGeom>
              <a:blipFill>
                <a:blip r:embed="rId4"/>
                <a:stretch>
                  <a:fillRect l="-757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FB2863F-CFB6-5FAF-9643-A6816429AE31}"/>
              </a:ext>
            </a:extLst>
          </p:cNvPr>
          <p:cNvCxnSpPr/>
          <p:nvPr/>
        </p:nvCxnSpPr>
        <p:spPr>
          <a:xfrm>
            <a:off x="4962775" y="5437163"/>
            <a:ext cx="137763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DF30064D-610A-5BE7-0D26-FDB4124A4A14}"/>
              </a:ext>
            </a:extLst>
          </p:cNvPr>
          <p:cNvSpPr txBox="1"/>
          <p:nvPr/>
        </p:nvSpPr>
        <p:spPr>
          <a:xfrm>
            <a:off x="9372946" y="4735227"/>
            <a:ext cx="10944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06" name="yt_shape_14006"/>
              <p:cNvSpPr txBox="1"/>
              <p:nvPr/>
            </p:nvSpPr>
            <p:spPr>
              <a:xfrm>
                <a:off x="540000" y="1548146"/>
                <a:ext cx="6926576" cy="4121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6" name="yt_shape_14006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8146"/>
                <a:ext cx="6926576" cy="4121706"/>
              </a:xfrm>
              <a:prstGeom prst="rect">
                <a:avLst/>
              </a:prstGeom>
              <a:blipFill>
                <a:blip r:embed="rId2"/>
                <a:stretch>
                  <a:fillRect l="-2729" r="-1761" b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118EA1-30A9-CB99-D3E0-40C9F62953D5}"/>
                  </a:ext>
                </a:extLst>
              </p:cNvPr>
              <p:cNvSpPr txBox="1"/>
              <p:nvPr/>
            </p:nvSpPr>
            <p:spPr>
              <a:xfrm>
                <a:off x="449989" y="2648277"/>
                <a:ext cx="270065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6B118EA1-30A9-CB99-D3E0-40C9F6295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8277"/>
                <a:ext cx="2700656" cy="768617"/>
              </a:xfrm>
              <a:prstGeom prst="rect">
                <a:avLst/>
              </a:prstGeom>
              <a:blipFill>
                <a:blip r:embed="rId3"/>
                <a:stretch>
                  <a:fillRect l="-3612" r="-36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6DCED3-E662-74CE-EE30-54BAC6704FDD}"/>
                  </a:ext>
                </a:extLst>
              </p:cNvPr>
              <p:cNvSpPr txBox="1"/>
              <p:nvPr/>
            </p:nvSpPr>
            <p:spPr>
              <a:xfrm>
                <a:off x="449989" y="3798770"/>
                <a:ext cx="39884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2E6DCED3-E662-74CE-EE30-54BAC6704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8770"/>
                <a:ext cx="3988498" cy="767474"/>
              </a:xfrm>
              <a:prstGeom prst="rect">
                <a:avLst/>
              </a:prstGeom>
              <a:blipFill>
                <a:blip r:embed="rId4"/>
                <a:stretch>
                  <a:fillRect l="-2446" r="-24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F86538-7944-CDFD-C0A0-A1DA9BE1F98A}"/>
                  </a:ext>
                </a:extLst>
              </p:cNvPr>
              <p:cNvSpPr txBox="1"/>
              <p:nvPr/>
            </p:nvSpPr>
            <p:spPr>
              <a:xfrm>
                <a:off x="449989" y="4948120"/>
                <a:ext cx="4140898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22F86538-7944-CDFD-C0A0-A1DA9BE1F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8120"/>
                <a:ext cx="4140898" cy="728676"/>
              </a:xfrm>
              <a:prstGeom prst="rect">
                <a:avLst/>
              </a:prstGeom>
              <a:blipFill>
                <a:blip r:embed="rId5"/>
                <a:stretch>
                  <a:fillRect l="-2356" r="-23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7" name="yt_shape_14017"/>
          <p:cNvSpPr txBox="1"/>
          <p:nvPr/>
        </p:nvSpPr>
        <p:spPr>
          <a:xfrm>
            <a:off x="540000" y="3394742"/>
            <a:ext cx="5310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【易错易混】忽视了反比例函数中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3E2AA2-D365-6532-192B-7C2F17489191}"/>
              </a:ext>
            </a:extLst>
          </p:cNvPr>
          <p:cNvSpPr txBox="1"/>
          <p:nvPr/>
        </p:nvSpPr>
        <p:spPr>
          <a:xfrm>
            <a:off x="449989" y="3347936"/>
            <a:ext cx="543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【易错易混】忽视了反比例函数中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8" name="yt_shape_14018"/>
              <p:cNvSpPr txBox="1"/>
              <p:nvPr/>
            </p:nvSpPr>
            <p:spPr>
              <a:xfrm>
                <a:off x="540000" y="2346218"/>
                <a:ext cx="9869112" cy="2525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其关系式为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8" name="yt_shape_14018" descr="{&quot;rangeId&quot;:11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6218"/>
                <a:ext cx="9869112" cy="2525563"/>
              </a:xfrm>
              <a:prstGeom prst="rect">
                <a:avLst/>
              </a:prstGeom>
              <a:blipFill>
                <a:blip r:embed="rId2"/>
                <a:stretch>
                  <a:fillRect l="-1915" t="-242" r="-926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BB03900-697B-C0BE-8588-FBAE30007FD3}"/>
                  </a:ext>
                </a:extLst>
              </p:cNvPr>
              <p:cNvSpPr txBox="1"/>
              <p:nvPr/>
            </p:nvSpPr>
            <p:spPr>
              <a:xfrm>
                <a:off x="449989" y="2840115"/>
                <a:ext cx="47995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pageBreak': True, 'mathAnswerShape': 1}">
                <a:extLst>
                  <a:ext uri="{FF2B5EF4-FFF2-40B4-BE49-F238E27FC236}">
                    <a16:creationId xmlns:a16="http://schemas.microsoft.com/office/drawing/2014/main" id="{BBB03900-697B-C0BE-8588-FBAE30007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0115"/>
                <a:ext cx="4799520" cy="1154189"/>
              </a:xfrm>
              <a:prstGeom prst="rect">
                <a:avLst/>
              </a:prstGeom>
              <a:blipFill>
                <a:blip r:embed="rId3"/>
                <a:stretch>
                  <a:fillRect l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659EA72-F3D3-65D5-377A-778B55F18F30}"/>
              </a:ext>
            </a:extLst>
          </p:cNvPr>
          <p:cNvSpPr txBox="1"/>
          <p:nvPr/>
        </p:nvSpPr>
        <p:spPr>
          <a:xfrm>
            <a:off x="449989" y="3900692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4EB3E4-CD26-63C5-EEFA-33F346F7D4F0}"/>
              </a:ext>
            </a:extLst>
          </p:cNvPr>
          <p:cNvSpPr txBox="1"/>
          <p:nvPr/>
        </p:nvSpPr>
        <p:spPr>
          <a:xfrm>
            <a:off x="449989" y="4376180"/>
            <a:ext cx="28581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23" name="yt_shape_14023"/>
              <p:cNvSpPr txBox="1"/>
              <p:nvPr/>
            </p:nvSpPr>
            <p:spPr>
              <a:xfrm>
                <a:off x="540120" y="2620974"/>
                <a:ext cx="11492915" cy="974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安顺市中考改编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298e"/>
                  </a:rPr>
                  <a:t>的取值为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23" name="yt_shape_14023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20974"/>
                <a:ext cx="11492915" cy="974498"/>
              </a:xfrm>
              <a:prstGeom prst="rect">
                <a:avLst/>
              </a:prstGeom>
              <a:blipFill>
                <a:blip r:embed="rId2"/>
                <a:stretch>
                  <a:fillRect l="-1645" t="-625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25" name="yt_table_140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31534"/>
              </p:ext>
            </p:extLst>
          </p:nvPr>
        </p:nvGraphicFramePr>
        <p:xfrm>
          <a:off x="540047" y="3646260"/>
          <a:ext cx="4505643" cy="950976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D6A7FD-183C-7FA9-D812-7ED92BA5A541}"/>
              </a:ext>
            </a:extLst>
          </p:cNvPr>
          <p:cNvSpPr txBox="1"/>
          <p:nvPr/>
        </p:nvSpPr>
        <p:spPr>
          <a:xfrm>
            <a:off x="1059709" y="311487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" name="yt_shape_14028"/>
          <p:cNvSpPr txBox="1"/>
          <p:nvPr/>
        </p:nvSpPr>
        <p:spPr>
          <a:xfrm>
            <a:off x="540000" y="103340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27" name="yt_image_1402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34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30" name="yt_shape_14030"/>
              <p:cNvSpPr txBox="1"/>
              <p:nvPr/>
            </p:nvSpPr>
            <p:spPr>
              <a:xfrm>
                <a:off x="540119" y="1615573"/>
                <a:ext cx="11111999" cy="11773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9178"/>
                  </a:rPr>
                  <a:t>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30" name="yt_shape_1403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5573"/>
                <a:ext cx="11111999" cy="1177374"/>
              </a:xfrm>
              <a:prstGeom prst="rect">
                <a:avLst/>
              </a:prstGeom>
              <a:blipFill>
                <a:blip r:embed="rId3"/>
                <a:stretch>
                  <a:fillRect l="-1701" r="-1647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32" name="yt_table_140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652135"/>
              </p:ext>
            </p:extLst>
          </p:nvPr>
        </p:nvGraphicFramePr>
        <p:xfrm>
          <a:off x="540047" y="28437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</a:tbl>
          </a:graphicData>
        </a:graphic>
      </p:graphicFrame>
      <p:sp>
        <p:nvSpPr>
          <p:cNvPr id="14034" name="yt_shape_14034"/>
          <p:cNvSpPr txBox="1"/>
          <p:nvPr/>
        </p:nvSpPr>
        <p:spPr>
          <a:xfrm>
            <a:off x="540000" y="3369906"/>
            <a:ext cx="100492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5" name="yt_table_140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228750"/>
              </p:ext>
            </p:extLst>
          </p:nvPr>
        </p:nvGraphicFramePr>
        <p:xfrm>
          <a:off x="540047" y="3849209"/>
          <a:ext cx="77666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正或反比例函数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37" name="yt_shape_14037"/>
              <p:cNvSpPr txBox="1"/>
              <p:nvPr/>
            </p:nvSpPr>
            <p:spPr>
              <a:xfrm>
                <a:off x="540119" y="4850763"/>
                <a:ext cx="11492915" cy="13338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近视眼镜的度数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与镜片焦距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成反比例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2006,isEnd"/>
                  </a:rPr>
                  <a:t>已知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度近视眼镜的镜片焦距为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之间的函数关系式是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37" name="yt_shape_14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50763"/>
                <a:ext cx="11492915" cy="1333827"/>
              </a:xfrm>
              <a:prstGeom prst="rect">
                <a:avLst/>
              </a:prstGeom>
              <a:blipFill>
                <a:blip r:embed="rId4"/>
                <a:stretch>
                  <a:fillRect l="-1645" b="-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00F8F1-14E5-DAF4-1A74-3E57ACEEA783}"/>
              </a:ext>
            </a:extLst>
          </p:cNvPr>
          <p:cNvSpPr txBox="1"/>
          <p:nvPr/>
        </p:nvSpPr>
        <p:spPr>
          <a:xfrm>
            <a:off x="7860557" y="231038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D0E4BB-6904-0A12-B2BE-E5878F55F0A8}"/>
              </a:ext>
            </a:extLst>
          </p:cNvPr>
          <p:cNvSpPr txBox="1"/>
          <p:nvPr/>
        </p:nvSpPr>
        <p:spPr>
          <a:xfrm>
            <a:off x="9571764" y="33231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6A07A1-ADB0-CBD1-87AD-1749CF477BB3}"/>
                  </a:ext>
                </a:extLst>
              </p:cNvPr>
              <p:cNvSpPr txBox="1"/>
              <p:nvPr/>
            </p:nvSpPr>
            <p:spPr>
              <a:xfrm>
                <a:off x="9336360" y="5280217"/>
                <a:ext cx="1453261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6A07A1-ADB0-CBD1-87AD-1749CF477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5280217"/>
                <a:ext cx="1453261" cy="729691"/>
              </a:xfrm>
              <a:prstGeom prst="rect">
                <a:avLst/>
              </a:prstGeom>
              <a:blipFill>
                <a:blip r:embed="rId5"/>
                <a:stretch>
                  <a:fillRect l="-672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9" name="yt_shape_14039"/>
              <p:cNvSpPr txBox="1"/>
              <p:nvPr/>
            </p:nvSpPr>
            <p:spPr>
              <a:xfrm>
                <a:off x="540119" y="1933023"/>
                <a:ext cx="11111999" cy="1231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53dc,isEnd"/>
                  </a:rPr>
                  <a:t>应满足的条件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39" name="yt_shape_14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33023"/>
                <a:ext cx="11111999" cy="1231747"/>
              </a:xfrm>
              <a:prstGeom prst="rect">
                <a:avLst/>
              </a:prstGeom>
              <a:blipFill>
                <a:blip r:embed="rId2"/>
                <a:stretch>
                  <a:fillRect l="-1701" r="-1701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41" name="yt_shape_14041"/>
              <p:cNvSpPr txBox="1"/>
              <p:nvPr/>
            </p:nvSpPr>
            <p:spPr>
              <a:xfrm>
                <a:off x="540119" y="3215558"/>
                <a:ext cx="11492915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cf12,isEnd"/>
                  </a:rPr>
                  <a:t>代入函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代入函数中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所得函数值记为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4e1d,isEnd"/>
                  </a:rPr>
                  <a:t>如此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继续下去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1" name="yt_shape_14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5558"/>
                <a:ext cx="11492915" cy="1590115"/>
              </a:xfrm>
              <a:prstGeom prst="rect">
                <a:avLst/>
              </a:prstGeom>
              <a:blipFill>
                <a:blip r:embed="rId3"/>
                <a:stretch>
                  <a:fillRect l="-164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DECB67-6312-4BB8-BF0C-93664C50FDAB}"/>
              </a:ext>
            </a:extLst>
          </p:cNvPr>
          <p:cNvSpPr txBox="1"/>
          <p:nvPr/>
        </p:nvSpPr>
        <p:spPr>
          <a:xfrm>
            <a:off x="1107333" y="2681682"/>
            <a:ext cx="2593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9C930A-231F-91EA-FE2B-8CCB28E439E7}"/>
              </a:ext>
            </a:extLst>
          </p:cNvPr>
          <p:cNvSpPr txBox="1"/>
          <p:nvPr/>
        </p:nvSpPr>
        <p:spPr>
          <a:xfrm>
            <a:off x="4087071" y="431911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1736</Words>
  <Application>Microsoft Office PowerPoint</Application>
  <PresentationFormat>宽屏</PresentationFormat>
  <Paragraphs>135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2024-04-28T06:04:33Z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