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8" r:id="rId6"/>
    <p:sldId id="309" r:id="rId7"/>
    <p:sldId id="311" r:id="rId8"/>
    <p:sldId id="314" r:id="rId9"/>
    <p:sldId id="315" r:id="rId10"/>
    <p:sldId id="327" r:id="rId11"/>
    <p:sldId id="316" r:id="rId12"/>
    <p:sldId id="318" r:id="rId13"/>
    <p:sldId id="326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56"/>
      </p:cViewPr>
      <p:guideLst>
        <p:guide pos="3840"/>
        <p:guide orient="horz"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57" name="yt_image_12957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355791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59" name="yt_shape_12959"/>
          <p:cNvSpPr txBox="1"/>
          <p:nvPr/>
        </p:nvSpPr>
        <p:spPr>
          <a:xfrm>
            <a:off x="540000" y="2937956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利用阳光下的影子测量高度</a:t>
            </a:r>
          </a:p>
        </p:txBody>
      </p:sp>
      <p:sp>
        <p:nvSpPr>
          <p:cNvPr id="12960" name="yt_shape_12960"/>
          <p:cNvSpPr txBox="1"/>
          <p:nvPr/>
        </p:nvSpPr>
        <p:spPr>
          <a:xfrm>
            <a:off x="540120" y="342739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小刚身高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1.7m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测得他站立在阳光下的影子长为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0.85m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111b1"/>
              </a:rPr>
              <a:t>紧接着他把手臂竖直举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测得影子长为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那么小刚举起的手臂超出头顶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61" name="yt_table_1296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3702005"/>
              </p:ext>
            </p:extLst>
          </p:nvPr>
        </p:nvGraphicFramePr>
        <p:xfrm>
          <a:off x="540047" y="4386825"/>
          <a:ext cx="9213216" cy="475488"/>
        </p:xfrm>
        <a:graphic>
          <a:graphicData uri="http://schemas.openxmlformats.org/drawingml/2006/table">
            <a:tbl>
              <a:tblPr/>
              <a:tblGrid>
                <a:gridCol w="2506980">
                  <a:extLst>
                    <a:ext uri="{9D8B030D-6E8A-4147-A177-3AD203B41FA5}">
                      <a16:colId xmlns:a16="http://schemas.microsoft.com/office/drawing/2014/main" val="10531"/>
                    </a:ext>
                  </a:extLst>
                </a:gridCol>
                <a:gridCol w="2641918">
                  <a:extLst>
                    <a:ext uri="{9D8B030D-6E8A-4147-A177-3AD203B41FA5}">
                      <a16:colId xmlns:a16="http://schemas.microsoft.com/office/drawing/2014/main" val="10532"/>
                    </a:ext>
                  </a:extLst>
                </a:gridCol>
                <a:gridCol w="2489518">
                  <a:extLst>
                    <a:ext uri="{9D8B030D-6E8A-4147-A177-3AD203B41FA5}">
                      <a16:colId xmlns:a16="http://schemas.microsoft.com/office/drawing/2014/main" val="10533"/>
                    </a:ext>
                  </a:extLst>
                </a:gridCol>
                <a:gridCol w="1574800">
                  <a:extLst>
                    <a:ext uri="{9D8B030D-6E8A-4147-A177-3AD203B41FA5}">
                      <a16:colId xmlns:a16="http://schemas.microsoft.com/office/drawing/2014/main" val="105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0.5m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0.55m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0.6m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2.2m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6"/>
                  </a:ext>
                </a:extLst>
              </a:tr>
            </a:tbl>
          </a:graphicData>
        </a:graphic>
      </p:graphicFrame>
      <p:pic>
        <p:nvPicPr>
          <p:cNvPr id="3" name="yt_shape_1714269340265" title="H_26.259764">
            <a:extLst>
              <a:ext uri="{FF2B5EF4-FFF2-40B4-BE49-F238E27FC236}">
                <a16:creationId xmlns:a16="http://schemas.microsoft.com/office/drawing/2014/main" id="{E1F74D61-A93A-856E-7E9F-80F6843076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988409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9C871C4-CCF2-333D-B132-9BEE61369B1B}"/>
              </a:ext>
            </a:extLst>
          </p:cNvPr>
          <p:cNvSpPr txBox="1"/>
          <p:nvPr/>
        </p:nvSpPr>
        <p:spPr>
          <a:xfrm>
            <a:off x="8382846" y="385607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2" name="yt_shape_13012"/>
          <p:cNvSpPr txBox="1"/>
          <p:nvPr/>
        </p:nvSpPr>
        <p:spPr>
          <a:xfrm>
            <a:off x="540000" y="798645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011" name="yt_image_13011" title="H_41.85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98645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14" name="yt_shape_13014"/>
          <p:cNvSpPr txBox="1"/>
          <p:nvPr/>
        </p:nvSpPr>
        <p:spPr>
          <a:xfrm>
            <a:off x="540120" y="138081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103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页方法</a:t>
            </a:r>
            <a:r>
              <a:rPr lang="en-US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为了测量一栋楼的高度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OE 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b6630"/>
              </a:rPr>
              <a:t>小明同学先在操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场上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A 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处放一面镜子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向后退到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B 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恰好在镜子中看到楼的顶部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E 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6cef2"/>
              </a:rPr>
              <a:t>再将镜子放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 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然后后退到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D 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恰好再次在镜子中看到楼的顶部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E 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O 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A 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B 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 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6f37"/>
              </a:rPr>
              <a:t> 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 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在同一条直线上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测得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AC 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2m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BD 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2.1m</a:t>
            </a:r>
            <a:r>
              <a:rPr lang="en-US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如果小明眼睛距地面高度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BF 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47ec"/>
              </a:rPr>
              <a:t> 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DG 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1.6m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试确定楼的高度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OE </a:t>
            </a:r>
            <a:r>
              <a:rPr lang="en-US" altLang="zh-CN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015" name="yt_image_13015" title="H_109.2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55157" y="2471287"/>
            <a:ext cx="1996723" cy="1387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F72D2E7-8C11-60F1-1872-6A78A832C1F0}"/>
              </a:ext>
            </a:extLst>
          </p:cNvPr>
          <p:cNvSpPr txBox="1"/>
          <p:nvPr/>
        </p:nvSpPr>
        <p:spPr>
          <a:xfrm>
            <a:off x="540000" y="2471287"/>
            <a:ext cx="8603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解：根据反射定律，易得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△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GDC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∽△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EOC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△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FBA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∽△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EOA 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.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87D8412-66A4-2280-B70E-E52805FD95FA}"/>
              </a:ext>
            </a:extLst>
          </p:cNvPr>
          <p:cNvSpPr txBox="1"/>
          <p:nvPr/>
        </p:nvSpPr>
        <p:spPr>
          <a:xfrm>
            <a:off x="540000" y="2705554"/>
            <a:ext cx="564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令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OE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 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cm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AO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b 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cm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CB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x 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cm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A3D3B9-6E44-8328-BF0A-FB70C6EE13D9}"/>
              </a:ext>
            </a:extLst>
          </p:cNvPr>
          <p:cNvSpPr txBox="1"/>
          <p:nvPr/>
        </p:nvSpPr>
        <p:spPr>
          <a:xfrm>
            <a:off x="540000" y="3037026"/>
            <a:ext cx="3453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则由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△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GDC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∽△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EOC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A01CEFA-F513-9286-9FE3-B61EE3B5F1B9}"/>
                  </a:ext>
                </a:extLst>
              </p:cNvPr>
              <p:cNvSpPr txBox="1"/>
              <p:nvPr/>
            </p:nvSpPr>
            <p:spPr>
              <a:xfrm>
                <a:off x="540000" y="3284984"/>
                <a:ext cx="3741357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𝐺𝐷</m:t>
                        </m:r>
                      </m:num>
                      <m:den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𝐸𝑂</m:t>
                        </m:r>
                      </m:den>
                    </m:f>
                  </m:oMath>
                </a14:m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num>
                      <m:den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den>
                    </m:f>
                  </m:oMath>
                </a14:m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，即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0" lang="en-US" altLang="zh-CN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kumimoji="0" lang="en-US" altLang="zh-CN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en-US" altLang="zh-CN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</m:t>
                        </m:r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A01CEFA-F513-9286-9FE3-B61EE3B5F1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84984"/>
                <a:ext cx="3741357" cy="772110"/>
              </a:xfrm>
              <a:prstGeom prst="rect">
                <a:avLst/>
              </a:prstGeom>
              <a:blipFill>
                <a:blip r:embed="rId4"/>
                <a:stretch>
                  <a:fillRect l="-17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6E1EA6A8-531D-429A-A6E7-AD648EFC217A}"/>
              </a:ext>
            </a:extLst>
          </p:cNvPr>
          <p:cNvSpPr txBox="1"/>
          <p:nvPr/>
        </p:nvSpPr>
        <p:spPr>
          <a:xfrm>
            <a:off x="540000" y="3921550"/>
            <a:ext cx="4715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整理，得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3.2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＋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1.6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b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2.1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－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ax 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.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①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EC4F29A-9B9B-69BF-4925-451673F1D6A7}"/>
                  </a:ext>
                </a:extLst>
              </p:cNvPr>
              <p:cNvSpPr txBox="1"/>
              <p:nvPr/>
            </p:nvSpPr>
            <p:spPr>
              <a:xfrm>
                <a:off x="540000" y="4397038"/>
                <a:ext cx="6395974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FBA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EOA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，得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𝐹𝐵</m:t>
                        </m:r>
                      </m:num>
                      <m:den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𝐸𝑂</m:t>
                        </m:r>
                      </m:den>
                    </m:f>
                  </m:oMath>
                </a14:m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</m:t>
                        </m:r>
                      </m:num>
                      <m:den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</m:den>
                    </m:f>
                  </m:oMath>
                </a14:m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，即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0" lang="en-US" altLang="zh-CN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EC4F29A-9B9B-69BF-4925-451673F1D6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97038"/>
                <a:ext cx="6395974" cy="771792"/>
              </a:xfrm>
              <a:prstGeom prst="rect">
                <a:avLst/>
              </a:prstGeom>
              <a:blipFill>
                <a:blip r:embed="rId5"/>
                <a:stretch>
                  <a:fillRect l="-10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AA1CB037-D910-9F48-71AC-D1032117746C}"/>
              </a:ext>
            </a:extLst>
          </p:cNvPr>
          <p:cNvSpPr txBox="1"/>
          <p:nvPr/>
        </p:nvSpPr>
        <p:spPr>
          <a:xfrm>
            <a:off x="540000" y="5075218"/>
            <a:ext cx="3801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整理，得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1.6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b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2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－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ax 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.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②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E43BA72-8AD5-8885-3E02-21D2FD99B0B4}"/>
              </a:ext>
            </a:extLst>
          </p:cNvPr>
          <p:cNvSpPr txBox="1"/>
          <p:nvPr/>
        </p:nvSpPr>
        <p:spPr>
          <a:xfrm>
            <a:off x="540000" y="5550706"/>
            <a:ext cx="9055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将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②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代入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①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，得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3.2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＋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2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－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ax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2.1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－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ax 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.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解得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a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32.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∴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OE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32m.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7F3A758-FE04-256F-A9C1-7FD1DE1A4EA2}"/>
              </a:ext>
            </a:extLst>
          </p:cNvPr>
          <p:cNvSpPr txBox="1"/>
          <p:nvPr/>
        </p:nvSpPr>
        <p:spPr>
          <a:xfrm>
            <a:off x="540000" y="6026194"/>
            <a:ext cx="343287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答：楼的高度</a:t>
            </a:r>
            <a:r>
              <a:rPr kumimoji="0" lang="en-US" altLang="zh-CN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OE </a:t>
            </a:r>
            <a:r>
              <a:rPr kumimoji="0" lang="zh-CN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为</a:t>
            </a:r>
            <a:r>
              <a:rPr kumimoji="0" lang="en-US" altLang="zh-CN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32m.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25" name="yt_shape_1302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024" name="yt_image_13024" title="H_41.85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27" name="yt_shape_13027"/>
          <p:cNvSpPr txBox="1"/>
          <p:nvPr/>
        </p:nvSpPr>
        <p:spPr>
          <a:xfrm>
            <a:off x="540119" y="1482165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某数学兴趣小组的同学利用标杆测量旗杆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ab5f"/>
              </a:rPr>
              <a:t>）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米高的标杆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竖直放在某一位置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有一名同学站在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3cb2"/>
              </a:rPr>
              <a:t>处与标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杆底端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旗杆底端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成一条直线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此时他看到标杆顶端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与旗杆顶端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81cc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另外一名同学测得站立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的同学离标杆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离旗杆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2_2e223"/>
              </a:rPr>
              <a:t>30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如果站立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的同学的眼睛距地面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EH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7382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EH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求旗杆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028" name="yt_image_13028" title="H_145.9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60296" y="4509120"/>
            <a:ext cx="2380912" cy="1853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030" name="yt_shape_13030"/>
              <p:cNvSpPr txBox="1"/>
              <p:nvPr/>
            </p:nvSpPr>
            <p:spPr>
              <a:xfrm>
                <a:off x="630011" y="2492896"/>
                <a:ext cx="9491381" cy="42010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解：由题意可得，四边形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EFDG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GDBH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都是矩形，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𝐴𝐻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𝐶𝐺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𝐸𝐻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𝐸𝐺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由题意可得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米，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米，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𝐴𝐻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15.6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答：旗杆的高度为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15.6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030" name="yt_shape_130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011" y="2492896"/>
                <a:ext cx="9491381" cy="4201086"/>
              </a:xfrm>
              <a:prstGeom prst="rect">
                <a:avLst/>
              </a:prstGeom>
              <a:blipFill>
                <a:blip r:embed="rId4"/>
                <a:stretch>
                  <a:fillRect l="-1927" t="-1306" r="-1028" b="-34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3690027-97B2-6D69-A8BE-29FD643B7BA9}"/>
              </a:ext>
            </a:extLst>
          </p:cNvPr>
          <p:cNvSpPr txBox="1"/>
          <p:nvPr/>
        </p:nvSpPr>
        <p:spPr>
          <a:xfrm>
            <a:off x="540000" y="3573016"/>
            <a:ext cx="9579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解：由题意可得，四边形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GDBH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都是矩形，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C1583EF-2529-2670-27A2-9B664D62037B}"/>
              </a:ext>
            </a:extLst>
          </p:cNvPr>
          <p:cNvSpPr txBox="1"/>
          <p:nvPr/>
        </p:nvSpPr>
        <p:spPr>
          <a:xfrm>
            <a:off x="540000" y="3857682"/>
            <a:ext cx="3096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ACDA7CD-5046-A629-DE5D-2CE57D038EDF}"/>
                  </a:ext>
                </a:extLst>
              </p:cNvPr>
              <p:cNvSpPr txBox="1"/>
              <p:nvPr/>
            </p:nvSpPr>
            <p:spPr>
              <a:xfrm>
                <a:off x="540000" y="4117146"/>
                <a:ext cx="1920812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𝐴𝐻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𝐶𝐺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𝐸𝐻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𝐸𝐺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ACDA7CD-5046-A629-DE5D-2CE57D038E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17146"/>
                <a:ext cx="1920812" cy="771792"/>
              </a:xfrm>
              <a:prstGeom prst="rect">
                <a:avLst/>
              </a:prstGeom>
              <a:blipFill>
                <a:blip r:embed="rId5"/>
                <a:stretch>
                  <a:fillRect l="-5079" r="-5079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0C3FBD89-47B2-DDF5-E485-B9D0EE34CF72}"/>
              </a:ext>
            </a:extLst>
          </p:cNvPr>
          <p:cNvSpPr txBox="1"/>
          <p:nvPr/>
        </p:nvSpPr>
        <p:spPr>
          <a:xfrm>
            <a:off x="540000" y="4764527"/>
            <a:ext cx="6571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由题意可得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28AD0A6-6641-22B4-B28D-06E905117939}"/>
              </a:ext>
            </a:extLst>
          </p:cNvPr>
          <p:cNvSpPr txBox="1"/>
          <p:nvPr/>
        </p:nvSpPr>
        <p:spPr>
          <a:xfrm>
            <a:off x="587625" y="5054790"/>
            <a:ext cx="6960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09A266F-E379-FBB2-C512-86B7A04AD52B}"/>
                  </a:ext>
                </a:extLst>
              </p:cNvPr>
              <p:cNvSpPr txBox="1"/>
              <p:nvPr/>
            </p:nvSpPr>
            <p:spPr>
              <a:xfrm>
                <a:off x="540000" y="5283455"/>
                <a:ext cx="4510786" cy="7740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𝐴𝐻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09A266F-E379-FBB2-C512-86B7A04AD5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283455"/>
                <a:ext cx="4510786" cy="774078"/>
              </a:xfrm>
              <a:prstGeom prst="rect">
                <a:avLst/>
              </a:prstGeom>
              <a:blipFill>
                <a:blip r:embed="rId6"/>
                <a:stretch>
                  <a:fillRect l="-2162" r="-2162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B8D2B724-95A7-DB6B-1F5A-AE2753FB52F0}"/>
              </a:ext>
            </a:extLst>
          </p:cNvPr>
          <p:cNvSpPr txBox="1"/>
          <p:nvPr/>
        </p:nvSpPr>
        <p:spPr>
          <a:xfrm>
            <a:off x="540000" y="5850704"/>
            <a:ext cx="5688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772855F-06FC-AA3B-E3ED-B0AD95CD6197}"/>
              </a:ext>
            </a:extLst>
          </p:cNvPr>
          <p:cNvSpPr txBox="1"/>
          <p:nvPr/>
        </p:nvSpPr>
        <p:spPr>
          <a:xfrm>
            <a:off x="540000" y="6182176"/>
            <a:ext cx="3532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答：旗杆的高度为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3" name="yt_shape_13033"/>
          <p:cNvSpPr txBox="1"/>
          <p:nvPr/>
        </p:nvSpPr>
        <p:spPr>
          <a:xfrm>
            <a:off x="2783632" y="2276872"/>
            <a:ext cx="6762602" cy="2421744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利用相似三角形解决应用问题的步骤：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将实际问题转化为数学模型；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构造相似三角形，并判定三角形相似；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利用相似三角形的对应边成比例计算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63" name="yt_shape_12963"/>
          <p:cNvSpPr txBox="1"/>
          <p:nvPr/>
        </p:nvSpPr>
        <p:spPr>
          <a:xfrm>
            <a:off x="540119" y="1669936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夏季晴朗的一天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身高为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米的小明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想利用已学的知识测量树高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4b1f,isEnd"/>
              </a:rPr>
              <a:t>他沿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着树影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走去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在走到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7_5c214,isEnd"/>
              </a:rPr>
              <a:t>他的影子顶端刚好与树的影子的顶端重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则树高约为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m.</a:t>
            </a:r>
          </a:p>
        </p:txBody>
      </p:sp>
      <p:sp>
        <p:nvSpPr>
          <p:cNvPr id="12967" name="yt_shape_12967"/>
          <p:cNvSpPr txBox="1"/>
          <p:nvPr/>
        </p:nvSpPr>
        <p:spPr>
          <a:xfrm>
            <a:off x="540000" y="518956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964" name="yt_shape_12964" title="H_147.8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39905" y="3261866"/>
            <a:ext cx="1312189" cy="1877328"/>
            <a:chOff x="0" y="0"/>
            <a:chExt cx="1312189" cy="1877328"/>
          </a:xfrm>
        </p:grpSpPr>
        <p:pic>
          <p:nvPicPr>
            <p:cNvPr id="2" name="yt_image_12964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12189" cy="1481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66" name="yt_shape_12966"/>
            <p:cNvSpPr txBox="1"/>
            <p:nvPr/>
          </p:nvSpPr>
          <p:spPr>
            <a:xfrm>
              <a:off x="122813" y="151732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E73B30B-3DA6-5C9C-96FC-A6DCC192FE60}"/>
              </a:ext>
            </a:extLst>
          </p:cNvPr>
          <p:cNvSpPr txBox="1"/>
          <p:nvPr/>
        </p:nvSpPr>
        <p:spPr>
          <a:xfrm>
            <a:off x="6920757" y="257410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68" name="yt_shape_12968"/>
          <p:cNvSpPr txBox="1"/>
          <p:nvPr/>
        </p:nvSpPr>
        <p:spPr>
          <a:xfrm>
            <a:off x="540000" y="1632336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利用标杆测量高度</a:t>
            </a:r>
          </a:p>
        </p:txBody>
      </p:sp>
      <p:sp>
        <p:nvSpPr>
          <p:cNvPr id="12969" name="yt_shape_12969"/>
          <p:cNvSpPr txBox="1"/>
          <p:nvPr/>
        </p:nvSpPr>
        <p:spPr>
          <a:xfrm>
            <a:off x="540119" y="212177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南通市中考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利用标杆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测量楼高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e8c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若测得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0fe1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则楼高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73" name="yt_table_1297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4151795"/>
              </p:ext>
            </p:extLst>
          </p:nvPr>
        </p:nvGraphicFramePr>
        <p:xfrm>
          <a:off x="540047" y="3561336"/>
          <a:ext cx="8756016" cy="475488"/>
        </p:xfrm>
        <a:graphic>
          <a:graphicData uri="http://schemas.openxmlformats.org/drawingml/2006/table">
            <a:tbl>
              <a:tblPr/>
              <a:tblGrid>
                <a:gridCol w="2278380">
                  <a:extLst>
                    <a:ext uri="{9D8B030D-6E8A-4147-A177-3AD203B41FA5}">
                      <a16:colId xmlns:a16="http://schemas.microsoft.com/office/drawing/2014/main" val="10535"/>
                    </a:ext>
                  </a:extLst>
                </a:gridCol>
                <a:gridCol w="2489518">
                  <a:extLst>
                    <a:ext uri="{9D8B030D-6E8A-4147-A177-3AD203B41FA5}">
                      <a16:colId xmlns:a16="http://schemas.microsoft.com/office/drawing/2014/main" val="10536"/>
                    </a:ext>
                  </a:extLst>
                </a:gridCol>
                <a:gridCol w="2489518">
                  <a:extLst>
                    <a:ext uri="{9D8B030D-6E8A-4147-A177-3AD203B41FA5}">
                      <a16:colId xmlns:a16="http://schemas.microsoft.com/office/drawing/2014/main" val="10537"/>
                    </a:ext>
                  </a:extLst>
                </a:gridCol>
                <a:gridCol w="1498600">
                  <a:extLst>
                    <a:ext uri="{9D8B030D-6E8A-4147-A177-3AD203B41FA5}">
                      <a16:colId xmlns:a16="http://schemas.microsoft.com/office/drawing/2014/main" val="105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9m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9.5m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9.8m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7"/>
                  </a:ext>
                </a:extLst>
              </a:tr>
            </a:tbl>
          </a:graphicData>
        </a:graphic>
      </p:graphicFrame>
      <p:grpSp>
        <p:nvGrpSpPr>
          <p:cNvPr id="12970" name="yt_shape_12970_skip" title="H_159.4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05221" y="3561336"/>
            <a:ext cx="1344558" cy="2024775"/>
            <a:chOff x="0" y="0"/>
            <a:chExt cx="1344558" cy="2024775"/>
          </a:xfrm>
        </p:grpSpPr>
        <p:pic>
          <p:nvPicPr>
            <p:cNvPr id="2" name="yt_image_12970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44558" cy="1628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72" name="yt_shape_12972"/>
            <p:cNvSpPr txBox="1"/>
            <p:nvPr/>
          </p:nvSpPr>
          <p:spPr>
            <a:xfrm>
              <a:off x="138998" y="166477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269340330">
            <a:extLst>
              <a:ext uri="{FF2B5EF4-FFF2-40B4-BE49-F238E27FC236}">
                <a16:creationId xmlns:a16="http://schemas.microsoft.com/office/drawing/2014/main" id="{8C6BF4C2-5671-ED71-4AF7-718FA7F832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82789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228C4D6-7D36-9CAF-7CC2-1C5BF72BD083}"/>
              </a:ext>
            </a:extLst>
          </p:cNvPr>
          <p:cNvSpPr txBox="1"/>
          <p:nvPr/>
        </p:nvSpPr>
        <p:spPr>
          <a:xfrm>
            <a:off x="3456833" y="302594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5" name="yt_shape_12975"/>
          <p:cNvSpPr txBox="1"/>
          <p:nvPr/>
        </p:nvSpPr>
        <p:spPr>
          <a:xfrm>
            <a:off x="479376" y="90872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吴忠二中月考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小明为了测量一棵松树的高度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找来一根竹竿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2ee0"/>
              </a:rPr>
              <a:t>移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动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使自己的眼睛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竹竿顶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树顶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恰好在一条直线上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6ba61"/>
              </a:rPr>
              <a:t>已知小明的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眼睛距地面的高度为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150cm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量得竹竿的高度为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ad659"/>
              </a:rPr>
              <a:t>请帮助小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明计算出松树的高度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2976" name="yt_image_1297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43232" y="2090037"/>
            <a:ext cx="3024336" cy="2277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979" name="yt_image_12979" title="H_142.5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09595" y="4503043"/>
            <a:ext cx="1957973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982" name="yt_shape_12982"/>
              <p:cNvSpPr txBox="1"/>
              <p:nvPr/>
            </p:nvSpPr>
            <p:spPr>
              <a:xfrm>
                <a:off x="564659" y="2874655"/>
                <a:ext cx="7880362" cy="32519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1.5m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2982" name="yt_shape_129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659" y="2874655"/>
                <a:ext cx="7880362" cy="3251916"/>
              </a:xfrm>
              <a:prstGeom prst="rect">
                <a:avLst/>
              </a:prstGeom>
              <a:blipFill>
                <a:blip r:embed="rId4"/>
                <a:stretch>
                  <a:fillRect l="-2399" t="-1689" r="-1238" b="-22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39EE92E-B8F5-8123-B6B7-EB11B4C5738B}"/>
              </a:ext>
            </a:extLst>
          </p:cNvPr>
          <p:cNvSpPr txBox="1"/>
          <p:nvPr/>
        </p:nvSpPr>
        <p:spPr>
          <a:xfrm>
            <a:off x="474648" y="2377920"/>
            <a:ext cx="64729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解：过点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，交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824E7D1-A9E7-B9CE-CBA7-0FD34981B7D5}"/>
              </a:ext>
            </a:extLst>
          </p:cNvPr>
          <p:cNvSpPr txBox="1"/>
          <p:nvPr/>
        </p:nvSpPr>
        <p:spPr>
          <a:xfrm>
            <a:off x="474648" y="2827849"/>
            <a:ext cx="2045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F3AB9C-37B1-5BA5-7DCA-ADD9A3C8A539}"/>
              </a:ext>
            </a:extLst>
          </p:cNvPr>
          <p:cNvSpPr txBox="1"/>
          <p:nvPr/>
        </p:nvSpPr>
        <p:spPr>
          <a:xfrm>
            <a:off x="474648" y="3303337"/>
            <a:ext cx="206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5561647-98B5-8E61-7A90-D1363C97C800}"/>
              </a:ext>
            </a:extLst>
          </p:cNvPr>
          <p:cNvSpPr txBox="1"/>
          <p:nvPr/>
        </p:nvSpPr>
        <p:spPr>
          <a:xfrm>
            <a:off x="474648" y="3778825"/>
            <a:ext cx="3078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FE7FEDB-8DEA-4630-CFE0-376C3ADB9C9C}"/>
                  </a:ext>
                </a:extLst>
              </p:cNvPr>
              <p:cNvSpPr txBox="1"/>
              <p:nvPr/>
            </p:nvSpPr>
            <p:spPr>
              <a:xfrm>
                <a:off x="474648" y="4254313"/>
                <a:ext cx="1653223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FE7FEDB-8DEA-4630-CFE0-376C3ADB9C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648" y="4254313"/>
                <a:ext cx="1653223" cy="772110"/>
              </a:xfrm>
              <a:prstGeom prst="rect">
                <a:avLst/>
              </a:prstGeom>
              <a:blipFill>
                <a:blip r:embed="rId5"/>
                <a:stretch>
                  <a:fillRect l="-5904" r="-5904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9393F0A9-EC7C-A126-ECD2-56DEC4974E6A}"/>
              </a:ext>
            </a:extLst>
          </p:cNvPr>
          <p:cNvSpPr txBox="1"/>
          <p:nvPr/>
        </p:nvSpPr>
        <p:spPr>
          <a:xfrm>
            <a:off x="474648" y="4932811"/>
            <a:ext cx="7984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277741D-F251-2DBA-3FC7-7BBBF72A853D}"/>
                  </a:ext>
                </a:extLst>
              </p:cNvPr>
              <p:cNvSpPr txBox="1"/>
              <p:nvPr/>
            </p:nvSpPr>
            <p:spPr>
              <a:xfrm>
                <a:off x="474648" y="5408299"/>
                <a:ext cx="3551936" cy="7336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277741D-F251-2DBA-3FC7-7BBBF72A85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648" y="5408299"/>
                <a:ext cx="3551936" cy="733628"/>
              </a:xfrm>
              <a:prstGeom prst="rect">
                <a:avLst/>
              </a:prstGeom>
              <a:blipFill>
                <a:blip r:embed="rId6"/>
                <a:stretch>
                  <a:fillRect l="-2744" r="-2401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DEF58104-C50C-C462-370C-2A18B4CBEC78}"/>
              </a:ext>
            </a:extLst>
          </p:cNvPr>
          <p:cNvSpPr txBox="1"/>
          <p:nvPr/>
        </p:nvSpPr>
        <p:spPr>
          <a:xfrm>
            <a:off x="474648" y="6117748"/>
            <a:ext cx="51219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松树高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1" name="yt_shape_12991"/>
          <p:cNvSpPr txBox="1"/>
          <p:nvPr/>
        </p:nvSpPr>
        <p:spPr>
          <a:xfrm>
            <a:off x="540000" y="1523668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利用镜子的反射测量高度</a:t>
            </a:r>
          </a:p>
        </p:txBody>
      </p:sp>
      <p:pic>
        <p:nvPicPr>
          <p:cNvPr id="12992" name="yt_image_12992" title="H_88.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27812" y="4603520"/>
            <a:ext cx="2936136" cy="1129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94" name="yt_shape_12994"/>
          <p:cNvSpPr txBox="1"/>
          <p:nvPr/>
        </p:nvSpPr>
        <p:spPr>
          <a:xfrm>
            <a:off x="540000" y="2254479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为了测量校园内一棵大树的高度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学校数学应用实践小组做了如下的探索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d4a3,isEnd"/>
              </a:rPr>
              <a:t>根据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光的反射定律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利用一面镜子和皮尺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设计如图所示的测量方案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f05fd,isEnd"/>
              </a:rPr>
              <a:t>把镜子平放在离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树底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8.7m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然后观测者沿着直线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后退到点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fe11c,isEnd"/>
              </a:rPr>
              <a:t>这时恰好在镜子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里看到树梢顶点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再用皮尺量得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2.7m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观测者目高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则树高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963b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约是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3" name="yt_shape_1714269340405" title="H_26.259764">
            <a:extLst>
              <a:ext uri="{FF2B5EF4-FFF2-40B4-BE49-F238E27FC236}">
                <a16:creationId xmlns:a16="http://schemas.microsoft.com/office/drawing/2014/main" id="{57E1C290-FB5B-681F-4BB6-219F6886C6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74121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DD991BB-BCB3-0053-6E0E-D38E45E0B348}"/>
              </a:ext>
            </a:extLst>
          </p:cNvPr>
          <p:cNvSpPr txBox="1"/>
          <p:nvPr/>
        </p:nvSpPr>
        <p:spPr>
          <a:xfrm>
            <a:off x="1364389" y="4109625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5" name="yt_shape_12995"/>
          <p:cNvSpPr txBox="1"/>
          <p:nvPr/>
        </p:nvSpPr>
        <p:spPr>
          <a:xfrm>
            <a:off x="623392" y="911869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如图是一位同学设计的用手电筒来测量古城墙高的示意图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7bef2"/>
              </a:rPr>
              <a:t>处放一水平</a:t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的平面镜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光线从点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出发经过平面镜反射后刚好到达古城墙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的顶端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5481"/>
              </a:rPr>
              <a:t>.</a:t>
            </a:r>
            <a:b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测得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2m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3m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PD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12m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4c057"/>
              </a:rPr>
              <a:t>求古城</a:t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墙的高度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是多少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996" name="yt_image_12996" title="H_10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16280" y="2780779"/>
            <a:ext cx="2396203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998" name="yt_shape_12998"/>
              <p:cNvSpPr txBox="1"/>
              <p:nvPr/>
            </p:nvSpPr>
            <p:spPr>
              <a:xfrm>
                <a:off x="623392" y="2496045"/>
                <a:ext cx="5525552" cy="371595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解：由光的反射定律得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CPD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𝐵𝑃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𝐷𝑃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998" name="yt_shape_129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2496045"/>
                <a:ext cx="5525552" cy="3715954"/>
              </a:xfrm>
              <a:prstGeom prst="rect">
                <a:avLst/>
              </a:prstGeom>
              <a:blipFill>
                <a:blip r:embed="rId3"/>
                <a:stretch>
                  <a:fillRect l="-3308" t="-1311" r="-1103" b="-42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403DBE8-7C78-215C-3D32-86D272737E91}"/>
              </a:ext>
            </a:extLst>
          </p:cNvPr>
          <p:cNvSpPr txBox="1"/>
          <p:nvPr/>
        </p:nvSpPr>
        <p:spPr>
          <a:xfrm>
            <a:off x="533381" y="2449239"/>
            <a:ext cx="5652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解：由光的反射定律得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CPD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B3ED146-0CD3-BF3C-1E3C-7A2DF5FEA8EA}"/>
              </a:ext>
            </a:extLst>
          </p:cNvPr>
          <p:cNvSpPr txBox="1"/>
          <p:nvPr/>
        </p:nvSpPr>
        <p:spPr>
          <a:xfrm>
            <a:off x="533381" y="2924727"/>
            <a:ext cx="3693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F4F1039-60AB-DDCA-8797-F5FD0AC72A1E}"/>
              </a:ext>
            </a:extLst>
          </p:cNvPr>
          <p:cNvSpPr txBox="1"/>
          <p:nvPr/>
        </p:nvSpPr>
        <p:spPr>
          <a:xfrm>
            <a:off x="533381" y="3400215"/>
            <a:ext cx="3061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C68AC20-745F-C73F-1A06-C92C37947887}"/>
                  </a:ext>
                </a:extLst>
              </p:cNvPr>
              <p:cNvSpPr txBox="1"/>
              <p:nvPr/>
            </p:nvSpPr>
            <p:spPr>
              <a:xfrm>
                <a:off x="533381" y="3875703"/>
                <a:ext cx="4550537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𝐵𝑃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𝐷𝑃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C68AC20-745F-C73F-1A06-C92C379478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381" y="3875703"/>
                <a:ext cx="4550537" cy="771792"/>
              </a:xfrm>
              <a:prstGeom prst="rect">
                <a:avLst/>
              </a:prstGeom>
              <a:blipFill>
                <a:blip r:embed="rId4"/>
                <a:stretch>
                  <a:fillRect l="-2008" r="-227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C4D28570-F2AC-A215-2841-72BD54B3F372}"/>
              </a:ext>
            </a:extLst>
          </p:cNvPr>
          <p:cNvSpPr txBox="1"/>
          <p:nvPr/>
        </p:nvSpPr>
        <p:spPr>
          <a:xfrm>
            <a:off x="533381" y="4553883"/>
            <a:ext cx="5372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6BA29CE-855C-48D2-E871-CC9E0B05699E}"/>
                  </a:ext>
                </a:extLst>
              </p:cNvPr>
              <p:cNvSpPr txBox="1"/>
              <p:nvPr/>
            </p:nvSpPr>
            <p:spPr>
              <a:xfrm>
                <a:off x="533381" y="5029371"/>
                <a:ext cx="1841247" cy="76912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6BA29CE-855C-48D2-E871-CC9E0B0569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381" y="5029371"/>
                <a:ext cx="1841247" cy="769125"/>
              </a:xfrm>
              <a:prstGeom prst="rect">
                <a:avLst/>
              </a:prstGeom>
              <a:blipFill>
                <a:blip r:embed="rId5"/>
                <a:stretch>
                  <a:fillRect l="-4950" r="-4950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BE688068-AA33-A75E-C921-49A32A100803}"/>
              </a:ext>
            </a:extLst>
          </p:cNvPr>
          <p:cNvSpPr txBox="1"/>
          <p:nvPr/>
        </p:nvSpPr>
        <p:spPr>
          <a:xfrm>
            <a:off x="533381" y="5704884"/>
            <a:ext cx="2383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0" name="yt_shape_13000"/>
          <p:cNvSpPr txBox="1"/>
          <p:nvPr/>
        </p:nvSpPr>
        <p:spPr>
          <a:xfrm>
            <a:off x="540000" y="3402982"/>
            <a:ext cx="4924425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【易错易混】未挖掘到隐含条件解题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B0CD5E6-EC8C-319C-4EFE-5D3AC17DE952}"/>
              </a:ext>
            </a:extLst>
          </p:cNvPr>
          <p:cNvSpPr txBox="1"/>
          <p:nvPr/>
        </p:nvSpPr>
        <p:spPr>
          <a:xfrm>
            <a:off x="449989" y="3356176"/>
            <a:ext cx="5056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【易错易混】未挖掘到隐含条件解题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1" name="yt_shape_13001"/>
          <p:cNvSpPr txBox="1"/>
          <p:nvPr/>
        </p:nvSpPr>
        <p:spPr>
          <a:xfrm>
            <a:off x="540120" y="196958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是装了液体的高脚杯示意图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数据如图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e9887"/>
              </a:rPr>
              <a:t>用去一部分液体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此时液面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03" name="yt_table_1300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4353130"/>
              </p:ext>
            </p:extLst>
          </p:nvPr>
        </p:nvGraphicFramePr>
        <p:xfrm>
          <a:off x="540047" y="2929017"/>
          <a:ext cx="8686166" cy="475488"/>
        </p:xfrm>
        <a:graphic>
          <a:graphicData uri="http://schemas.openxmlformats.org/drawingml/2006/table">
            <a:tbl>
              <a:tblPr/>
              <a:tblGrid>
                <a:gridCol w="2413318">
                  <a:extLst>
                    <a:ext uri="{9D8B030D-6E8A-4147-A177-3AD203B41FA5}">
                      <a16:colId xmlns:a16="http://schemas.microsoft.com/office/drawing/2014/main" val="10539"/>
                    </a:ext>
                  </a:extLst>
                </a:gridCol>
                <a:gridCol w="2395855">
                  <a:extLst>
                    <a:ext uri="{9D8B030D-6E8A-4147-A177-3AD203B41FA5}">
                      <a16:colId xmlns:a16="http://schemas.microsoft.com/office/drawing/2014/main" val="10540"/>
                    </a:ext>
                  </a:extLst>
                </a:gridCol>
                <a:gridCol w="2395855">
                  <a:extLst>
                    <a:ext uri="{9D8B030D-6E8A-4147-A177-3AD203B41FA5}">
                      <a16:colId xmlns:a16="http://schemas.microsoft.com/office/drawing/2014/main" val="1054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105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8"/>
                  </a:ext>
                </a:extLst>
              </a:tr>
            </a:tbl>
          </a:graphicData>
        </a:graphic>
      </p:graphicFrame>
      <p:pic>
        <p:nvPicPr>
          <p:cNvPr id="13002" name="yt_image_13002_skip" title="H_144.88953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24319" y="2929017"/>
            <a:ext cx="2425698" cy="1840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8221B25-33C8-5120-1092-6F6A406109BF}"/>
              </a:ext>
            </a:extLst>
          </p:cNvPr>
          <p:cNvSpPr txBox="1"/>
          <p:nvPr/>
        </p:nvSpPr>
        <p:spPr>
          <a:xfrm>
            <a:off x="5184034" y="23982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6" name="yt_shape_13006"/>
          <p:cNvSpPr txBox="1"/>
          <p:nvPr/>
        </p:nvSpPr>
        <p:spPr>
          <a:xfrm>
            <a:off x="540119" y="1525958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数学兴趣小组的小颖想测量教学楼前的一棵树的树高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62066"/>
              </a:rPr>
              <a:t>下午课外活动时她测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得一根长为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的竹竿的影长是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但当她马上测量树高时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8beb1"/>
              </a:rPr>
              <a:t>发现树的影子不全落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在地面上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有一部分影子落在教学楼的墙壁上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7111a"/>
              </a:rPr>
              <a:t>她先测得留在墙壁上的影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又测得地面的影长为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请你帮她算一下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树高是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007" name="yt_image_13007" title="H_123.48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41903" y="3536031"/>
            <a:ext cx="1508194" cy="1568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3009" name="yt_table_1300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9684755"/>
              </p:ext>
            </p:extLst>
          </p:nvPr>
        </p:nvGraphicFramePr>
        <p:xfrm>
          <a:off x="540047" y="5216658"/>
          <a:ext cx="9670416" cy="475488"/>
        </p:xfrm>
        <a:graphic>
          <a:graphicData uri="http://schemas.openxmlformats.org/drawingml/2006/table">
            <a:tbl>
              <a:tblPr/>
              <a:tblGrid>
                <a:gridCol w="2659380">
                  <a:extLst>
                    <a:ext uri="{9D8B030D-6E8A-4147-A177-3AD203B41FA5}">
                      <a16:colId xmlns:a16="http://schemas.microsoft.com/office/drawing/2014/main" val="10543"/>
                    </a:ext>
                  </a:extLst>
                </a:gridCol>
                <a:gridCol w="2641918">
                  <a:extLst>
                    <a:ext uri="{9D8B030D-6E8A-4147-A177-3AD203B41FA5}">
                      <a16:colId xmlns:a16="http://schemas.microsoft.com/office/drawing/2014/main" val="10544"/>
                    </a:ext>
                  </a:extLst>
                </a:gridCol>
                <a:gridCol w="2641918">
                  <a:extLst>
                    <a:ext uri="{9D8B030D-6E8A-4147-A177-3AD203B41FA5}">
                      <a16:colId xmlns:a16="http://schemas.microsoft.com/office/drawing/2014/main" val="10545"/>
                    </a:ext>
                  </a:extLst>
                </a:gridCol>
                <a:gridCol w="1727200">
                  <a:extLst>
                    <a:ext uri="{9D8B030D-6E8A-4147-A177-3AD203B41FA5}">
                      <a16:colId xmlns:a16="http://schemas.microsoft.com/office/drawing/2014/main" val="105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3.25m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4.25m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4.45m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4.75m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862E5C4-D492-9070-247A-3AC7CF3A7D4C}"/>
              </a:ext>
            </a:extLst>
          </p:cNvPr>
          <p:cNvSpPr txBox="1"/>
          <p:nvPr/>
        </p:nvSpPr>
        <p:spPr>
          <a:xfrm>
            <a:off x="9609982" y="29056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005" name="yt_shape_13005"/>
          <p:cNvSpPr txBox="1"/>
          <p:nvPr/>
        </p:nvSpPr>
        <p:spPr>
          <a:xfrm>
            <a:off x="540000" y="1165854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1800</Words>
  <Application>Microsoft Office PowerPoint</Application>
  <PresentationFormat>宽屏</PresentationFormat>
  <Paragraphs>106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2024-04-28T01:47:59Z</dcterms:created>
  <dcterms:modified xsi:type="dcterms:W3CDTF">2024-04-28T05:13:52Z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