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9"/>
  </p:notesMasterIdLst>
  <p:sldIdLst>
    <p:sldId id="303" r:id="rId3"/>
    <p:sldId id="320" r:id="rId4"/>
    <p:sldId id="305" r:id="rId5"/>
    <p:sldId id="321" r:id="rId6"/>
    <p:sldId id="308" r:id="rId7"/>
    <p:sldId id="310" r:id="rId8"/>
    <p:sldId id="311" r:id="rId9"/>
    <p:sldId id="312" r:id="rId10"/>
    <p:sldId id="313" r:id="rId11"/>
    <p:sldId id="316" r:id="rId12"/>
    <p:sldId id="317" r:id="rId13"/>
    <p:sldId id="322" r:id="rId14"/>
    <p:sldId id="318" r:id="rId15"/>
    <p:sldId id="324" r:id="rId16"/>
    <p:sldId id="325" r:id="rId17"/>
    <p:sldId id="256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77D913-D34D-4A4F-884E-2999FF9D892B}" type="datetimeFigureOut">
              <a:rPr lang="zh-CN" altLang="en-US" smtClean="0"/>
              <a:t>2024/4/28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938DCB-A2F6-4A18-B242-25F4D1E28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266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938DCB-A2F6-4A18-B242-25F4D1E281B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995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96" name="yt_image_10096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1379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98" name="yt_shape_10098"/>
          <p:cNvSpPr txBox="1"/>
          <p:nvPr/>
        </p:nvSpPr>
        <p:spPr>
          <a:xfrm>
            <a:off x="540000" y="2495961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有一组邻边相等的平行四边形是菱形</a:t>
            </a:r>
          </a:p>
        </p:txBody>
      </p:sp>
      <p:sp>
        <p:nvSpPr>
          <p:cNvPr id="10099" name="yt_shape_10099"/>
          <p:cNvSpPr txBox="1"/>
          <p:nvPr/>
        </p:nvSpPr>
        <p:spPr>
          <a:xfrm>
            <a:off x="540119" y="298539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答题模板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9412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100" name="yt_image_10100" title="H_95.0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6615" y="4365104"/>
            <a:ext cx="2198770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8937680" title="H_26.259764">
            <a:extLst>
              <a:ext uri="{FF2B5EF4-FFF2-40B4-BE49-F238E27FC236}">
                <a16:creationId xmlns:a16="http://schemas.microsoft.com/office/drawing/2014/main" id="{6BC46D13-5B27-3B4D-944C-0D057F7433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46414"/>
            <a:ext cx="1186052" cy="33349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46" name="yt_shape_10146"/>
              <p:cNvSpPr txBox="1"/>
              <p:nvPr/>
            </p:nvSpPr>
            <p:spPr>
              <a:xfrm>
                <a:off x="540119" y="1589784"/>
                <a:ext cx="11492915" cy="15879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为斜边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95a79,isEnd"/>
                  </a:rPr>
                  <a:t>上一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为边作平行四边形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CDEB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56473,isEnd"/>
                  </a:rPr>
                  <a:t>平行四边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CDEB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为菱形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46" name="yt_shape_101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89784"/>
                <a:ext cx="11492915" cy="1587935"/>
              </a:xfrm>
              <a:prstGeom prst="rect">
                <a:avLst/>
              </a:prstGeom>
              <a:blipFill>
                <a:blip r:embed="rId2"/>
                <a:stretch>
                  <a:fillRect l="-1645" t="-346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51" name="yt_shape_10151"/>
          <p:cNvSpPr txBox="1"/>
          <p:nvPr/>
        </p:nvSpPr>
        <p:spPr>
          <a:xfrm>
            <a:off x="540000" y="526971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148" name="yt_shape_10148" title="H_144.7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6130" y="3380871"/>
            <a:ext cx="1439739" cy="1838466"/>
            <a:chOff x="0" y="0"/>
            <a:chExt cx="1439739" cy="1838466"/>
          </a:xfrm>
        </p:grpSpPr>
        <p:pic>
          <p:nvPicPr>
            <p:cNvPr id="2" name="yt_image_10148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39739" cy="1442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50" name="yt_shape_10150"/>
            <p:cNvSpPr txBox="1"/>
            <p:nvPr/>
          </p:nvSpPr>
          <p:spPr>
            <a:xfrm>
              <a:off x="186588" y="147846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61354C1-96FA-0AC7-D5E9-273C78030970}"/>
                  </a:ext>
                </a:extLst>
              </p:cNvPr>
              <p:cNvSpPr txBox="1"/>
              <p:nvPr/>
            </p:nvSpPr>
            <p:spPr>
              <a:xfrm>
                <a:off x="8973396" y="1937516"/>
                <a:ext cx="713104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hasSerialNum': 1, 'mathAnswerShape': 1, 'pageBreak': True}">
                <a:extLst>
                  <a:ext uri="{FF2B5EF4-FFF2-40B4-BE49-F238E27FC236}">
                    <a16:creationId xmlns:a16="http://schemas.microsoft.com/office/drawing/2014/main" id="{361354C1-96FA-0AC7-D5E9-273C780309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3396" y="1937516"/>
                <a:ext cx="713104" cy="7663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2" name="yt_shape_10152"/>
          <p:cNvSpPr txBox="1"/>
          <p:nvPr/>
        </p:nvSpPr>
        <p:spPr>
          <a:xfrm>
            <a:off x="540120" y="900000"/>
            <a:ext cx="11492915" cy="91236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盐城市中考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各边的中点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0484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0153" name="yt_image_10153" title="H_99.2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5518"/>
            <a:ext cx="1615478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55" name="yt_shape_10155"/>
              <p:cNvSpPr txBox="1"/>
              <p:nvPr/>
            </p:nvSpPr>
            <p:spPr>
              <a:xfrm>
                <a:off x="540000" y="3326757"/>
                <a:ext cx="8029442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为平行四边形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证明：已知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的中位线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根据三角形中位线定理，得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为平行四边形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55" name="yt_shape_10155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26757"/>
                <a:ext cx="8029442" cy="3027047"/>
              </a:xfrm>
              <a:prstGeom prst="rect">
                <a:avLst/>
              </a:prstGeom>
              <a:blipFill>
                <a:blip r:embed="rId3"/>
                <a:stretch>
                  <a:fillRect l="-2354" t="-1815" r="-1291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4B3E472-87B9-5158-4B6C-A9DC27E25F56}"/>
              </a:ext>
            </a:extLst>
          </p:cNvPr>
          <p:cNvSpPr txBox="1"/>
          <p:nvPr/>
        </p:nvSpPr>
        <p:spPr>
          <a:xfrm>
            <a:off x="449989" y="3755439"/>
            <a:ext cx="813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证明：已知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29AE2B-1E38-046D-A011-1E91400EDBE7}"/>
              </a:ext>
            </a:extLst>
          </p:cNvPr>
          <p:cNvSpPr txBox="1"/>
          <p:nvPr/>
        </p:nvSpPr>
        <p:spPr>
          <a:xfrm>
            <a:off x="449989" y="4230927"/>
            <a:ext cx="3561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的中位线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3A3B3A-8FE9-78E1-8EE0-8688437498E3}"/>
                  </a:ext>
                </a:extLst>
              </p:cNvPr>
              <p:cNvSpPr txBox="1"/>
              <p:nvPr/>
            </p:nvSpPr>
            <p:spPr>
              <a:xfrm>
                <a:off x="449989" y="4706415"/>
                <a:ext cx="81286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根据三角形中位线定理，得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DC3A3B3A-8FE9-78E1-8EE0-8688437498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06415"/>
                <a:ext cx="8128698" cy="765061"/>
              </a:xfrm>
              <a:prstGeom prst="rect">
                <a:avLst/>
              </a:prstGeom>
              <a:blipFill>
                <a:blip r:embed="rId4"/>
                <a:stretch>
                  <a:fillRect l="-1200" r="-30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07BCA86-23F4-0F55-A596-E1DEF8B55A89}"/>
              </a:ext>
            </a:extLst>
          </p:cNvPr>
          <p:cNvSpPr txBox="1"/>
          <p:nvPr/>
        </p:nvSpPr>
        <p:spPr>
          <a:xfrm>
            <a:off x="449989" y="5377864"/>
            <a:ext cx="364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D18ACA-4D26-FB7A-7D4C-240BC08E75FE}"/>
              </a:ext>
            </a:extLst>
          </p:cNvPr>
          <p:cNvSpPr txBox="1"/>
          <p:nvPr/>
        </p:nvSpPr>
        <p:spPr>
          <a:xfrm>
            <a:off x="449989" y="5853352"/>
            <a:ext cx="4177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8" name="yt_shape_10158"/>
          <p:cNvSpPr txBox="1"/>
          <p:nvPr/>
        </p:nvSpPr>
        <p:spPr>
          <a:xfrm>
            <a:off x="589945" y="1054151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/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加上条件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能使得四边形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ADEF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为菱形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请从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3b4b,isEnd"/>
              </a:rPr>
              <a:t>＝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个条件中选择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个条件填空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7242,isEnd"/>
              </a:rPr>
              <a:t>写序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并加以证明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</a:t>
            </a:r>
          </a:p>
          <a:p>
            <a:pPr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FAE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</a:t>
            </a:r>
          </a:p>
          <a:p>
            <a:pPr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为平行四边形，</a:t>
            </a:r>
          </a:p>
          <a:p>
            <a:pPr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FAE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平行四边形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为菱形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4DFA25-DD1C-0AA2-AD8C-AB7735052E01}"/>
              </a:ext>
            </a:extLst>
          </p:cNvPr>
          <p:cNvSpPr txBox="1"/>
          <p:nvPr/>
        </p:nvSpPr>
        <p:spPr>
          <a:xfrm>
            <a:off x="2963289" y="937136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C6F513-7A82-B27D-75B5-ABD10793D891}"/>
              </a:ext>
            </a:extLst>
          </p:cNvPr>
          <p:cNvSpPr txBox="1"/>
          <p:nvPr/>
        </p:nvSpPr>
        <p:spPr>
          <a:xfrm>
            <a:off x="499934" y="2006547"/>
            <a:ext cx="4364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9E18EC-307A-CED4-50EC-6B7AB2249D81}"/>
              </a:ext>
            </a:extLst>
          </p:cNvPr>
          <p:cNvSpPr txBox="1"/>
          <p:nvPr/>
        </p:nvSpPr>
        <p:spPr>
          <a:xfrm>
            <a:off x="499934" y="2351484"/>
            <a:ext cx="2840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D1AE63-E1BD-2267-FEFA-CBD47F153DEE}"/>
              </a:ext>
            </a:extLst>
          </p:cNvPr>
          <p:cNvSpPr txBox="1"/>
          <p:nvPr/>
        </p:nvSpPr>
        <p:spPr>
          <a:xfrm>
            <a:off x="499934" y="2654619"/>
            <a:ext cx="285223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7785666-5FA1-A47D-43A2-14DCC4E9DE90}"/>
              </a:ext>
            </a:extLst>
          </p:cNvPr>
          <p:cNvSpPr txBox="1"/>
          <p:nvPr/>
        </p:nvSpPr>
        <p:spPr>
          <a:xfrm>
            <a:off x="499934" y="3014428"/>
            <a:ext cx="4710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B4B1BEA-E7B1-8558-5C1D-14E0693E646C}"/>
              </a:ext>
            </a:extLst>
          </p:cNvPr>
          <p:cNvSpPr txBox="1"/>
          <p:nvPr/>
        </p:nvSpPr>
        <p:spPr>
          <a:xfrm>
            <a:off x="499934" y="3302691"/>
            <a:ext cx="4926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003DBC9-200E-E973-4C66-8623907CD90B}"/>
              </a:ext>
            </a:extLst>
          </p:cNvPr>
          <p:cNvSpPr txBox="1"/>
          <p:nvPr/>
        </p:nvSpPr>
        <p:spPr>
          <a:xfrm>
            <a:off x="499934" y="3590723"/>
            <a:ext cx="296970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ECD39B0-FBEC-3597-38E2-ECA80DE5E4AB}"/>
              </a:ext>
            </a:extLst>
          </p:cNvPr>
          <p:cNvSpPr txBox="1"/>
          <p:nvPr/>
        </p:nvSpPr>
        <p:spPr>
          <a:xfrm>
            <a:off x="499934" y="3936836"/>
            <a:ext cx="5720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平行四边形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为菱形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" name="yt_image_10153" title="H_99.27">
            <a:extLst>
              <a:ext uri="{FF2B5EF4-FFF2-40B4-BE49-F238E27FC236}">
                <a16:creationId xmlns:a16="http://schemas.microsoft.com/office/drawing/2014/main" id="{4303758B-DBE7-E302-BF2F-24788B10E46B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2798635"/>
            <a:ext cx="1615478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160" name="yt_shape_10160"/>
              <p:cNvSpPr txBox="1"/>
              <p:nvPr/>
            </p:nvSpPr>
            <p:spPr>
              <a:xfrm>
                <a:off x="589945" y="3950763"/>
                <a:ext cx="4217501" cy="27447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易知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平行四边形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为菱形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160" name="yt_shape_101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945" y="3950763"/>
                <a:ext cx="4217501" cy="2744790"/>
              </a:xfrm>
              <a:prstGeom prst="rect">
                <a:avLst/>
              </a:prstGeom>
              <a:blipFill>
                <a:blip r:embed="rId3"/>
                <a:stretch>
                  <a:fillRect l="-4480" t="-4000" r="-33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096087BC-1005-78ED-9E20-22B8275AE61B}"/>
              </a:ext>
            </a:extLst>
          </p:cNvPr>
          <p:cNvSpPr txBox="1"/>
          <p:nvPr/>
        </p:nvSpPr>
        <p:spPr>
          <a:xfrm>
            <a:off x="499934" y="4310803"/>
            <a:ext cx="2197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4BCCF4B-67BB-2D3E-3C46-C7F448A35C94}"/>
                  </a:ext>
                </a:extLst>
              </p:cNvPr>
              <p:cNvSpPr txBox="1"/>
              <p:nvPr/>
            </p:nvSpPr>
            <p:spPr>
              <a:xfrm>
                <a:off x="499934" y="4595469"/>
                <a:ext cx="43567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易知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4BCCF4B-67BB-2D3E-3C46-C7F448A35C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934" y="4595469"/>
                <a:ext cx="4356798" cy="765061"/>
              </a:xfrm>
              <a:prstGeom prst="rect">
                <a:avLst/>
              </a:prstGeom>
              <a:blipFill>
                <a:blip r:embed="rId4"/>
                <a:stretch>
                  <a:fillRect l="-2098" r="-2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F5ECB30-83E0-E68E-E9B2-981B6FAEA9AA}"/>
                  </a:ext>
                </a:extLst>
              </p:cNvPr>
              <p:cNvSpPr txBox="1"/>
              <p:nvPr/>
            </p:nvSpPr>
            <p:spPr>
              <a:xfrm>
                <a:off x="547559" y="5050894"/>
                <a:ext cx="34995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F5ECB30-83E0-E68E-E9B2-981B6FAEA9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559" y="5050894"/>
                <a:ext cx="3499548" cy="765061"/>
              </a:xfrm>
              <a:prstGeom prst="rect">
                <a:avLst/>
              </a:prstGeom>
              <a:blipFill>
                <a:blip r:embed="rId5"/>
                <a:stretch>
                  <a:fillRect l="-2787" r="-2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200E6EC2-C77A-522F-EB7F-950566CC6E09}"/>
              </a:ext>
            </a:extLst>
          </p:cNvPr>
          <p:cNvSpPr txBox="1"/>
          <p:nvPr/>
        </p:nvSpPr>
        <p:spPr>
          <a:xfrm>
            <a:off x="499934" y="5722343"/>
            <a:ext cx="4232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1A140DB-02EC-ADBF-29D7-58F7A37FD38B}"/>
              </a:ext>
            </a:extLst>
          </p:cNvPr>
          <p:cNvSpPr txBox="1"/>
          <p:nvPr/>
        </p:nvSpPr>
        <p:spPr>
          <a:xfrm>
            <a:off x="499934" y="6197831"/>
            <a:ext cx="3872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平行四边形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3" name="yt_shape_10163"/>
          <p:cNvSpPr txBox="1"/>
          <p:nvPr/>
        </p:nvSpPr>
        <p:spPr>
          <a:xfrm>
            <a:off x="540000" y="1282974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62" name="yt_image_10162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8297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65" name="yt_shape_10165"/>
          <p:cNvSpPr txBox="1"/>
          <p:nvPr/>
        </p:nvSpPr>
        <p:spPr>
          <a:xfrm>
            <a:off x="540119" y="1865139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某校九年级学习小组在探究学习过程中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49da"/>
              </a:rPr>
              <a:t>用两块完全相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同的且含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角的三角板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与三角板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所示方式放置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现将三角板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28fe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按逆时针方向旋转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6b9a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0168" name="yt_shape_10168"/>
          <p:cNvSpPr txBox="1"/>
          <p:nvPr/>
        </p:nvSpPr>
        <p:spPr>
          <a:xfrm>
            <a:off x="540000" y="3937201"/>
            <a:ext cx="3981603" cy="136877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00" b="0" i="0" u="none" spc="-760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  <a:r>
              <a:rPr lang="en-US" altLang="zh-CN" sz="7600" b="0" i="0" u="none" spc="14754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  <a:r>
              <a:rPr lang="en-US" altLang="zh-CN" sz="7600" b="0" i="0" u="none" spc="12494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</a:p>
        </p:txBody>
      </p:sp>
      <p:pic>
        <p:nvPicPr>
          <p:cNvPr id="10166" name="yt_image_10166" title="H_119.594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1450" y="4221088"/>
            <a:ext cx="2114550" cy="1518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67" name="yt_image_10167" title="H_119.594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4221088"/>
            <a:ext cx="1827657" cy="1518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31E2EC8-8E45-BB0D-EA00-675462120272}"/>
              </a:ext>
            </a:extLst>
          </p:cNvPr>
          <p:cNvSpPr txBox="1"/>
          <p:nvPr/>
        </p:nvSpPr>
        <p:spPr>
          <a:xfrm>
            <a:off x="449989" y="1907542"/>
            <a:ext cx="5502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76626F-156E-B516-CB68-74596A0677F4}"/>
              </a:ext>
            </a:extLst>
          </p:cNvPr>
          <p:cNvSpPr txBox="1"/>
          <p:nvPr/>
        </p:nvSpPr>
        <p:spPr>
          <a:xfrm>
            <a:off x="449989" y="2383030"/>
            <a:ext cx="3470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2470A1-1381-0963-1228-CB771AADE3F9}"/>
              </a:ext>
            </a:extLst>
          </p:cNvPr>
          <p:cNvSpPr txBox="1"/>
          <p:nvPr/>
        </p:nvSpPr>
        <p:spPr>
          <a:xfrm>
            <a:off x="449989" y="2858518"/>
            <a:ext cx="2942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A9C5BD-3836-EFAF-4B8E-7B2783649563}"/>
              </a:ext>
            </a:extLst>
          </p:cNvPr>
          <p:cNvSpPr txBox="1"/>
          <p:nvPr/>
        </p:nvSpPr>
        <p:spPr>
          <a:xfrm>
            <a:off x="449989" y="3334006"/>
            <a:ext cx="4113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131DF8A-CBBE-9B8C-D2A4-47BC835289FC}"/>
              </a:ext>
            </a:extLst>
          </p:cNvPr>
          <p:cNvSpPr txBox="1"/>
          <p:nvPr/>
        </p:nvSpPr>
        <p:spPr>
          <a:xfrm>
            <a:off x="449989" y="3809494"/>
            <a:ext cx="4315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C9C05D0-89CA-FC52-0BB8-D884B58EBB03}"/>
              </a:ext>
            </a:extLst>
          </p:cNvPr>
          <p:cNvSpPr txBox="1"/>
          <p:nvPr/>
        </p:nvSpPr>
        <p:spPr>
          <a:xfrm>
            <a:off x="449989" y="4284982"/>
            <a:ext cx="196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170" name="yt_shape_10170"/>
          <p:cNvSpPr txBox="1"/>
          <p:nvPr/>
        </p:nvSpPr>
        <p:spPr>
          <a:xfrm>
            <a:off x="449989" y="1455624"/>
            <a:ext cx="33374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8" name="yt_image_10166" title="H_119.59496">
            <a:extLst>
              <a:ext uri="{FF2B5EF4-FFF2-40B4-BE49-F238E27FC236}">
                <a16:creationId xmlns:a16="http://schemas.microsoft.com/office/drawing/2014/main" id="{CB954733-DCAE-D97D-A753-31BAE92C9802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822" y="2476642"/>
            <a:ext cx="2114550" cy="1518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yt_image_10167" title="H_119.59496">
            <a:extLst>
              <a:ext uri="{FF2B5EF4-FFF2-40B4-BE49-F238E27FC236}">
                <a16:creationId xmlns:a16="http://schemas.microsoft.com/office/drawing/2014/main" id="{A8B909A6-C78A-C512-CB1E-6AFB7D76D785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5372" y="2476642"/>
            <a:ext cx="1827657" cy="1518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3" name="yt_shape_10173"/>
          <p:cNvSpPr txBox="1"/>
          <p:nvPr/>
        </p:nvSpPr>
        <p:spPr>
          <a:xfrm>
            <a:off x="540000" y="1474216"/>
            <a:ext cx="6902531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解：当旋转角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ABPF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ABPF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ABPF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FBE53D9-2BB5-C62C-BAF1-371CF2EACD94}"/>
              </a:ext>
            </a:extLst>
          </p:cNvPr>
          <p:cNvSpPr txBox="1"/>
          <p:nvPr/>
        </p:nvSpPr>
        <p:spPr>
          <a:xfrm>
            <a:off x="449989" y="1427410"/>
            <a:ext cx="7015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解：当旋转角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ABPF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4DEB20-287E-FA23-E71F-4DA9CDBB538D}"/>
              </a:ext>
            </a:extLst>
          </p:cNvPr>
          <p:cNvSpPr txBox="1"/>
          <p:nvPr/>
        </p:nvSpPr>
        <p:spPr>
          <a:xfrm>
            <a:off x="449989" y="1902898"/>
            <a:ext cx="6812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2F103A-D6BD-3C3A-332F-FF691B5F417F}"/>
              </a:ext>
            </a:extLst>
          </p:cNvPr>
          <p:cNvSpPr txBox="1"/>
          <p:nvPr/>
        </p:nvSpPr>
        <p:spPr>
          <a:xfrm>
            <a:off x="449989" y="2378386"/>
            <a:ext cx="3302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A972BA-CECF-9C93-C34E-8F3D8E0E827F}"/>
              </a:ext>
            </a:extLst>
          </p:cNvPr>
          <p:cNvSpPr txBox="1"/>
          <p:nvPr/>
        </p:nvSpPr>
        <p:spPr>
          <a:xfrm>
            <a:off x="449989" y="2853874"/>
            <a:ext cx="5137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816392-954C-9458-197E-81AEAF690024}"/>
              </a:ext>
            </a:extLst>
          </p:cNvPr>
          <p:cNvSpPr txBox="1"/>
          <p:nvPr/>
        </p:nvSpPr>
        <p:spPr>
          <a:xfrm>
            <a:off x="449989" y="3329362"/>
            <a:ext cx="483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5E9B270-8213-E784-A036-7467653B2AAC}"/>
              </a:ext>
            </a:extLst>
          </p:cNvPr>
          <p:cNvSpPr txBox="1"/>
          <p:nvPr/>
        </p:nvSpPr>
        <p:spPr>
          <a:xfrm>
            <a:off x="449989" y="3804850"/>
            <a:ext cx="3588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7D15764-2B5C-16D7-1AA6-9650CA1FD8C3}"/>
              </a:ext>
            </a:extLst>
          </p:cNvPr>
          <p:cNvSpPr txBox="1"/>
          <p:nvPr/>
        </p:nvSpPr>
        <p:spPr>
          <a:xfrm>
            <a:off x="449989" y="4280338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ABPF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DC77481-EEB8-BFE1-B861-1A783B72177B}"/>
              </a:ext>
            </a:extLst>
          </p:cNvPr>
          <p:cNvSpPr txBox="1"/>
          <p:nvPr/>
        </p:nvSpPr>
        <p:spPr>
          <a:xfrm>
            <a:off x="449989" y="4755826"/>
            <a:ext cx="233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0BD04B-B1C8-0901-6684-E2717DAA318A}"/>
              </a:ext>
            </a:extLst>
          </p:cNvPr>
          <p:cNvSpPr txBox="1"/>
          <p:nvPr/>
        </p:nvSpPr>
        <p:spPr>
          <a:xfrm>
            <a:off x="449989" y="5231314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ABPF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171" name="yt_shape_10171"/>
          <p:cNvSpPr txBox="1"/>
          <p:nvPr/>
        </p:nvSpPr>
        <p:spPr>
          <a:xfrm>
            <a:off x="540000" y="1053400"/>
            <a:ext cx="874919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当旋转角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ABPF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" name="yt_image_10166" title="H_119.59496">
            <a:extLst>
              <a:ext uri="{FF2B5EF4-FFF2-40B4-BE49-F238E27FC236}">
                <a16:creationId xmlns:a16="http://schemas.microsoft.com/office/drawing/2014/main" id="{1A2824B5-9BA6-DFE9-077E-FFF164E588D5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822" y="2476642"/>
            <a:ext cx="2114550" cy="1518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yt_image_10167" title="H_119.59496">
            <a:extLst>
              <a:ext uri="{FF2B5EF4-FFF2-40B4-BE49-F238E27FC236}">
                <a16:creationId xmlns:a16="http://schemas.microsoft.com/office/drawing/2014/main" id="{4873E028-AA97-854A-5AF3-571DBB10DB20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5372" y="2476642"/>
            <a:ext cx="1827657" cy="1518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2" name="yt_shape_10102"/>
          <p:cNvSpPr txBox="1"/>
          <p:nvPr/>
        </p:nvSpPr>
        <p:spPr>
          <a:xfrm>
            <a:off x="540000" y="1474216"/>
            <a:ext cx="5852564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B40C95-F49E-1FFA-236A-B7C1F307715B}"/>
              </a:ext>
            </a:extLst>
          </p:cNvPr>
          <p:cNvSpPr txBox="1"/>
          <p:nvPr/>
        </p:nvSpPr>
        <p:spPr>
          <a:xfrm>
            <a:off x="1913664" y="1902898"/>
            <a:ext cx="92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8D3B94-A74E-3CEB-9A22-601BB0AE9837}"/>
              </a:ext>
            </a:extLst>
          </p:cNvPr>
          <p:cNvSpPr txBox="1"/>
          <p:nvPr/>
        </p:nvSpPr>
        <p:spPr>
          <a:xfrm>
            <a:off x="1412014" y="2378386"/>
            <a:ext cx="90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581AE0-AD65-1CFD-8F19-CE6FE867CA69}"/>
              </a:ext>
            </a:extLst>
          </p:cNvPr>
          <p:cNvSpPr txBox="1"/>
          <p:nvPr/>
        </p:nvSpPr>
        <p:spPr>
          <a:xfrm>
            <a:off x="3116989" y="285387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平行四边形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E0FF63-3B4C-894B-D914-CF5DA6A6E7DF}"/>
              </a:ext>
            </a:extLst>
          </p:cNvPr>
          <p:cNvSpPr txBox="1"/>
          <p:nvPr/>
        </p:nvSpPr>
        <p:spPr>
          <a:xfrm>
            <a:off x="2135914" y="3329362"/>
            <a:ext cx="1459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80F17AB-D73D-2BB3-7892-537AF8B0800D}"/>
              </a:ext>
            </a:extLst>
          </p:cNvPr>
          <p:cNvSpPr txBox="1"/>
          <p:nvPr/>
        </p:nvSpPr>
        <p:spPr>
          <a:xfrm>
            <a:off x="2321652" y="3804850"/>
            <a:ext cx="1442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FBE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29F66A3-5CD6-0FBF-9121-D4808D9C1998}"/>
              </a:ext>
            </a:extLst>
          </p:cNvPr>
          <p:cNvSpPr txBox="1"/>
          <p:nvPr/>
        </p:nvSpPr>
        <p:spPr>
          <a:xfrm>
            <a:off x="1107214" y="4280338"/>
            <a:ext cx="93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DF4F84-20CB-EB60-D7B4-8527BD315F2A}"/>
              </a:ext>
            </a:extLst>
          </p:cNvPr>
          <p:cNvSpPr txBox="1"/>
          <p:nvPr/>
        </p:nvSpPr>
        <p:spPr>
          <a:xfrm>
            <a:off x="3569427" y="4280338"/>
            <a:ext cx="1442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C96BFD8-09A5-78A9-A96A-F656DC34F434}"/>
              </a:ext>
            </a:extLst>
          </p:cNvPr>
          <p:cNvSpPr txBox="1"/>
          <p:nvPr/>
        </p:nvSpPr>
        <p:spPr>
          <a:xfrm>
            <a:off x="2321652" y="4755826"/>
            <a:ext cx="1442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D7EA88B-557D-A8E7-22D3-F02996986BD6}"/>
              </a:ext>
            </a:extLst>
          </p:cNvPr>
          <p:cNvSpPr txBox="1"/>
          <p:nvPr/>
        </p:nvSpPr>
        <p:spPr>
          <a:xfrm>
            <a:off x="5088664" y="4755826"/>
            <a:ext cx="90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F57EFF3-8591-A535-A1C4-8E4B2470CE09}"/>
              </a:ext>
            </a:extLst>
          </p:cNvPr>
          <p:cNvSpPr txBox="1"/>
          <p:nvPr/>
        </p:nvSpPr>
        <p:spPr>
          <a:xfrm>
            <a:off x="3116989" y="523131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菱形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0100" title="H_95.04">
            <a:extLst>
              <a:ext uri="{FF2B5EF4-FFF2-40B4-BE49-F238E27FC236}">
                <a16:creationId xmlns:a16="http://schemas.microsoft.com/office/drawing/2014/main" id="{8F0170AD-D7E2-5C02-C44D-93AD93A0B41D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4272" y="3005495"/>
            <a:ext cx="2198770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1" name="yt_shape_10111"/>
          <p:cNvSpPr txBox="1"/>
          <p:nvPr/>
        </p:nvSpPr>
        <p:spPr>
          <a:xfrm>
            <a:off x="599887" y="2090606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对角线互相垂直的平行四边形是菱形</a:t>
            </a:r>
          </a:p>
        </p:txBody>
      </p:sp>
      <p:sp>
        <p:nvSpPr>
          <p:cNvPr id="10112" name="yt_shape_10112"/>
          <p:cNvSpPr txBox="1"/>
          <p:nvPr/>
        </p:nvSpPr>
        <p:spPr>
          <a:xfrm>
            <a:off x="600007" y="25800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潍坊市中考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是对角线互相垂直的四边形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3888,isEnd"/>
              </a:rPr>
              <a:t>请你添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加一个适当的条件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成为菱形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只需添加一个即可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0113" name="yt_image_10113" title="H_92.43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4124" y="3861048"/>
            <a:ext cx="2003752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8937752" title="H_26.259764">
            <a:extLst>
              <a:ext uri="{FF2B5EF4-FFF2-40B4-BE49-F238E27FC236}">
                <a16:creationId xmlns:a16="http://schemas.microsoft.com/office/drawing/2014/main" id="{D7830445-D807-95B6-E238-6C8AC3AE98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87" y="2141059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29D079-87C1-B686-EF0C-B5D2A10B0A94}"/>
              </a:ext>
            </a:extLst>
          </p:cNvPr>
          <p:cNvSpPr txBox="1"/>
          <p:nvPr/>
        </p:nvSpPr>
        <p:spPr>
          <a:xfrm>
            <a:off x="3300821" y="3008722"/>
            <a:ext cx="1762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18" name="yt_shape_10118"/>
              <p:cNvSpPr txBox="1"/>
              <p:nvPr/>
            </p:nvSpPr>
            <p:spPr>
              <a:xfrm>
                <a:off x="540000" y="2035143"/>
                <a:ext cx="5820504" cy="41851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对角线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相交于点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是直角三角形，且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从而知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是菱形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118" name="yt_shape_101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35143"/>
                <a:ext cx="5820504" cy="4185185"/>
              </a:xfrm>
              <a:prstGeom prst="rect">
                <a:avLst/>
              </a:prstGeom>
              <a:blipFill>
                <a:blip r:embed="rId2"/>
                <a:stretch>
                  <a:fillRect l="-3249" t="-1312" r="-2201" b="-3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68A50FE-B77C-D3EF-B0AD-0225CF534BD7}"/>
              </a:ext>
            </a:extLst>
          </p:cNvPr>
          <p:cNvSpPr txBox="1"/>
          <p:nvPr/>
        </p:nvSpPr>
        <p:spPr>
          <a:xfrm>
            <a:off x="449989" y="1988337"/>
            <a:ext cx="3499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0BB50B-8B60-7F87-E3B6-64FA8D807288}"/>
              </a:ext>
            </a:extLst>
          </p:cNvPr>
          <p:cNvSpPr txBox="1"/>
          <p:nvPr/>
        </p:nvSpPr>
        <p:spPr>
          <a:xfrm>
            <a:off x="449989" y="2463825"/>
            <a:ext cx="4225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对角线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相交于点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F96C635-FCF2-F2D5-56C2-4A2BFB986C93}"/>
                  </a:ext>
                </a:extLst>
              </p:cNvPr>
              <p:cNvSpPr txBox="1"/>
              <p:nvPr/>
            </p:nvSpPr>
            <p:spPr>
              <a:xfrm>
                <a:off x="449989" y="2939313"/>
                <a:ext cx="27137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F96C635-FCF2-F2D5-56C2-4A2BFB986C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39313"/>
                <a:ext cx="2713736" cy="765061"/>
              </a:xfrm>
              <a:prstGeom prst="rect">
                <a:avLst/>
              </a:prstGeom>
              <a:blipFill>
                <a:blip r:embed="rId3"/>
                <a:stretch>
                  <a:fillRect l="-3596" r="-359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AB8153D-4237-6BC5-90F5-CDA113C9D3DE}"/>
                  </a:ext>
                </a:extLst>
              </p:cNvPr>
              <p:cNvSpPr txBox="1"/>
              <p:nvPr/>
            </p:nvSpPr>
            <p:spPr>
              <a:xfrm>
                <a:off x="497614" y="3610762"/>
                <a:ext cx="21501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AB8153D-4237-6BC5-90F5-CDA113C9D3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610762"/>
                <a:ext cx="2150174" cy="765061"/>
              </a:xfrm>
              <a:prstGeom prst="rect">
                <a:avLst/>
              </a:prstGeom>
              <a:blipFill>
                <a:blip r:embed="rId4"/>
                <a:stretch>
                  <a:fillRect l="-4545" r="-483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6686B17-E6B1-D1DE-29A8-FB8D4561E52F}"/>
              </a:ext>
            </a:extLst>
          </p:cNvPr>
          <p:cNvSpPr txBox="1"/>
          <p:nvPr/>
        </p:nvSpPr>
        <p:spPr>
          <a:xfrm>
            <a:off x="449989" y="4282211"/>
            <a:ext cx="456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EE0581D-1C4D-00E6-53C0-63798C592E90}"/>
              </a:ext>
            </a:extLst>
          </p:cNvPr>
          <p:cNvSpPr txBox="1"/>
          <p:nvPr/>
        </p:nvSpPr>
        <p:spPr>
          <a:xfrm>
            <a:off x="449989" y="4757699"/>
            <a:ext cx="5944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是直角三角形，且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58202C7-7C73-72D6-11E0-DB9447FA85B7}"/>
              </a:ext>
            </a:extLst>
          </p:cNvPr>
          <p:cNvSpPr txBox="1"/>
          <p:nvPr/>
        </p:nvSpPr>
        <p:spPr>
          <a:xfrm>
            <a:off x="449989" y="5233187"/>
            <a:ext cx="2689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从而知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88F0835-E109-B586-EE43-53C85B8B801D}"/>
              </a:ext>
            </a:extLst>
          </p:cNvPr>
          <p:cNvSpPr txBox="1"/>
          <p:nvPr/>
        </p:nvSpPr>
        <p:spPr>
          <a:xfrm>
            <a:off x="449989" y="5708675"/>
            <a:ext cx="2661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115" name="yt_shape_10115"/>
          <p:cNvSpPr txBox="1"/>
          <p:nvPr/>
        </p:nvSpPr>
        <p:spPr>
          <a:xfrm>
            <a:off x="566928" y="108046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8971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116" name="yt_image_10116" title="H_83.3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92344" y="3356992"/>
            <a:ext cx="1830407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0" name="yt_shape_10120"/>
          <p:cNvSpPr txBox="1"/>
          <p:nvPr/>
        </p:nvSpPr>
        <p:spPr>
          <a:xfrm>
            <a:off x="540000" y="2196479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四条边相等的四边形是菱形</a:t>
            </a:r>
          </a:p>
        </p:txBody>
      </p:sp>
      <p:sp>
        <p:nvSpPr>
          <p:cNvPr id="10121" name="yt_shape_10121"/>
          <p:cNvSpPr txBox="1"/>
          <p:nvPr/>
        </p:nvSpPr>
        <p:spPr>
          <a:xfrm>
            <a:off x="540120" y="268591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用直尺和圆规作一个以线段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为边的菱形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作图痕迹如图所示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能得到四边形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b87f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是菱形的依据是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23" name="yt_table_1012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550307"/>
              </p:ext>
            </p:extLst>
          </p:nvPr>
        </p:nvGraphicFramePr>
        <p:xfrm>
          <a:off x="540047" y="3645348"/>
          <a:ext cx="7053264" cy="1901952"/>
        </p:xfrm>
        <a:graphic>
          <a:graphicData uri="http://schemas.openxmlformats.org/drawingml/2006/table">
            <a:tbl>
              <a:tblPr/>
              <a:tblGrid>
                <a:gridCol w="7053264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有一组邻边相等的平行四边形是菱形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四条边相等的四边形是菱形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对角线互相垂直的平行四边形是菱形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每条对角线平分一组对角的平行四边形是菱形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pic>
        <p:nvPicPr>
          <p:cNvPr id="10122" name="yt_image_10122_skip" title="H_108.3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17148" y="3645348"/>
            <a:ext cx="2432872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8937813" title="H_26.259764">
            <a:extLst>
              <a:ext uri="{FF2B5EF4-FFF2-40B4-BE49-F238E27FC236}">
                <a16:creationId xmlns:a16="http://schemas.microsoft.com/office/drawing/2014/main" id="{801F1E45-B92C-C9FD-8B67-95B4239EAC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46932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2957835-B03D-90AA-A350-5D2C6E1F75E7}"/>
              </a:ext>
            </a:extLst>
          </p:cNvPr>
          <p:cNvSpPr txBox="1"/>
          <p:nvPr/>
        </p:nvSpPr>
        <p:spPr>
          <a:xfrm>
            <a:off x="4036272" y="311459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5" name="yt_shape_10125"/>
          <p:cNvSpPr txBox="1"/>
          <p:nvPr/>
        </p:nvSpPr>
        <p:spPr>
          <a:xfrm>
            <a:off x="540119" y="127618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兰州市中考改编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a41c"/>
              </a:rPr>
              <a:t>为半径作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两条弧分别相交于点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依次连接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c183"/>
              </a:rPr>
              <a:t> </a:t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126" name="yt_image_10126" title="H_128.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8692" y="2704203"/>
            <a:ext cx="1874615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28" name="yt_shape_10128"/>
          <p:cNvSpPr txBox="1"/>
          <p:nvPr/>
        </p:nvSpPr>
        <p:spPr>
          <a:xfrm>
            <a:off x="540000" y="4553034"/>
            <a:ext cx="522258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由作法得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FD5D16B-B2E8-96F8-8077-530680216788}"/>
              </a:ext>
            </a:extLst>
          </p:cNvPr>
          <p:cNvSpPr txBox="1"/>
          <p:nvPr/>
        </p:nvSpPr>
        <p:spPr>
          <a:xfrm>
            <a:off x="449989" y="4506228"/>
            <a:ext cx="5109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7D870D-7696-1104-D2CB-2F7F4BAB9C2D}"/>
              </a:ext>
            </a:extLst>
          </p:cNvPr>
          <p:cNvSpPr txBox="1"/>
          <p:nvPr/>
        </p:nvSpPr>
        <p:spPr>
          <a:xfrm>
            <a:off x="449989" y="4981716"/>
            <a:ext cx="535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由作法得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263F2F-00D9-0A9B-9319-DBB3BD214087}"/>
              </a:ext>
            </a:extLst>
          </p:cNvPr>
          <p:cNvSpPr txBox="1"/>
          <p:nvPr/>
        </p:nvSpPr>
        <p:spPr>
          <a:xfrm>
            <a:off x="449989" y="5457204"/>
            <a:ext cx="3280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9" name="yt_shape_10129"/>
          <p:cNvSpPr txBox="1"/>
          <p:nvPr/>
        </p:nvSpPr>
        <p:spPr>
          <a:xfrm>
            <a:off x="540000" y="3402982"/>
            <a:ext cx="584775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【易错易混】对菱形的判定方法掌握不全面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932244D-71F8-7672-3C39-11A1A20EE810}"/>
              </a:ext>
            </a:extLst>
          </p:cNvPr>
          <p:cNvSpPr txBox="1"/>
          <p:nvPr/>
        </p:nvSpPr>
        <p:spPr>
          <a:xfrm>
            <a:off x="449989" y="3356176"/>
            <a:ext cx="597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【易错易混】对菱形的判定方法掌握不全面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0" name="yt_shape_10130"/>
          <p:cNvSpPr txBox="1"/>
          <p:nvPr/>
        </p:nvSpPr>
        <p:spPr>
          <a:xfrm>
            <a:off x="540119" y="2434479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四条边都相等的四边形是菱形；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两组邻边分别相等的四边形是菱形；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2d833,isEnd"/>
              </a:rPr>
              <a:t>对角线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互相垂直的平行四边形是菱形；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对角线相等的四边形是菱形；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fe1d1,isEnd"/>
              </a:rPr>
              <a:t>一条对角线平分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一组对角的平行四边形是菱形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A574AC-A692-3BDB-CBCA-94C513752665}"/>
              </a:ext>
            </a:extLst>
          </p:cNvPr>
          <p:cNvSpPr txBox="1"/>
          <p:nvPr/>
        </p:nvSpPr>
        <p:spPr>
          <a:xfrm>
            <a:off x="2583708" y="4289625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4" name="yt_shape_1013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33" name="yt_image_10133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36" name="yt_shape_10136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将一张长方形纸片对折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然后沿着图中的虚线剪下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daaa"/>
              </a:rPr>
              <a:t>两部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展开后得到的平面图形是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38" name="yt_table_1013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903047"/>
              </p:ext>
            </p:extLst>
          </p:nvPr>
        </p:nvGraphicFramePr>
        <p:xfrm>
          <a:off x="540047" y="2441600"/>
          <a:ext cx="6418581" cy="950976"/>
        </p:xfrm>
        <a:graphic>
          <a:graphicData uri="http://schemas.openxmlformats.org/drawingml/2006/table">
            <a:tbl>
              <a:tblPr/>
              <a:tblGrid>
                <a:gridCol w="3022918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  <a:gridCol w="3395663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不规则的四边形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一般的平行四边形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pic>
        <p:nvPicPr>
          <p:cNvPr id="10137" name="yt_image_10137_skip" title="H_101.8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34787" y="2441600"/>
            <a:ext cx="4315647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40" name="yt_shape_10140"/>
          <p:cNvSpPr txBox="1"/>
          <p:nvPr/>
        </p:nvSpPr>
        <p:spPr>
          <a:xfrm>
            <a:off x="540119" y="378626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广安友谊中学单元卷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翻折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3e03"/>
              </a:rPr>
              <a:t>上的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则下列结论不一定成立的是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44" name="yt_table_1014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150916"/>
              </p:ext>
            </p:extLst>
          </p:nvPr>
        </p:nvGraphicFramePr>
        <p:xfrm>
          <a:off x="540047" y="4745699"/>
          <a:ext cx="5113656" cy="950976"/>
        </p:xfrm>
        <a:graphic>
          <a:graphicData uri="http://schemas.openxmlformats.org/drawingml/2006/table">
            <a:tbl>
              <a:tblPr/>
              <a:tblGrid>
                <a:gridCol w="3022918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  <a:gridCol w="2090738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grpSp>
        <p:nvGrpSpPr>
          <p:cNvPr id="10141" name="yt_shape_10141_skip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13795" y="4745699"/>
            <a:ext cx="1936114" cy="1701306"/>
            <a:chOff x="0" y="0"/>
            <a:chExt cx="1936114" cy="1701306"/>
          </a:xfrm>
        </p:grpSpPr>
        <p:pic>
          <p:nvPicPr>
            <p:cNvPr id="2" name="yt_image_1014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36114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43" name="yt_shape_10143"/>
            <p:cNvSpPr txBox="1"/>
            <p:nvPr/>
          </p:nvSpPr>
          <p:spPr>
            <a:xfrm>
              <a:off x="434776" y="134130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F9BAC91-414F-95BA-D34C-1C9CAE8234B7}"/>
              </a:ext>
            </a:extLst>
          </p:cNvPr>
          <p:cNvSpPr txBox="1"/>
          <p:nvPr/>
        </p:nvSpPr>
        <p:spPr>
          <a:xfrm>
            <a:off x="56317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D3C330-3DC9-16DF-E1FF-FAC036BF3A14}"/>
              </a:ext>
            </a:extLst>
          </p:cNvPr>
          <p:cNvSpPr txBox="1"/>
          <p:nvPr/>
        </p:nvSpPr>
        <p:spPr>
          <a:xfrm>
            <a:off x="5912696" y="421494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1817</Words>
  <Application>Microsoft Office PowerPoint</Application>
  <PresentationFormat>宽屏</PresentationFormat>
  <Paragraphs>152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2024-04-28T02:59:57Z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