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09" r:id="rId7"/>
    <p:sldId id="311" r:id="rId8"/>
    <p:sldId id="312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92" name="yt_image_13192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9682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94" name="yt_shape_13194"/>
          <p:cNvSpPr txBox="1"/>
          <p:nvPr/>
        </p:nvSpPr>
        <p:spPr>
          <a:xfrm>
            <a:off x="540000" y="2478989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位似的有关概念与性质</a:t>
            </a:r>
          </a:p>
        </p:txBody>
      </p:sp>
      <p:sp>
        <p:nvSpPr>
          <p:cNvPr id="13195" name="yt_shape_13195"/>
          <p:cNvSpPr txBox="1"/>
          <p:nvPr/>
        </p:nvSpPr>
        <p:spPr>
          <a:xfrm>
            <a:off x="540119" y="29684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郑州市期末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fb99"/>
              </a:rPr>
              <a:t>下列说法中不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97" name="yt_table_1319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879199"/>
              </p:ext>
            </p:extLst>
          </p:nvPr>
        </p:nvGraphicFramePr>
        <p:xfrm>
          <a:off x="540047" y="3927858"/>
          <a:ext cx="6078538" cy="1901952"/>
        </p:xfrm>
        <a:graphic>
          <a:graphicData uri="http://schemas.openxmlformats.org/drawingml/2006/table">
            <a:tbl>
              <a:tblPr/>
              <a:tblGrid>
                <a:gridCol w="6078538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两个三角形是位似图形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是两个三角形的位似中心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是对应位似点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是相似比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</a:tbl>
          </a:graphicData>
        </a:graphic>
      </p:graphicFrame>
      <p:pic>
        <p:nvPicPr>
          <p:cNvPr id="13196" name="yt_image_13196_skip" title="H_109.7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7081" y="3927858"/>
            <a:ext cx="1592753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370160" title="H_26.259764">
            <a:extLst>
              <a:ext uri="{FF2B5EF4-FFF2-40B4-BE49-F238E27FC236}">
                <a16:creationId xmlns:a16="http://schemas.microsoft.com/office/drawing/2014/main" id="{B67E69DD-CDB5-69CF-BA6C-2614B60A26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2944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7EFA25-C7A7-4C66-3CB9-42B383AFE1C4}"/>
              </a:ext>
            </a:extLst>
          </p:cNvPr>
          <p:cNvSpPr txBox="1"/>
          <p:nvPr/>
        </p:nvSpPr>
        <p:spPr>
          <a:xfrm>
            <a:off x="2278908" y="33971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9" name="yt_shape_13199"/>
          <p:cNvSpPr txBox="1"/>
          <p:nvPr/>
        </p:nvSpPr>
        <p:spPr>
          <a:xfrm>
            <a:off x="540000" y="2354648"/>
            <a:ext cx="304570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位似的作图</a:t>
            </a:r>
          </a:p>
        </p:txBody>
      </p:sp>
      <p:sp>
        <p:nvSpPr>
          <p:cNvPr id="13200" name="yt_shape_13200"/>
          <p:cNvSpPr txBox="1"/>
          <p:nvPr/>
        </p:nvSpPr>
        <p:spPr>
          <a:xfrm>
            <a:off x="540000" y="2844082"/>
            <a:ext cx="102944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位似的几种画法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201" name="yt_image_13201" title="H_109.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475749"/>
            <a:ext cx="4761001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370219" title="H_26.259764">
            <a:extLst>
              <a:ext uri="{FF2B5EF4-FFF2-40B4-BE49-F238E27FC236}">
                <a16:creationId xmlns:a16="http://schemas.microsoft.com/office/drawing/2014/main" id="{0339AFC5-D82E-FFEA-C315-863D316403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0510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83973F-B374-8DBE-27D4-0928EE1D4348}"/>
              </a:ext>
            </a:extLst>
          </p:cNvPr>
          <p:cNvSpPr txBox="1"/>
          <p:nvPr/>
        </p:nvSpPr>
        <p:spPr>
          <a:xfrm>
            <a:off x="7520714" y="279727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3" name="yt_shape_13203"/>
          <p:cNvSpPr txBox="1"/>
          <p:nvPr/>
        </p:nvSpPr>
        <p:spPr>
          <a:xfrm>
            <a:off x="540000" y="3402982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【易错易混】不能正确理解位似图形性质导致错误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A253A0-750D-AEB8-31F1-1778C3500264}"/>
              </a:ext>
            </a:extLst>
          </p:cNvPr>
          <p:cNvSpPr txBox="1"/>
          <p:nvPr/>
        </p:nvSpPr>
        <p:spPr>
          <a:xfrm>
            <a:off x="449989" y="3356176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【易错易混】不能正确理解位似图形性质导致错误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4" name="yt_shape_13204"/>
          <p:cNvSpPr txBox="1"/>
          <p:nvPr/>
        </p:nvSpPr>
        <p:spPr>
          <a:xfrm>
            <a:off x="540121" y="2154268"/>
            <a:ext cx="10524432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600" indent="-228571"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经过位似变换得到的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是位似中心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b0e4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ec71"/>
              </a:rPr>
              <a:t>的面积比是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06" name="yt_table_132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824845"/>
              </p:ext>
            </p:extLst>
          </p:nvPr>
        </p:nvGraphicFramePr>
        <p:xfrm>
          <a:off x="540047" y="3593834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</a:tbl>
          </a:graphicData>
        </a:graphic>
      </p:graphicFrame>
      <p:pic>
        <p:nvPicPr>
          <p:cNvPr id="13205" name="yt_image_13205_skip" title="H_115.7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0912" y="3593834"/>
            <a:ext cx="1788966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BB8B01-29EC-B685-4EFE-1A20947EEE8C}"/>
              </a:ext>
            </a:extLst>
          </p:cNvPr>
          <p:cNvSpPr txBox="1"/>
          <p:nvPr/>
        </p:nvSpPr>
        <p:spPr>
          <a:xfrm>
            <a:off x="1288309" y="30584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" name="yt_shape_13209"/>
          <p:cNvSpPr txBox="1"/>
          <p:nvPr/>
        </p:nvSpPr>
        <p:spPr>
          <a:xfrm>
            <a:off x="540000" y="183672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08" name="yt_image_132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3672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1" name="yt_shape_13211"/>
          <p:cNvSpPr txBox="1"/>
          <p:nvPr/>
        </p:nvSpPr>
        <p:spPr>
          <a:xfrm>
            <a:off x="540119" y="2418889"/>
            <a:ext cx="11100497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600" indent="-228571"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是五边形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和五边形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的位似中心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ac81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则五边形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与五边形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的周长比为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2234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面积比为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3212" name="yt_image_132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1509" y="4221088"/>
            <a:ext cx="1488981" cy="137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779F77-F3E5-BEB8-0846-C08307880B17}"/>
              </a:ext>
            </a:extLst>
          </p:cNvPr>
          <p:cNvSpPr txBox="1"/>
          <p:nvPr/>
        </p:nvSpPr>
        <p:spPr>
          <a:xfrm>
            <a:off x="10283082" y="28475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35485A-3395-33DA-C998-8F2A63BBCB1E}"/>
              </a:ext>
            </a:extLst>
          </p:cNvPr>
          <p:cNvSpPr txBox="1"/>
          <p:nvPr/>
        </p:nvSpPr>
        <p:spPr>
          <a:xfrm>
            <a:off x="2202708" y="332305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4" name="yt_shape_13214"/>
          <p:cNvSpPr txBox="1"/>
          <p:nvPr/>
        </p:nvSpPr>
        <p:spPr>
          <a:xfrm>
            <a:off x="540119" y="114143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贵阳十九中月考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24ad"/>
              </a:rPr>
              <a:t>作出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各边长度放大为原来的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215" name="yt_image_13215" title="H_301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3060518"/>
            <a:ext cx="1925489" cy="201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7" name="yt_shape_13217"/>
          <p:cNvSpPr txBox="1"/>
          <p:nvPr/>
        </p:nvSpPr>
        <p:spPr>
          <a:xfrm>
            <a:off x="540119" y="215560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329b4"/>
              </a:rPr>
              <a:t> </a:t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，顺次连接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f02ac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A'B'C'D'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就是所求作的四边形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3219" name="yt_shape_13219"/>
          <p:cNvSpPr txBox="1"/>
          <p:nvPr/>
        </p:nvSpPr>
        <p:spPr>
          <a:xfrm>
            <a:off x="539999" y="3747534"/>
            <a:ext cx="1661160" cy="14857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50" b="0" i="0" u="none" spc="-825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  <a:r>
              <a:rPr lang="en-US" altLang="zh-CN" sz="8250" b="0" i="0" u="none" spc="10891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</a:p>
        </p:txBody>
      </p:sp>
      <p:pic>
        <p:nvPicPr>
          <p:cNvPr id="13218" name="yt_image_13218" title="H_129.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8952" y="4941168"/>
            <a:ext cx="1292313" cy="129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346A07-7D7E-67FC-FED5-FCF950BE87FE}"/>
              </a:ext>
            </a:extLst>
          </p:cNvPr>
          <p:cNvSpPr txBox="1"/>
          <p:nvPr/>
        </p:nvSpPr>
        <p:spPr>
          <a:xfrm>
            <a:off x="450108" y="2108798"/>
            <a:ext cx="1137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329b4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9D860A-4F82-D26E-6FC1-76FC680AEF46}"/>
              </a:ext>
            </a:extLst>
          </p:cNvPr>
          <p:cNvSpPr txBox="1"/>
          <p:nvPr/>
        </p:nvSpPr>
        <p:spPr>
          <a:xfrm>
            <a:off x="450108" y="2584286"/>
            <a:ext cx="10968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，顺次连接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f02ac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3F955D-9EE8-480E-301C-7CDED8654B5C}"/>
              </a:ext>
            </a:extLst>
          </p:cNvPr>
          <p:cNvSpPr txBox="1"/>
          <p:nvPr/>
        </p:nvSpPr>
        <p:spPr>
          <a:xfrm>
            <a:off x="450108" y="3059774"/>
            <a:ext cx="6514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就是所求作的四边形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1" name="yt_shape_13221"/>
          <p:cNvSpPr txBox="1"/>
          <p:nvPr/>
        </p:nvSpPr>
        <p:spPr>
          <a:xfrm>
            <a:off x="479376" y="69269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23fb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831b"/>
              </a:rPr>
              <a:t>是位似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请说出位似中心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并求出相似比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222" name="yt_image_13222" title="H_83.3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899791"/>
            <a:ext cx="1871326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36FECD-F0C2-568E-EA76-08BFEB70E902}"/>
              </a:ext>
            </a:extLst>
          </p:cNvPr>
          <p:cNvSpPr txBox="1"/>
          <p:nvPr/>
        </p:nvSpPr>
        <p:spPr>
          <a:xfrm>
            <a:off x="477496" y="1690369"/>
            <a:ext cx="7187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是位似图形，位似中心是点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6C259B-8146-B8E6-354E-8B570510EF08}"/>
              </a:ext>
            </a:extLst>
          </p:cNvPr>
          <p:cNvSpPr txBox="1"/>
          <p:nvPr/>
        </p:nvSpPr>
        <p:spPr>
          <a:xfrm>
            <a:off x="477496" y="1988840"/>
            <a:ext cx="449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AF88C4-195A-5645-6CEF-C5374DF2566A}"/>
              </a:ext>
            </a:extLst>
          </p:cNvPr>
          <p:cNvSpPr txBox="1"/>
          <p:nvPr/>
        </p:nvSpPr>
        <p:spPr>
          <a:xfrm>
            <a:off x="477496" y="2276872"/>
            <a:ext cx="55986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1C2B8E-EEB0-73FF-2E4C-BEBDF7BFBFE6}"/>
              </a:ext>
            </a:extLst>
          </p:cNvPr>
          <p:cNvSpPr txBox="1"/>
          <p:nvPr/>
        </p:nvSpPr>
        <p:spPr>
          <a:xfrm>
            <a:off x="477496" y="2636912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1B9DDAF-A95F-04A3-44ED-12804A109DB4}"/>
                  </a:ext>
                </a:extLst>
              </p:cNvPr>
              <p:cNvSpPr txBox="1"/>
              <p:nvPr/>
            </p:nvSpPr>
            <p:spPr>
              <a:xfrm>
                <a:off x="477496" y="2924944"/>
                <a:ext cx="166312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1B9DDAF-A95F-04A3-44ED-12804A109D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496" y="2924944"/>
                <a:ext cx="1663129" cy="771792"/>
              </a:xfrm>
              <a:prstGeom prst="rect">
                <a:avLst/>
              </a:prstGeom>
              <a:blipFill>
                <a:blip r:embed="rId3"/>
                <a:stretch>
                  <a:fillRect l="-5495" r="-586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1EE5882-4C75-DF8F-247C-9E9D05CECB59}"/>
              </a:ext>
            </a:extLst>
          </p:cNvPr>
          <p:cNvSpPr txBox="1"/>
          <p:nvPr/>
        </p:nvSpPr>
        <p:spPr>
          <a:xfrm>
            <a:off x="477496" y="3573016"/>
            <a:ext cx="409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5B8D89-8D12-E7B4-AE7A-92843518C586}"/>
              </a:ext>
            </a:extLst>
          </p:cNvPr>
          <p:cNvSpPr txBox="1"/>
          <p:nvPr/>
        </p:nvSpPr>
        <p:spPr>
          <a:xfrm>
            <a:off x="553696" y="3902948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DDCE06B-7249-B8E5-E0B0-C0572A7598C0}"/>
              </a:ext>
            </a:extLst>
          </p:cNvPr>
          <p:cNvSpPr txBox="1"/>
          <p:nvPr/>
        </p:nvSpPr>
        <p:spPr>
          <a:xfrm>
            <a:off x="477496" y="4261448"/>
            <a:ext cx="2115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9F76EFE-5E5F-9887-2402-3833DDF184F0}"/>
                  </a:ext>
                </a:extLst>
              </p:cNvPr>
              <p:cNvSpPr txBox="1"/>
              <p:nvPr/>
            </p:nvSpPr>
            <p:spPr>
              <a:xfrm>
                <a:off x="477496" y="4576508"/>
                <a:ext cx="22390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9F76EFE-5E5F-9887-2402-3833DDF18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496" y="4576508"/>
                <a:ext cx="2239074" cy="765061"/>
              </a:xfrm>
              <a:prstGeom prst="rect">
                <a:avLst/>
              </a:prstGeom>
              <a:blipFill>
                <a:blip r:embed="rId4"/>
                <a:stretch>
                  <a:fillRect l="-4076" r="-434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7F899BB-7476-0463-DD82-CD9649D2B38E}"/>
                  </a:ext>
                </a:extLst>
              </p:cNvPr>
              <p:cNvSpPr txBox="1"/>
              <p:nvPr/>
            </p:nvSpPr>
            <p:spPr>
              <a:xfrm>
                <a:off x="477496" y="5136159"/>
                <a:ext cx="2349501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7F899BB-7476-0463-DD82-CD9649D2B3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496" y="5136159"/>
                <a:ext cx="2349501" cy="732994"/>
              </a:xfrm>
              <a:prstGeom prst="rect">
                <a:avLst/>
              </a:prstGeom>
              <a:blipFill>
                <a:blip r:embed="rId5"/>
                <a:stretch>
                  <a:fillRect l="-3886" r="-388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BE63EE1-84AC-3F71-4309-D8AEB6E7F373}"/>
                  </a:ext>
                </a:extLst>
              </p:cNvPr>
              <p:cNvSpPr txBox="1"/>
              <p:nvPr/>
            </p:nvSpPr>
            <p:spPr>
              <a:xfrm>
                <a:off x="439349" y="5733256"/>
                <a:ext cx="1637093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BE63EE1-84AC-3F71-4309-D8AEB6E7F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349" y="5733256"/>
                <a:ext cx="1637093" cy="771792"/>
              </a:xfrm>
              <a:prstGeom prst="rect">
                <a:avLst/>
              </a:prstGeom>
              <a:blipFill>
                <a:blip r:embed="rId6"/>
                <a:stretch>
                  <a:fillRect l="-5576" r="-594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5EB5A20-9BCF-55F9-6DDB-ED953E55AEEF}"/>
                  </a:ext>
                </a:extLst>
              </p:cNvPr>
              <p:cNvSpPr txBox="1"/>
              <p:nvPr/>
            </p:nvSpPr>
            <p:spPr>
              <a:xfrm>
                <a:off x="3051520" y="5281021"/>
                <a:ext cx="163449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5EB5A20-9BCF-55F9-6DDB-ED953E55AE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1520" y="5281021"/>
                <a:ext cx="1634491" cy="772110"/>
              </a:xfrm>
              <a:prstGeom prst="rect">
                <a:avLst/>
              </a:prstGeom>
              <a:blipFill>
                <a:blip r:embed="rId7"/>
                <a:stretch>
                  <a:fillRect l="-5970" r="-597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5AD46ECA-07E5-43FF-324A-07E6FDBB110F}"/>
              </a:ext>
            </a:extLst>
          </p:cNvPr>
          <p:cNvSpPr txBox="1"/>
          <p:nvPr/>
        </p:nvSpPr>
        <p:spPr>
          <a:xfrm>
            <a:off x="2999656" y="5987066"/>
            <a:ext cx="49838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的相似比为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793</Words>
  <Application>Microsoft Office PowerPoint</Application>
  <PresentationFormat>宽屏</PresentationFormat>
  <Paragraphs>48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2024-04-28T01:47:59Z</dcterms:created>
  <dcterms:modified xsi:type="dcterms:W3CDTF">2024-04-28T04:36:08Z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