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22" r:id="rId8"/>
    <p:sldId id="311" r:id="rId9"/>
    <p:sldId id="312" r:id="rId10"/>
    <p:sldId id="313" r:id="rId11"/>
    <p:sldId id="315" r:id="rId12"/>
    <p:sldId id="316" r:id="rId13"/>
    <p:sldId id="318" r:id="rId14"/>
    <p:sldId id="323" r:id="rId15"/>
    <p:sldId id="320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07" name="yt_image_1240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278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9" name="yt_shape_12409"/>
          <p:cNvSpPr txBox="1"/>
          <p:nvPr/>
        </p:nvSpPr>
        <p:spPr>
          <a:xfrm>
            <a:off x="540000" y="2464947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相似多边形的判定</a:t>
            </a:r>
          </a:p>
        </p:txBody>
      </p:sp>
      <p:sp>
        <p:nvSpPr>
          <p:cNvPr id="12410" name="yt_shape_12410"/>
          <p:cNvSpPr txBox="1"/>
          <p:nvPr/>
        </p:nvSpPr>
        <p:spPr>
          <a:xfrm>
            <a:off x="540000" y="2954381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11" name="yt_table_124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94914"/>
              </p:ext>
            </p:extLst>
          </p:nvPr>
        </p:nvGraphicFramePr>
        <p:xfrm>
          <a:off x="540047" y="3433684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对应角相等的多边形一定是相似多边形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对应边的比相等的多边形是相似多边形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边数相同的多边形是相似多边形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对应边成比例的多边形是相似多边形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3" name="yt_shape_1714269269053" title="H_26.259764">
            <a:extLst>
              <a:ext uri="{FF2B5EF4-FFF2-40B4-BE49-F238E27FC236}">
                <a16:creationId xmlns:a16="http://schemas.microsoft.com/office/drawing/2014/main" id="{72E4BC7A-4523-2965-EF83-5547FDBF43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1540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53D22A-A579-9672-973F-27534F40EB9D}"/>
              </a:ext>
            </a:extLst>
          </p:cNvPr>
          <p:cNvSpPr txBox="1"/>
          <p:nvPr/>
        </p:nvSpPr>
        <p:spPr>
          <a:xfrm>
            <a:off x="4107589" y="29075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467992" y="2586939"/>
            <a:ext cx="4821833" cy="21431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对于两人的观点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1900" b="0" i="0" u="none" dirty="0">
                <a:solidFill>
                  <a:srgbClr val="1EE3CF"/>
                </a:solidFill>
                <a:effectLst/>
                <a:latin typeface="Times New Roman" pitchFamily="119"/>
                <a:ea typeface="Times New Roman" pitchFamily="119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</a:p>
        </p:txBody>
      </p:sp>
      <p:graphicFrame>
        <p:nvGraphicFramePr>
          <p:cNvPr id="12457" name="yt_table_124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968929"/>
              </p:ext>
            </p:extLst>
          </p:nvPr>
        </p:nvGraphicFramePr>
        <p:xfrm>
          <a:off x="467992" y="3074103"/>
          <a:ext cx="64868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甲不对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pic>
        <p:nvPicPr>
          <p:cNvPr id="3" name="yt_shape_1714269269210" title="H_161.90968">
            <a:extLst>
              <a:ext uri="{FF2B5EF4-FFF2-40B4-BE49-F238E27FC236}">
                <a16:creationId xmlns:a16="http://schemas.microsoft.com/office/drawing/2014/main" id="{EF72EA9C-B8B5-3256-2A68-D4B13ED886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2996952"/>
            <a:ext cx="4394392" cy="20562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072301-C15F-0F80-62A2-A116AFD2580E}"/>
              </a:ext>
            </a:extLst>
          </p:cNvPr>
          <p:cNvSpPr txBox="1"/>
          <p:nvPr/>
        </p:nvSpPr>
        <p:spPr>
          <a:xfrm>
            <a:off x="6240016" y="25561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1" name="yt_shape_12461"/>
          <p:cNvSpPr txBox="1"/>
          <p:nvPr/>
        </p:nvSpPr>
        <p:spPr>
          <a:xfrm>
            <a:off x="540119" y="2411108"/>
            <a:ext cx="11492915" cy="239578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成都西川中学单元卷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在梯形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b76d,isEnd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若梯形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384e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DD594A-3FA6-43A3-BA6A-B9EE1AA6C24C}"/>
                  </a:ext>
                </a:extLst>
              </p:cNvPr>
              <p:cNvSpPr txBox="1"/>
              <p:nvPr/>
            </p:nvSpPr>
            <p:spPr>
              <a:xfrm>
                <a:off x="2250333" y="3234328"/>
                <a:ext cx="14057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E5DD594A-3FA6-43A3-BA6A-B9EE1AA6C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333" y="3234328"/>
                <a:ext cx="1405764" cy="615392"/>
              </a:xfrm>
              <a:prstGeom prst="rect">
                <a:avLst/>
              </a:prstGeom>
              <a:blipFill>
                <a:blip r:embed="rId3"/>
                <a:stretch>
                  <a:fillRect l="-649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59" name="yt_image_12459" title="H_87.2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6690" y="3699325"/>
            <a:ext cx="1658619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66" name="yt_shape_12466"/>
              <p:cNvSpPr txBox="1"/>
              <p:nvPr/>
            </p:nvSpPr>
            <p:spPr>
              <a:xfrm>
                <a:off x="436749" y="1515997"/>
                <a:ext cx="11492915" cy="35112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页随堂练习第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028ae,isEnd"/>
                  </a:rPr>
                  <a:t>的矩形花坛四周修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筑小路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如果四周的小路的宽均相等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那么小路四周所围成的矩形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2dbe"/>
                  </a:rPr>
                  <a:t>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与矩形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466" name="yt_shape_12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49" y="1515997"/>
                <a:ext cx="11492915" cy="3511218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323622-6DAF-6137-5F8D-B4E6A1B515BC}"/>
              </a:ext>
            </a:extLst>
          </p:cNvPr>
          <p:cNvSpPr txBox="1"/>
          <p:nvPr/>
        </p:nvSpPr>
        <p:spPr>
          <a:xfrm>
            <a:off x="436749" y="3309522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FE9EF8-2420-99C0-5820-F0757E1CF24C}"/>
                  </a:ext>
                </a:extLst>
              </p:cNvPr>
              <p:cNvSpPr txBox="1"/>
              <p:nvPr/>
            </p:nvSpPr>
            <p:spPr>
              <a:xfrm>
                <a:off x="436749" y="3785010"/>
                <a:ext cx="46322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FE9EF8-2420-99C0-5820-F0757E1CF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49" y="3785010"/>
                <a:ext cx="4632261" cy="769062"/>
              </a:xfrm>
              <a:prstGeom prst="rect">
                <a:avLst/>
              </a:prstGeom>
              <a:blipFill>
                <a:blip r:embed="rId3"/>
                <a:stretch>
                  <a:fillRect l="-2105" r="-184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C2CF145-8078-8BD6-2B71-B362A6593F11}"/>
              </a:ext>
            </a:extLst>
          </p:cNvPr>
          <p:cNvSpPr txBox="1"/>
          <p:nvPr/>
        </p:nvSpPr>
        <p:spPr>
          <a:xfrm>
            <a:off x="436749" y="4460460"/>
            <a:ext cx="494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464" title="H_141.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2024" y="3212976"/>
            <a:ext cx="4731118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70" name="yt_shape_12470"/>
              <p:cNvSpPr txBox="1"/>
              <p:nvPr/>
            </p:nvSpPr>
            <p:spPr>
              <a:xfrm>
                <a:off x="540000" y="2395686"/>
                <a:ext cx="7590861" cy="3087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470" name="yt_shape_124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5686"/>
                <a:ext cx="7590861" cy="3087640"/>
              </a:xfrm>
              <a:prstGeom prst="rect">
                <a:avLst/>
              </a:prstGeom>
              <a:blipFill>
                <a:blip r:embed="rId2"/>
                <a:stretch>
                  <a:fillRect l="-2490" r="-1526" b="-1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91A66A-BFDD-8CE7-8904-B4E604B62325}"/>
                  </a:ext>
                </a:extLst>
              </p:cNvPr>
              <p:cNvSpPr txBox="1"/>
              <p:nvPr/>
            </p:nvSpPr>
            <p:spPr>
              <a:xfrm>
                <a:off x="449989" y="2348880"/>
                <a:ext cx="7697533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时，矩形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与矩形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相似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91A66A-BFDD-8CE7-8904-B4E604B62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8880"/>
                <a:ext cx="7697533" cy="782968"/>
              </a:xfrm>
              <a:prstGeom prst="rect">
                <a:avLst/>
              </a:prstGeom>
              <a:blipFill>
                <a:blip r:embed="rId3"/>
                <a:stretch>
                  <a:fillRect l="-1267" r="-1267" b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05A8A09-C33D-E780-17FE-103CB52F682E}"/>
              </a:ext>
            </a:extLst>
          </p:cNvPr>
          <p:cNvSpPr txBox="1"/>
          <p:nvPr/>
        </p:nvSpPr>
        <p:spPr>
          <a:xfrm>
            <a:off x="449989" y="3038236"/>
            <a:ext cx="486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848908-8C31-A508-D150-212610877095}"/>
                  </a:ext>
                </a:extLst>
              </p:cNvPr>
              <p:cNvSpPr txBox="1"/>
              <p:nvPr/>
            </p:nvSpPr>
            <p:spPr>
              <a:xfrm>
                <a:off x="449989" y="3513724"/>
                <a:ext cx="4620577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848908-8C31-A508-D150-212610877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3724"/>
                <a:ext cx="4620577" cy="821703"/>
              </a:xfrm>
              <a:prstGeom prst="rect">
                <a:avLst/>
              </a:prstGeom>
              <a:blipFill>
                <a:blip r:embed="rId4"/>
                <a:stretch>
                  <a:fillRect l="-2111" r="-19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52D043E-D966-6BAA-2800-50B269C32366}"/>
              </a:ext>
            </a:extLst>
          </p:cNvPr>
          <p:cNvSpPr txBox="1"/>
          <p:nvPr/>
        </p:nvSpPr>
        <p:spPr>
          <a:xfrm>
            <a:off x="449989" y="4241815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51D0BC-13EC-38D2-88C0-C67CC446020E}"/>
                  </a:ext>
                </a:extLst>
              </p:cNvPr>
              <p:cNvSpPr txBox="1"/>
              <p:nvPr/>
            </p:nvSpPr>
            <p:spPr>
              <a:xfrm>
                <a:off x="449989" y="4717303"/>
                <a:ext cx="1331659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51D0BC-13EC-38D2-88C0-C67CC4460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7303"/>
                <a:ext cx="1331659" cy="782968"/>
              </a:xfrm>
              <a:prstGeom prst="rect">
                <a:avLst/>
              </a:prstGeom>
              <a:blipFill>
                <a:blip r:embed="rId5"/>
                <a:stretch>
                  <a:fillRect l="-7339" r="-7339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466">
            <a:extLst>
              <a:ext uri="{FF2B5EF4-FFF2-40B4-BE49-F238E27FC236}">
                <a16:creationId xmlns:a16="http://schemas.microsoft.com/office/drawing/2014/main" id="{DD64C91D-8DB7-B6B5-B60D-638E83AD3F88}"/>
              </a:ext>
            </a:extLst>
          </p:cNvPr>
          <p:cNvSpPr txBox="1"/>
          <p:nvPr/>
        </p:nvSpPr>
        <p:spPr>
          <a:xfrm>
            <a:off x="436749" y="1515997"/>
            <a:ext cx="11492915" cy="351121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如果相对着的两条小路的宽均相等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试问小路的宽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21ce"/>
              </a:rPr>
              <a:t>的比值为多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能使小路四周所围成的矩形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8" name="yt_image_12464" title="H_141.66">
            <a:extLst>
              <a:ext uri="{FF2B5EF4-FFF2-40B4-BE49-F238E27FC236}">
                <a16:creationId xmlns:a16="http://schemas.microsoft.com/office/drawing/2014/main" id="{AC4EF880-E7E6-AC6D-385A-68F3E214EC9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2024" y="3212976"/>
            <a:ext cx="4731118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yt_shape_124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78" name="yt_image_1247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1" name="yt_shape_12481"/>
          <p:cNvSpPr txBox="1"/>
          <p:nvPr/>
        </p:nvSpPr>
        <p:spPr>
          <a:xfrm>
            <a:off x="540120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866a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两动点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04c6"/>
              </a:rPr>
              <a:t>两点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且都以每秒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d447"/>
              </a:rPr>
              <a:t>运动多长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时间时矩形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写出你的猜想过程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方法点拨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bc5b"/>
              </a:rPr>
              <a:t>当题中没有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具体指明相似图形的对应关系时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要进行分类讨论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82" name="yt_image_12482" title="H_107.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3492282"/>
            <a:ext cx="1769859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84" name="yt_shape_12484"/>
              <p:cNvSpPr txBox="1"/>
              <p:nvPr/>
            </p:nvSpPr>
            <p:spPr>
              <a:xfrm>
                <a:off x="630011" y="3309065"/>
                <a:ext cx="8674554" cy="11254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解：设运动时间为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秒时，矩形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秒；</a:t>
                </a:r>
              </a:p>
            </p:txBody>
          </p:sp>
        </mc:Choice>
        <mc:Fallback>
          <p:sp>
            <p:nvSpPr>
              <p:cNvPr id="12484" name="yt_shape_12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3309065"/>
                <a:ext cx="8674554" cy="1125436"/>
              </a:xfrm>
              <a:prstGeom prst="rect">
                <a:avLst/>
              </a:prstGeom>
              <a:blipFill>
                <a:blip r:embed="rId4"/>
                <a:stretch>
                  <a:fillRect l="-2108" t="-4891" r="-119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C371286-1FB9-23C7-BFD7-176F96967BFB}"/>
              </a:ext>
            </a:extLst>
          </p:cNvPr>
          <p:cNvSpPr txBox="1"/>
          <p:nvPr/>
        </p:nvSpPr>
        <p:spPr>
          <a:xfrm>
            <a:off x="540000" y="3262259"/>
            <a:ext cx="7736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解：设运动时间为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秒时，矩形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4C7B76-155B-0A3A-6744-E1C0D6190BB8}"/>
                  </a:ext>
                </a:extLst>
              </p:cNvPr>
              <p:cNvSpPr txBox="1"/>
              <p:nvPr/>
            </p:nvSpPr>
            <p:spPr>
              <a:xfrm>
                <a:off x="540000" y="3737747"/>
                <a:ext cx="8770748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当矩形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CNMF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矩形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秒；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4C7B76-155B-0A3A-6744-E1C0D6190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7747"/>
                <a:ext cx="8770748" cy="732676"/>
              </a:xfrm>
              <a:prstGeom prst="rect">
                <a:avLst/>
              </a:prstGeom>
              <a:blipFill>
                <a:blip r:embed="rId5"/>
                <a:stretch>
                  <a:fillRect l="-1113" r="-111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487" name="yt_shape_12487"/>
              <p:cNvSpPr txBox="1"/>
              <p:nvPr/>
            </p:nvSpPr>
            <p:spPr>
              <a:xfrm>
                <a:off x="623828" y="4320444"/>
                <a:ext cx="8064708" cy="1593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故当运动时间为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秒时，矩形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487" name="yt_shape_124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28" y="4320444"/>
                <a:ext cx="8064708" cy="1593450"/>
              </a:xfrm>
              <a:prstGeom prst="rect">
                <a:avLst/>
              </a:prstGeom>
              <a:blipFill>
                <a:blip r:embed="rId6"/>
                <a:stretch>
                  <a:fillRect l="-2268" t="-3448" r="-1436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C8F2FEA-4634-44F5-3B69-473A4B27F3B5}"/>
              </a:ext>
            </a:extLst>
          </p:cNvPr>
          <p:cNvSpPr txBox="1"/>
          <p:nvPr/>
        </p:nvSpPr>
        <p:spPr>
          <a:xfrm>
            <a:off x="533817" y="4273638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307BFB-248E-84EA-DD2B-7CC9D974275A}"/>
                  </a:ext>
                </a:extLst>
              </p:cNvPr>
              <p:cNvSpPr txBox="1"/>
              <p:nvPr/>
            </p:nvSpPr>
            <p:spPr>
              <a:xfrm>
                <a:off x="581442" y="4749126"/>
                <a:ext cx="405180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307BFB-248E-84EA-DD2B-7CC9D97427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42" y="4749126"/>
                <a:ext cx="4051808" cy="771792"/>
              </a:xfrm>
              <a:prstGeom prst="rect">
                <a:avLst/>
              </a:prstGeom>
              <a:blipFill>
                <a:blip r:embed="rId7"/>
                <a:stretch>
                  <a:fillRect r="-2406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4075CF7-37D7-69A3-18FE-3ECE70FCEADF}"/>
              </a:ext>
            </a:extLst>
          </p:cNvPr>
          <p:cNvSpPr txBox="1"/>
          <p:nvPr/>
        </p:nvSpPr>
        <p:spPr>
          <a:xfrm>
            <a:off x="533817" y="5427306"/>
            <a:ext cx="8166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故当运动时间为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秒时，矩形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9" name="yt_shape_12489"/>
          <p:cNvSpPr txBox="1"/>
          <p:nvPr/>
        </p:nvSpPr>
        <p:spPr>
          <a:xfrm>
            <a:off x="479376" y="2458193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判断两个多边形是否相似，必须具备两个条件：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各角对应相等；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1b803"/>
              </a:rPr>
              <a:t>各边对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应成比例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反之，若两个多边形相似，则对应角相等，对应边成比例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7561d"/>
              </a:rPr>
              <a:t>应用时注意角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或边之间的对应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3" name="yt_shape_12413"/>
          <p:cNvSpPr txBox="1"/>
          <p:nvPr/>
        </p:nvSpPr>
        <p:spPr>
          <a:xfrm>
            <a:off x="540000" y="2838252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西安高新一中月考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14" name="yt_image_12414" title="H_71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69919"/>
            <a:ext cx="4709374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3394D0-0B25-0F9F-F4DF-895797FDE85B}"/>
              </a:ext>
            </a:extLst>
          </p:cNvPr>
          <p:cNvSpPr txBox="1"/>
          <p:nvPr/>
        </p:nvSpPr>
        <p:spPr>
          <a:xfrm>
            <a:off x="8984389" y="27914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40119" y="123415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c25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这两个菱形相似吗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解：这两个菱形相似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对应边成比例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菱形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与菱形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14402F-42FF-27EC-69A3-B54AE6EAC1CA}"/>
              </a:ext>
            </a:extLst>
          </p:cNvPr>
          <p:cNvSpPr txBox="1"/>
          <p:nvPr/>
        </p:nvSpPr>
        <p:spPr>
          <a:xfrm>
            <a:off x="450108" y="2138320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解：这两个菱形相似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D72BD0-75AD-846E-A290-0A3304AC8BF2}"/>
              </a:ext>
            </a:extLst>
          </p:cNvPr>
          <p:cNvSpPr txBox="1"/>
          <p:nvPr/>
        </p:nvSpPr>
        <p:spPr>
          <a:xfrm>
            <a:off x="450108" y="2613808"/>
            <a:ext cx="563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E08134-714C-053A-0E55-D26B49D0CDF3}"/>
              </a:ext>
            </a:extLst>
          </p:cNvPr>
          <p:cNvSpPr txBox="1"/>
          <p:nvPr/>
        </p:nvSpPr>
        <p:spPr>
          <a:xfrm>
            <a:off x="450108" y="3089296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对应边成比例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11BFDD-F489-E8FA-8204-16B6956A43ED}"/>
              </a:ext>
            </a:extLst>
          </p:cNvPr>
          <p:cNvSpPr txBox="1"/>
          <p:nvPr/>
        </p:nvSpPr>
        <p:spPr>
          <a:xfrm>
            <a:off x="450108" y="3564784"/>
            <a:ext cx="418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5388E1-F1A2-DEB3-5A23-4A9352DB567D}"/>
              </a:ext>
            </a:extLst>
          </p:cNvPr>
          <p:cNvSpPr txBox="1"/>
          <p:nvPr/>
        </p:nvSpPr>
        <p:spPr>
          <a:xfrm>
            <a:off x="450108" y="4040272"/>
            <a:ext cx="733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7F99AB-D2FE-EB1E-4818-51E43ED7CC1F}"/>
              </a:ext>
            </a:extLst>
          </p:cNvPr>
          <p:cNvSpPr txBox="1"/>
          <p:nvPr/>
        </p:nvSpPr>
        <p:spPr>
          <a:xfrm>
            <a:off x="450108" y="4515760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1D13FF-58EE-2EF7-12F5-CA346CB066CA}"/>
              </a:ext>
            </a:extLst>
          </p:cNvPr>
          <p:cNvSpPr txBox="1"/>
          <p:nvPr/>
        </p:nvSpPr>
        <p:spPr>
          <a:xfrm>
            <a:off x="450108" y="4991248"/>
            <a:ext cx="773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407D3D-2DDF-A2F5-935B-9B6CCF2E3110}"/>
              </a:ext>
            </a:extLst>
          </p:cNvPr>
          <p:cNvSpPr txBox="1"/>
          <p:nvPr/>
        </p:nvSpPr>
        <p:spPr>
          <a:xfrm>
            <a:off x="450108" y="5466736"/>
            <a:ext cx="4493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与菱形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8" name="yt_shape_12418"/>
          <p:cNvSpPr txBox="1"/>
          <p:nvPr/>
        </p:nvSpPr>
        <p:spPr>
          <a:xfrm>
            <a:off x="540000" y="1506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相似多边形的性质</a:t>
            </a:r>
          </a:p>
        </p:txBody>
      </p:sp>
      <p:sp>
        <p:nvSpPr>
          <p:cNvPr id="12419" name="yt_shape_12419"/>
          <p:cNvSpPr txBox="1"/>
          <p:nvPr/>
        </p:nvSpPr>
        <p:spPr>
          <a:xfrm>
            <a:off x="540119" y="1995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如果两个相似多边形的一组对应边分别为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5711"/>
              </a:rPr>
              <a:t>那么它们的相似比为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20" name="yt_table_12420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1190709"/>
                  </p:ext>
                </p:extLst>
              </p:nvPr>
            </p:nvGraphicFramePr>
            <p:xfrm>
              <a:off x="540047" y="2954869"/>
              <a:ext cx="7990841" cy="635953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20" name="yt_table_12420" descr="{&quot;rangeId&quot;:6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1190709"/>
                  </p:ext>
                </p:extLst>
              </p:nvPr>
            </p:nvGraphicFramePr>
            <p:xfrm>
              <a:off x="540047" y="2348869"/>
              <a:ext cx="7990841" cy="635953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526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29" r="-1465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061" r="-4695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4124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21" name="yt_shape_12421"/>
          <p:cNvSpPr txBox="1"/>
          <p:nvPr/>
        </p:nvSpPr>
        <p:spPr>
          <a:xfrm>
            <a:off x="540000" y="3641469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如图所示的两个四边形相似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5" name="yt_table_124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798173"/>
              </p:ext>
            </p:extLst>
          </p:nvPr>
        </p:nvGraphicFramePr>
        <p:xfrm>
          <a:off x="540047" y="4120772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grpSp>
        <p:nvGrpSpPr>
          <p:cNvPr id="12422" name="yt_shape_12422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89421" y="4120772"/>
            <a:ext cx="2660648" cy="1591578"/>
            <a:chOff x="0" y="0"/>
            <a:chExt cx="2682559" cy="1591578"/>
          </a:xfrm>
        </p:grpSpPr>
        <p:pic>
          <p:nvPicPr>
            <p:cNvPr id="2" name="yt_image_1242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82559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4" name="yt_shape_12424"/>
            <p:cNvSpPr txBox="1"/>
            <p:nvPr/>
          </p:nvSpPr>
          <p:spPr>
            <a:xfrm>
              <a:off x="807998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269121">
            <a:extLst>
              <a:ext uri="{FF2B5EF4-FFF2-40B4-BE49-F238E27FC236}">
                <a16:creationId xmlns:a16="http://schemas.microsoft.com/office/drawing/2014/main" id="{5877EC7E-197F-F78F-D22C-EB7A2C956F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6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2C7C8E0-5903-A035-71B4-5B9C5DA03A7F}"/>
              </a:ext>
            </a:extLst>
          </p:cNvPr>
          <p:cNvSpPr txBox="1"/>
          <p:nvPr/>
        </p:nvSpPr>
        <p:spPr>
          <a:xfrm>
            <a:off x="1059708" y="2424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D6D820-B860-72D8-DCF9-DA0DF6724988}"/>
              </a:ext>
            </a:extLst>
          </p:cNvPr>
          <p:cNvSpPr txBox="1"/>
          <p:nvPr/>
        </p:nvSpPr>
        <p:spPr>
          <a:xfrm>
            <a:off x="7315926" y="35946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yt_shape_12427"/>
          <p:cNvSpPr txBox="1"/>
          <p:nvPr/>
        </p:nvSpPr>
        <p:spPr>
          <a:xfrm>
            <a:off x="540119" y="10172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AB'C'D'E'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f2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85°.</a:t>
            </a:r>
          </a:p>
        </p:txBody>
      </p:sp>
      <p:sp>
        <p:nvSpPr>
          <p:cNvPr id="12431" name="yt_shape_12431"/>
          <p:cNvSpPr txBox="1"/>
          <p:nvPr/>
        </p:nvSpPr>
        <p:spPr>
          <a:xfrm>
            <a:off x="540000" y="392420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8" name="yt_shape_12428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7107" y="2129059"/>
            <a:ext cx="1397784" cy="1744740"/>
            <a:chOff x="0" y="0"/>
            <a:chExt cx="1397784" cy="1744740"/>
          </a:xfrm>
        </p:grpSpPr>
        <p:pic>
          <p:nvPicPr>
            <p:cNvPr id="2" name="yt_image_12428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778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0" name="yt_shape_12430"/>
            <p:cNvSpPr txBox="1"/>
            <p:nvPr/>
          </p:nvSpPr>
          <p:spPr>
            <a:xfrm>
              <a:off x="165611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432" name="yt_shape_12432"/>
          <p:cNvSpPr txBox="1"/>
          <p:nvPr/>
        </p:nvSpPr>
        <p:spPr>
          <a:xfrm>
            <a:off x="540000" y="4333486"/>
            <a:ext cx="34288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433" name="yt_shape_12433"/>
          <p:cNvSpPr txBox="1"/>
          <p:nvPr/>
        </p:nvSpPr>
        <p:spPr>
          <a:xfrm>
            <a:off x="540000" y="4812789"/>
            <a:ext cx="649536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五边形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五边形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AB'C'D'E'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B'C'D'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85°.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91069A-F1E3-4FF4-5DB0-BD214FBADA2C}"/>
              </a:ext>
            </a:extLst>
          </p:cNvPr>
          <p:cNvSpPr txBox="1"/>
          <p:nvPr/>
        </p:nvSpPr>
        <p:spPr>
          <a:xfrm>
            <a:off x="449989" y="4765984"/>
            <a:ext cx="6612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五边形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五边形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AB'C'D'E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436C9A-E5FF-4E46-F1A8-C7010EDD87C5}"/>
              </a:ext>
            </a:extLst>
          </p:cNvPr>
          <p:cNvSpPr txBox="1"/>
          <p:nvPr/>
        </p:nvSpPr>
        <p:spPr>
          <a:xfrm>
            <a:off x="449989" y="5241471"/>
            <a:ext cx="3310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35" name="yt_shape_12435"/>
              <p:cNvSpPr txBox="1"/>
              <p:nvPr/>
            </p:nvSpPr>
            <p:spPr>
              <a:xfrm>
                <a:off x="540000" y="2606449"/>
                <a:ext cx="4759316" cy="2005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由相似，得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D'E'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35" name="yt_shape_12435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6449"/>
                <a:ext cx="4759316" cy="2005101"/>
              </a:xfrm>
              <a:prstGeom prst="rect">
                <a:avLst/>
              </a:prstGeom>
              <a:blipFill>
                <a:blip r:embed="rId2"/>
                <a:stretch>
                  <a:fillRect l="-3974" r="-2949" b="-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5EA597-3BBA-E601-95A9-F14A08DFDBFB}"/>
                  </a:ext>
                </a:extLst>
              </p:cNvPr>
              <p:cNvSpPr txBox="1"/>
              <p:nvPr/>
            </p:nvSpPr>
            <p:spPr>
              <a:xfrm>
                <a:off x="449989" y="2559643"/>
                <a:ext cx="489337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由相似，得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1A5EA597-3BBA-E601-95A9-F14A08DFD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9643"/>
                <a:ext cx="4893373" cy="772110"/>
              </a:xfrm>
              <a:prstGeom prst="rect">
                <a:avLst/>
              </a:prstGeom>
              <a:blipFill>
                <a:blip r:embed="rId3"/>
                <a:stretch>
                  <a:fillRect l="-1993" r="-1868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5F87D6-292B-3390-004A-DB17592F22D9}"/>
                  </a:ext>
                </a:extLst>
              </p:cNvPr>
              <p:cNvSpPr txBox="1"/>
              <p:nvPr/>
            </p:nvSpPr>
            <p:spPr>
              <a:xfrm>
                <a:off x="449989" y="3238141"/>
                <a:ext cx="2675636" cy="7671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605F87D6-292B-3390-004A-DB17592F2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8141"/>
                <a:ext cx="2675636" cy="767156"/>
              </a:xfrm>
              <a:prstGeom prst="rect">
                <a:avLst/>
              </a:prstGeom>
              <a:blipFill>
                <a:blip r:embed="rId4"/>
                <a:stretch>
                  <a:fillRect l="-3645" r="-341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F888CA-F025-ACBD-AC33-F74B48685508}"/>
                  </a:ext>
                </a:extLst>
              </p:cNvPr>
              <p:cNvSpPr txBox="1"/>
              <p:nvPr/>
            </p:nvSpPr>
            <p:spPr>
              <a:xfrm>
                <a:off x="449989" y="3911685"/>
                <a:ext cx="39900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C'D'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D'E'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3EF888CA-F025-ACBD-AC33-F74B486855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1685"/>
                <a:ext cx="3990086" cy="727279"/>
              </a:xfrm>
              <a:prstGeom prst="rect">
                <a:avLst/>
              </a:prstGeom>
              <a:blipFill>
                <a:blip r:embed="rId5"/>
                <a:stretch>
                  <a:fillRect l="-2446" r="-214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34" name="yt_shape_12434"/>
          <p:cNvSpPr txBox="1"/>
          <p:nvPr/>
        </p:nvSpPr>
        <p:spPr>
          <a:xfrm>
            <a:off x="449989" y="2259246"/>
            <a:ext cx="317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5" name="yt_shape_12428" title="H_137.3811">
            <a:extLst>
              <a:ext uri="{FF2B5EF4-FFF2-40B4-BE49-F238E27FC236}">
                <a16:creationId xmlns:a16="http://schemas.microsoft.com/office/drawing/2014/main" id="{ADC60ECC-F165-5B4D-8FF6-7244D6874A08}"/>
              </a:ext>
            </a:extLst>
          </p:cNvPr>
          <p:cNvGrpSpPr/>
          <p:nvPr/>
        </p:nvGrpSpPr>
        <p:grpSpPr>
          <a:xfrm>
            <a:off x="9840416" y="2866810"/>
            <a:ext cx="1397784" cy="1744740"/>
            <a:chOff x="0" y="0"/>
            <a:chExt cx="1397784" cy="1744740"/>
          </a:xfrm>
        </p:grpSpPr>
        <p:pic>
          <p:nvPicPr>
            <p:cNvPr id="6" name="yt_image_12428">
              <a:extLst>
                <a:ext uri="{FF2B5EF4-FFF2-40B4-BE49-F238E27FC236}">
                  <a16:creationId xmlns:a16="http://schemas.microsoft.com/office/drawing/2014/main" id="{B58D95AD-73EF-0323-5E3A-AAEBB412FDBA}"/>
                </a:ex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39778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2430">
              <a:extLst>
                <a:ext uri="{FF2B5EF4-FFF2-40B4-BE49-F238E27FC236}">
                  <a16:creationId xmlns:a16="http://schemas.microsoft.com/office/drawing/2014/main" id="{C64155A3-B3AA-1A9B-B853-DB5C929F4590}"/>
                </a:ext>
              </a:extLst>
            </p:cNvPr>
            <p:cNvSpPr txBox="1"/>
            <p:nvPr/>
          </p:nvSpPr>
          <p:spPr>
            <a:xfrm>
              <a:off x="165611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1" name="yt_shape_12441"/>
          <p:cNvSpPr txBox="1"/>
          <p:nvPr/>
        </p:nvSpPr>
        <p:spPr>
          <a:xfrm>
            <a:off x="540000" y="3402982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【易错易混】忽视相似多边形对应关系的多种可能性而出错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7E767D-1520-A0C9-5BA9-E313A0317A28}"/>
              </a:ext>
            </a:extLst>
          </p:cNvPr>
          <p:cNvSpPr txBox="1"/>
          <p:nvPr/>
        </p:nvSpPr>
        <p:spPr>
          <a:xfrm>
            <a:off x="449989" y="3356176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【易错易混】忽视相似多边形对应关系的多种可能性而出错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2" name="yt_shape_12442"/>
          <p:cNvSpPr txBox="1"/>
          <p:nvPr/>
        </p:nvSpPr>
        <p:spPr>
          <a:xfrm>
            <a:off x="479376" y="2564904"/>
            <a:ext cx="11492915" cy="20702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已知两个矩形相似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其中一个矩形相邻边长为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另一个矩形的相邻边长为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93ce,isEnd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已知两个矩形相似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其中一个矩形的两邻边长分别为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e5e8,isEnd"/>
              </a:rPr>
              <a:t>另一个矩形的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两邻边长分别为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C938DA-FDD5-AC3E-73EC-733591EB7F3F}"/>
                  </a:ext>
                </a:extLst>
              </p:cNvPr>
              <p:cNvSpPr txBox="1"/>
              <p:nvPr/>
            </p:nvSpPr>
            <p:spPr>
              <a:xfrm>
                <a:off x="2983340" y="2912637"/>
                <a:ext cx="11659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C938DA-FDD5-AC3E-73EC-733591EB7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3340" y="2912637"/>
                <a:ext cx="1165924" cy="768490"/>
              </a:xfrm>
              <a:prstGeom prst="rect">
                <a:avLst/>
              </a:prstGeom>
              <a:blipFill>
                <a:blip r:embed="rId2"/>
                <a:stretch>
                  <a:fillRect l="-78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18DA6E9-FAEF-7A62-53EB-3D8C00556C29}"/>
              </a:ext>
            </a:extLst>
          </p:cNvPr>
          <p:cNvSpPr txBox="1"/>
          <p:nvPr/>
        </p:nvSpPr>
        <p:spPr>
          <a:xfrm>
            <a:off x="4888340" y="4143952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9" name="yt_shape_12449"/>
          <p:cNvSpPr txBox="1"/>
          <p:nvPr/>
        </p:nvSpPr>
        <p:spPr>
          <a:xfrm>
            <a:off x="540119" y="14380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纸的宽为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对折后所得的两个矩形都和原来的矩形相似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eb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纸的长约为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0" name="yt_table_124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913091"/>
              </p:ext>
            </p:extLst>
          </p:nvPr>
        </p:nvGraphicFramePr>
        <p:xfrm>
          <a:off x="540047" y="2397523"/>
          <a:ext cx="4970781" cy="950976"/>
        </p:xfrm>
        <a:graphic>
          <a:graphicData uri="http://schemas.openxmlformats.org/drawingml/2006/table">
            <a:tbl>
              <a:tblPr/>
              <a:tblGrid>
                <a:gridCol w="2794318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24.8cm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26.7cm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29.7cm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</a:tbl>
          </a:graphicData>
        </a:graphic>
      </p:graphicFrame>
      <p:sp>
        <p:nvSpPr>
          <p:cNvPr id="12452" name="yt_shape_12452"/>
          <p:cNvSpPr txBox="1"/>
          <p:nvPr/>
        </p:nvSpPr>
        <p:spPr>
          <a:xfrm>
            <a:off x="540000" y="3399077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3" name="yt_table_124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580077"/>
              </p:ext>
            </p:extLst>
          </p:nvPr>
        </p:nvGraphicFramePr>
        <p:xfrm>
          <a:off x="540047" y="3878380"/>
          <a:ext cx="4310063" cy="1901952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两个平行四边形一定相似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两个矩形一定相似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两个菱形一定相似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两个正方形一定相似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EA4F657-2804-5DD7-DCB4-76C849C9707D}"/>
              </a:ext>
            </a:extLst>
          </p:cNvPr>
          <p:cNvSpPr txBox="1"/>
          <p:nvPr/>
        </p:nvSpPr>
        <p:spPr>
          <a:xfrm>
            <a:off x="3261571" y="18667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01BC10-DEB5-5319-F413-C6EFB1DB2E75}"/>
              </a:ext>
            </a:extLst>
          </p:cNvPr>
          <p:cNvSpPr txBox="1"/>
          <p:nvPr/>
        </p:nvSpPr>
        <p:spPr>
          <a:xfrm>
            <a:off x="4412389" y="33522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445" name="yt_image_12445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272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47" name="yt_image_12447" title="H_94.5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5479" y="2346735"/>
            <a:ext cx="2320864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1685</Words>
  <Application>Microsoft Office PowerPoint</Application>
  <PresentationFormat>宽屏</PresentationFormat>
  <Paragraphs>121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