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7" r:id="rId5"/>
    <p:sldId id="308" r:id="rId6"/>
    <p:sldId id="309" r:id="rId7"/>
    <p:sldId id="310" r:id="rId8"/>
    <p:sldId id="316" r:id="rId9"/>
    <p:sldId id="312" r:id="rId10"/>
    <p:sldId id="313" r:id="rId11"/>
    <p:sldId id="314" r:id="rId12"/>
    <p:sldId id="256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48"/>
      </p:cViewPr>
      <p:guideLst>
        <p:guide orient="horz" pos="225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01" name="yt_image_13501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358166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03" name="yt_shape_13503"/>
          <p:cNvSpPr txBox="1"/>
          <p:nvPr/>
        </p:nvSpPr>
        <p:spPr>
          <a:xfrm>
            <a:off x="540000" y="2940331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投影的有关概念</a:t>
            </a:r>
          </a:p>
        </p:txBody>
      </p:sp>
      <p:sp>
        <p:nvSpPr>
          <p:cNvPr id="13504" name="yt_shape_13504"/>
          <p:cNvSpPr txBox="1"/>
          <p:nvPr/>
        </p:nvSpPr>
        <p:spPr>
          <a:xfrm>
            <a:off x="540000" y="3429765"/>
            <a:ext cx="51472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下列现象不属于投影的是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05" name="yt_table_1350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3992310"/>
              </p:ext>
            </p:extLst>
          </p:nvPr>
        </p:nvGraphicFramePr>
        <p:xfrm>
          <a:off x="540047" y="3909068"/>
          <a:ext cx="5572443" cy="950976"/>
        </p:xfrm>
        <a:graphic>
          <a:graphicData uri="http://schemas.openxmlformats.org/drawingml/2006/table">
            <a:tbl>
              <a:tblPr/>
              <a:tblGrid>
                <a:gridCol w="3700780">
                  <a:extLst>
                    <a:ext uri="{9D8B030D-6E8A-4147-A177-3AD203B41FA5}">
                      <a16:colId xmlns:a16="http://schemas.microsoft.com/office/drawing/2014/main" val="10620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6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皮影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手影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阳光下的树影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素描画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3"/>
                  </a:ext>
                </a:extLst>
              </a:tr>
            </a:tbl>
          </a:graphicData>
        </a:graphic>
      </p:graphicFrame>
      <p:pic>
        <p:nvPicPr>
          <p:cNvPr id="3" name="yt_shape_1714269425008" title="H_26.259764">
            <a:extLst>
              <a:ext uri="{FF2B5EF4-FFF2-40B4-BE49-F238E27FC236}">
                <a16:creationId xmlns:a16="http://schemas.microsoft.com/office/drawing/2014/main" id="{6D5D0661-E69A-E0F1-3049-1BA4B500A3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990784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E526993-11FE-A4BD-3C9C-647319CBF617}"/>
              </a:ext>
            </a:extLst>
          </p:cNvPr>
          <p:cNvSpPr txBox="1"/>
          <p:nvPr/>
        </p:nvSpPr>
        <p:spPr>
          <a:xfrm>
            <a:off x="4717189" y="33829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37" name="yt_shape_13537"/>
          <p:cNvSpPr txBox="1"/>
          <p:nvPr/>
        </p:nvSpPr>
        <p:spPr>
          <a:xfrm>
            <a:off x="540000" y="1262196"/>
            <a:ext cx="547425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请画出光线与路灯灯泡的位置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如图，点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为路灯灯泡的位置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540" name="yt_shape_13540"/>
          <p:cNvSpPr txBox="1"/>
          <p:nvPr/>
        </p:nvSpPr>
        <p:spPr>
          <a:xfrm>
            <a:off x="540000" y="2373166"/>
            <a:ext cx="2254079" cy="104458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800" b="0" i="0" u="none" spc="-5800">
                <a:solidFill>
                  <a:srgbClr val="1EE3CF"/>
                </a:solidFill>
                <a:effectLst/>
                <a:latin typeface="Times New Roman" pitchFamily="58"/>
                <a:ea typeface="宋体" pitchFamily="58"/>
              </a:rPr>
              <a:t> </a:t>
            </a:r>
            <a:r>
              <a:rPr lang="en-US" altLang="zh-CN" sz="5800" b="0" i="0" u="none" spc="16127">
                <a:solidFill>
                  <a:srgbClr val="1EE3CF"/>
                </a:solidFill>
                <a:effectLst/>
                <a:latin typeface="Times New Roman" pitchFamily="58"/>
                <a:ea typeface="宋体" pitchFamily="58"/>
              </a:rPr>
              <a:t> </a:t>
            </a:r>
          </a:p>
        </p:txBody>
      </p:sp>
      <p:pic>
        <p:nvPicPr>
          <p:cNvPr id="13539" name="yt_image_13539" title="H_91.0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24192" y="2357926"/>
            <a:ext cx="2231782" cy="1156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42" name="yt_shape_13542"/>
          <p:cNvSpPr txBox="1"/>
          <p:nvPr/>
        </p:nvSpPr>
        <p:spPr>
          <a:xfrm>
            <a:off x="540119" y="2743713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在适当位置画出路灯灯杆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EO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为路灯灯杆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若左边树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的高度是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影长是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树的根茎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离路灯灯杆的距离是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c990"/>
              </a:rPr>
              <a:t>，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求路灯灯杆的高度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D954139-B094-D453-3918-EC6FCCA29E0F}"/>
              </a:ext>
            </a:extLst>
          </p:cNvPr>
          <p:cNvSpPr txBox="1"/>
          <p:nvPr/>
        </p:nvSpPr>
        <p:spPr>
          <a:xfrm>
            <a:off x="449989" y="1690878"/>
            <a:ext cx="56013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如图，点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为路灯灯泡的位置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A7996A-CD3F-EAA8-4895-476375AAE443}"/>
              </a:ext>
            </a:extLst>
          </p:cNvPr>
          <p:cNvSpPr txBox="1"/>
          <p:nvPr/>
        </p:nvSpPr>
        <p:spPr>
          <a:xfrm>
            <a:off x="450108" y="3172395"/>
            <a:ext cx="3043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为路灯灯杆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4" name="yt_image_13535" title="H_280.8">
            <a:extLst>
              <a:ext uri="{FF2B5EF4-FFF2-40B4-BE49-F238E27FC236}">
                <a16:creationId xmlns:a16="http://schemas.microsoft.com/office/drawing/2014/main" id="{450A2418-9982-CA8E-3258-7561BC3EF196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24192" y="1052736"/>
            <a:ext cx="2808312" cy="1327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545" name="yt_shape_13545"/>
              <p:cNvSpPr txBox="1"/>
              <p:nvPr/>
            </p:nvSpPr>
            <p:spPr>
              <a:xfrm>
                <a:off x="540000" y="4455655"/>
                <a:ext cx="6817572" cy="16126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4.5m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路灯灯杆的高度为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4.5m.</a:t>
                </a:r>
              </a:p>
            </p:txBody>
          </p:sp>
        </mc:Choice>
        <mc:Fallback>
          <p:sp>
            <p:nvSpPr>
              <p:cNvPr id="13545" name="yt_shape_135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55655"/>
                <a:ext cx="6817572" cy="1612686"/>
              </a:xfrm>
              <a:prstGeom prst="rect">
                <a:avLst/>
              </a:prstGeom>
              <a:blipFill>
                <a:blip r:embed="rId4"/>
                <a:stretch>
                  <a:fillRect l="-2773" r="-1610" b="-109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4903ACD-5071-6B23-56D3-6AE7311CA3C9}"/>
                  </a:ext>
                </a:extLst>
              </p:cNvPr>
              <p:cNvSpPr txBox="1"/>
              <p:nvPr/>
            </p:nvSpPr>
            <p:spPr>
              <a:xfrm>
                <a:off x="449989" y="4408849"/>
                <a:ext cx="5914517" cy="7908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OEC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4903ACD-5071-6B23-56D3-6AE7311CA3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08849"/>
                <a:ext cx="5914517" cy="790842"/>
              </a:xfrm>
              <a:prstGeom prst="rect">
                <a:avLst/>
              </a:prstGeom>
              <a:blipFill>
                <a:blip r:embed="rId5"/>
                <a:stretch>
                  <a:fillRect l="-1649" r="-1649" b="-30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8C0B1924-8D39-7ECB-8BFB-C6A962A43068}"/>
              </a:ext>
            </a:extLst>
          </p:cNvPr>
          <p:cNvSpPr txBox="1"/>
          <p:nvPr/>
        </p:nvSpPr>
        <p:spPr>
          <a:xfrm>
            <a:off x="449989" y="5106079"/>
            <a:ext cx="6931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4.5m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D50A594-3302-EEB2-4ECF-B0E66E7DA52C}"/>
              </a:ext>
            </a:extLst>
          </p:cNvPr>
          <p:cNvSpPr txBox="1"/>
          <p:nvPr/>
        </p:nvSpPr>
        <p:spPr>
          <a:xfrm>
            <a:off x="449989" y="5581567"/>
            <a:ext cx="3617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路灯灯杆的高度为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4.5m.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7" name="yt_shape_13507"/>
          <p:cNvSpPr txBox="1"/>
          <p:nvPr/>
        </p:nvSpPr>
        <p:spPr>
          <a:xfrm>
            <a:off x="540000" y="2173865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中心投影的性质及作图</a:t>
            </a:r>
          </a:p>
        </p:txBody>
      </p:sp>
      <p:sp>
        <p:nvSpPr>
          <p:cNvPr id="13508" name="yt_shape_13508"/>
          <p:cNvSpPr txBox="1"/>
          <p:nvPr/>
        </p:nvSpPr>
        <p:spPr>
          <a:xfrm>
            <a:off x="540000" y="2663299"/>
            <a:ext cx="85151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郑州四中月考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下列各种现象属于中心投影的是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09" name="yt_table_1350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9194244"/>
              </p:ext>
            </p:extLst>
          </p:nvPr>
        </p:nvGraphicFramePr>
        <p:xfrm>
          <a:off x="540047" y="3142602"/>
          <a:ext cx="4919663" cy="1901952"/>
        </p:xfrm>
        <a:graphic>
          <a:graphicData uri="http://schemas.openxmlformats.org/drawingml/2006/table">
            <a:tbl>
              <a:tblPr/>
              <a:tblGrid>
                <a:gridCol w="4919663">
                  <a:extLst>
                    <a:ext uri="{9D8B030D-6E8A-4147-A177-3AD203B41FA5}">
                      <a16:colId xmlns:a16="http://schemas.microsoft.com/office/drawing/2014/main" val="106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上午人走在路上的影子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晚上人走在路灯下的影子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中午用来乘凉的树影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早上升旗时地面上旗杆的影子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7"/>
                  </a:ext>
                </a:extLst>
              </a:tr>
            </a:tbl>
          </a:graphicData>
        </a:graphic>
      </p:graphicFrame>
      <p:pic>
        <p:nvPicPr>
          <p:cNvPr id="3" name="yt_shape_1714269425067" title="H_26.259764">
            <a:extLst>
              <a:ext uri="{FF2B5EF4-FFF2-40B4-BE49-F238E27FC236}">
                <a16:creationId xmlns:a16="http://schemas.microsoft.com/office/drawing/2014/main" id="{4F75EECB-FD51-F81C-8C1D-F7A9BD9C56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243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23C5AEB-BBEE-1F9A-AAD6-C8FEC9BE35C0}"/>
              </a:ext>
            </a:extLst>
          </p:cNvPr>
          <p:cNvSpPr txBox="1"/>
          <p:nvPr/>
        </p:nvSpPr>
        <p:spPr>
          <a:xfrm>
            <a:off x="8069989" y="26164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1" name="yt_shape_13511"/>
          <p:cNvSpPr txBox="1"/>
          <p:nvPr/>
        </p:nvSpPr>
        <p:spPr>
          <a:xfrm>
            <a:off x="540119" y="237301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晚上小亮从路灯下经过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在小亮由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db82,isEnd"/>
              </a:rPr>
              <a:t>处径直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走到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处这一过程中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他在地上的影子长度变化情况是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</p:txBody>
      </p:sp>
      <p:pic>
        <p:nvPicPr>
          <p:cNvPr id="13512" name="yt_image_13512" title="H_107.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8074" y="3933056"/>
            <a:ext cx="1515852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8EB65BC-F74C-6A9D-61FC-0AEBD8E26ED5}"/>
              </a:ext>
            </a:extLst>
          </p:cNvPr>
          <p:cNvSpPr txBox="1"/>
          <p:nvPr/>
        </p:nvSpPr>
        <p:spPr>
          <a:xfrm>
            <a:off x="8046296" y="2801697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先变短后变长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4" name="yt_shape_13514"/>
          <p:cNvSpPr txBox="1"/>
          <p:nvPr/>
        </p:nvSpPr>
        <p:spPr>
          <a:xfrm>
            <a:off x="552432" y="908720"/>
            <a:ext cx="11492915" cy="280339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确定图中路灯灯泡的位置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f5870"/>
              </a:rPr>
              <a:t>并画出小赵在灯光下的影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300" b="0" i="0" u="none" dirty="0">
                <a:solidFill>
                  <a:srgbClr val="1EE3CF"/>
                </a:solidFill>
                <a:effectLst/>
                <a:latin typeface="Times New Roman" pitchFamily="23"/>
                <a:ea typeface="宋体" pitchFamily="23"/>
                <a:sym typeface=""/>
              </a:rPr>
              <a:t> </a:t>
            </a:r>
          </a:p>
        </p:txBody>
      </p:sp>
      <p:sp>
        <p:nvSpPr>
          <p:cNvPr id="13515" name="yt_shape_13515"/>
          <p:cNvSpPr txBox="1"/>
          <p:nvPr/>
        </p:nvSpPr>
        <p:spPr>
          <a:xfrm>
            <a:off x="640563" y="1713540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517" name="yt_shape_13517"/>
          <p:cNvSpPr txBox="1"/>
          <p:nvPr/>
        </p:nvSpPr>
        <p:spPr>
          <a:xfrm>
            <a:off x="640563" y="2345207"/>
            <a:ext cx="1819537" cy="945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250" b="0" i="0" u="none" spc="-5250">
                <a:solidFill>
                  <a:srgbClr val="1EE3CF"/>
                </a:solidFill>
                <a:effectLst/>
                <a:latin typeface="Times New Roman" pitchFamily="52"/>
                <a:ea typeface="宋体" pitchFamily="52"/>
              </a:rPr>
              <a:t> </a:t>
            </a:r>
            <a:r>
              <a:rPr lang="en-US" altLang="zh-CN" sz="5250" b="0" i="0" u="none" spc="12876">
                <a:solidFill>
                  <a:srgbClr val="1EE3CF"/>
                </a:solidFill>
                <a:effectLst/>
                <a:latin typeface="Times New Roman" pitchFamily="52"/>
                <a:ea typeface="宋体" pitchFamily="52"/>
              </a:rPr>
              <a:t> </a:t>
            </a:r>
          </a:p>
        </p:txBody>
      </p:sp>
      <p:pic>
        <p:nvPicPr>
          <p:cNvPr id="13516" name="yt_image_13516" title="H_82.8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9752" y="3712116"/>
            <a:ext cx="2898616" cy="1695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69425183" title="H_177.61653">
            <a:extLst>
              <a:ext uri="{FF2B5EF4-FFF2-40B4-BE49-F238E27FC236}">
                <a16:creationId xmlns:a16="http://schemas.microsoft.com/office/drawing/2014/main" id="{49FC0124-CB89-D1F3-C8F8-C2B1FCDD62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9752" y="1673878"/>
            <a:ext cx="5130992" cy="225573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B3C9A2F-94A9-693C-DD1D-195187A168EB}"/>
              </a:ext>
            </a:extLst>
          </p:cNvPr>
          <p:cNvSpPr txBox="1"/>
          <p:nvPr/>
        </p:nvSpPr>
        <p:spPr>
          <a:xfrm>
            <a:off x="550552" y="1666734"/>
            <a:ext cx="1475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9" name="yt_shape_13519"/>
          <p:cNvSpPr txBox="1"/>
          <p:nvPr/>
        </p:nvSpPr>
        <p:spPr>
          <a:xfrm>
            <a:off x="540000" y="3402982"/>
            <a:ext cx="7078861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【易错易混】误认为灯光下物体的高与影子长成正比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BEF2C5F-BAEB-2F47-0CE6-79FD9467208C}"/>
              </a:ext>
            </a:extLst>
          </p:cNvPr>
          <p:cNvSpPr txBox="1"/>
          <p:nvPr/>
        </p:nvSpPr>
        <p:spPr>
          <a:xfrm>
            <a:off x="449989" y="3356176"/>
            <a:ext cx="7190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【易错易混】误认为灯光下物体的高与影子长成正比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0" name="yt_shape_13520"/>
          <p:cNvSpPr txBox="1"/>
          <p:nvPr/>
        </p:nvSpPr>
        <p:spPr>
          <a:xfrm>
            <a:off x="540000" y="252035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漳州立人学校单元卷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如果在同一路灯下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小莉的影子比小玉的影子长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8ef0"/>
              </a:rPr>
              <a:t>则她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俩人身高较高的是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21" name="yt_table_1352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606090"/>
              </p:ext>
            </p:extLst>
          </p:nvPr>
        </p:nvGraphicFramePr>
        <p:xfrm>
          <a:off x="539928" y="3479788"/>
          <a:ext cx="5132706" cy="950976"/>
        </p:xfrm>
        <a:graphic>
          <a:graphicData uri="http://schemas.openxmlformats.org/drawingml/2006/table">
            <a:tbl>
              <a:tblPr/>
              <a:tblGrid>
                <a:gridCol w="2956243">
                  <a:extLst>
                    <a:ext uri="{9D8B030D-6E8A-4147-A177-3AD203B41FA5}">
                      <a16:colId xmlns:a16="http://schemas.microsoft.com/office/drawing/2014/main" val="10623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6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一样高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E42C952-9458-BB21-1CFE-FDA3ED56770B}"/>
              </a:ext>
            </a:extLst>
          </p:cNvPr>
          <p:cNvSpPr txBox="1"/>
          <p:nvPr/>
        </p:nvSpPr>
        <p:spPr>
          <a:xfrm>
            <a:off x="3497989" y="29490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23" name="yt_image_13523" title="H_41.85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445" y="1959408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25" name="yt_shape_13525"/>
          <p:cNvSpPr txBox="1"/>
          <p:nvPr/>
        </p:nvSpPr>
        <p:spPr>
          <a:xfrm>
            <a:off x="434564" y="254157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层楼房只有一个窗户亮着一盏灯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8_ec107"/>
              </a:rPr>
              <a:t>一棵小树和一根电线杆在窗口灯光下的影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子如图所示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则亮着灯的窗口是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27" name="yt_table_13527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6306298"/>
              </p:ext>
            </p:extLst>
          </p:nvPr>
        </p:nvGraphicFramePr>
        <p:xfrm>
          <a:off x="434492" y="3501008"/>
          <a:ext cx="4980306" cy="950976"/>
        </p:xfrm>
        <a:graphic>
          <a:graphicData uri="http://schemas.openxmlformats.org/drawingml/2006/table">
            <a:tbl>
              <a:tblPr/>
              <a:tblGrid>
                <a:gridCol w="2956243">
                  <a:extLst>
                    <a:ext uri="{9D8B030D-6E8A-4147-A177-3AD203B41FA5}">
                      <a16:colId xmlns:a16="http://schemas.microsoft.com/office/drawing/2014/main" val="10625"/>
                    </a:ext>
                  </a:extLst>
                </a:gridCol>
                <a:gridCol w="2024063">
                  <a:extLst>
                    <a:ext uri="{9D8B030D-6E8A-4147-A177-3AD203B41FA5}">
                      <a16:colId xmlns:a16="http://schemas.microsoft.com/office/drawing/2014/main" val="106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号窗口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号窗口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号窗口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号窗口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1"/>
                  </a:ext>
                </a:extLst>
              </a:tr>
            </a:tbl>
          </a:graphicData>
        </a:graphic>
      </p:graphicFrame>
      <p:pic>
        <p:nvPicPr>
          <p:cNvPr id="13526" name="yt_image_13526_skip" title="H_100.62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16480" y="3501008"/>
            <a:ext cx="1127696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B95E878-3E61-D4C1-75D6-E6FFCB63E795}"/>
              </a:ext>
            </a:extLst>
          </p:cNvPr>
          <p:cNvSpPr txBox="1"/>
          <p:nvPr/>
        </p:nvSpPr>
        <p:spPr>
          <a:xfrm>
            <a:off x="5221353" y="297025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4111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9" name="yt_shape_13529"/>
          <p:cNvSpPr txBox="1"/>
          <p:nvPr/>
        </p:nvSpPr>
        <p:spPr>
          <a:xfrm>
            <a:off x="540119" y="1370869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小明居住的小区内有一条笔直的小路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有一盏路灯位于小路上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d5bc"/>
              </a:rPr>
              <a:t>两点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的正中间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晚上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小明由点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处径直走到点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他在灯光照射下的影长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b544b"/>
              </a:rPr>
              <a:t>与行走路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之间的变化关系用图象表示大致是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530" name="yt_image_13530" title="H_106.6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71081" y="3019964"/>
            <a:ext cx="1449838" cy="135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32" name="yt_image_13532" title="H_104.4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520107"/>
            <a:ext cx="4677346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628EE0A-F30C-6F15-D391-063EEFB244A0}"/>
              </a:ext>
            </a:extLst>
          </p:cNvPr>
          <p:cNvSpPr txBox="1"/>
          <p:nvPr/>
        </p:nvSpPr>
        <p:spPr>
          <a:xfrm>
            <a:off x="6166696" y="227503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34" name="yt_shape_13534"/>
          <p:cNvSpPr txBox="1"/>
          <p:nvPr/>
        </p:nvSpPr>
        <p:spPr>
          <a:xfrm>
            <a:off x="540000" y="1510086"/>
            <a:ext cx="60016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如图所示是两棵小树在一个路灯下的影子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3535" name="yt_image_13535" title="H_280.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95600" y="1961833"/>
            <a:ext cx="7543800" cy="3566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752</Words>
  <Application>Microsoft Office PowerPoint</Application>
  <PresentationFormat>宽屏</PresentationFormat>
  <Paragraphs>57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2024-04-28T01:47:59Z</dcterms:created>
  <dcterms:modified xsi:type="dcterms:W3CDTF">2024-04-28T05:47:55Z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