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0" r:id="rId7"/>
    <p:sldId id="311" r:id="rId8"/>
    <p:sldId id="313" r:id="rId9"/>
    <p:sldId id="314" r:id="rId10"/>
    <p:sldId id="315" r:id="rId11"/>
    <p:sldId id="323" r:id="rId12"/>
    <p:sldId id="324" r:id="rId13"/>
    <p:sldId id="316" r:id="rId14"/>
    <p:sldId id="325" r:id="rId15"/>
    <p:sldId id="326" r:id="rId16"/>
    <p:sldId id="318" r:id="rId17"/>
    <p:sldId id="321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0.png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29.png"/><Relationship Id="rId10" Type="http://schemas.openxmlformats.org/officeDocument/2006/relationships/image" Target="../media/image42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90" name="yt_image_14190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2739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92" name="yt_shape_14192"/>
          <p:cNvSpPr txBox="1"/>
          <p:nvPr/>
        </p:nvSpPr>
        <p:spPr>
          <a:xfrm>
            <a:off x="540000" y="150955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反比例函数的性质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93" name="yt_shape_14193"/>
              <p:cNvSpPr txBox="1"/>
              <p:nvPr/>
            </p:nvSpPr>
            <p:spPr>
              <a:xfrm>
                <a:off x="540000" y="1998989"/>
                <a:ext cx="8077148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下列说法不正确的是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193" name="yt_shape_14193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8989"/>
                <a:ext cx="8077148" cy="642292"/>
              </a:xfrm>
              <a:prstGeom prst="rect">
                <a:avLst/>
              </a:prstGeom>
              <a:blipFill>
                <a:blip r:embed="rId3"/>
                <a:stretch>
                  <a:fillRect l="-2340" r="-135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195" name="yt_table_1419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601130"/>
              </p:ext>
            </p:extLst>
          </p:nvPr>
        </p:nvGraphicFramePr>
        <p:xfrm>
          <a:off x="540047" y="2692069"/>
          <a:ext cx="4143375" cy="1901952"/>
        </p:xfrm>
        <a:graphic>
          <a:graphicData uri="http://schemas.openxmlformats.org/drawingml/2006/table">
            <a:tbl>
              <a:tblPr/>
              <a:tblGrid>
                <a:gridCol w="4143375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图象经过点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图象位于第二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图象关于直线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197" name="yt_shape_14197"/>
              <p:cNvSpPr txBox="1"/>
              <p:nvPr/>
            </p:nvSpPr>
            <p:spPr>
              <a:xfrm>
                <a:off x="540119" y="4644389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广安邻水中学单元卷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的图象的每一支曲线上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值都随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6b20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值的增大而减小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197" name="yt_shape_1419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644389"/>
                <a:ext cx="11492915" cy="1120050"/>
              </a:xfrm>
              <a:prstGeom prst="rect">
                <a:avLst/>
              </a:prstGeom>
              <a:blipFill>
                <a:blip r:embed="rId4"/>
                <a:stretch>
                  <a:fillRect l="-1645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199" name="yt_table_1419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798151"/>
              </p:ext>
            </p:extLst>
          </p:nvPr>
        </p:nvGraphicFramePr>
        <p:xfrm>
          <a:off x="540047" y="5815227"/>
          <a:ext cx="9035416" cy="475488"/>
        </p:xfrm>
        <a:graphic>
          <a:graphicData uri="http://schemas.openxmlformats.org/drawingml/2006/table">
            <a:tbl>
              <a:tblPr/>
              <a:tblGrid>
                <a:gridCol w="2500630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0"/>
                  </a:ext>
                </a:extLst>
              </a:tr>
            </a:tbl>
          </a:graphicData>
        </a:graphic>
      </p:graphicFrame>
      <p:pic>
        <p:nvPicPr>
          <p:cNvPr id="3" name="yt_shape_1714269504032" title="H_26.259764">
            <a:extLst>
              <a:ext uri="{FF2B5EF4-FFF2-40B4-BE49-F238E27FC236}">
                <a16:creationId xmlns:a16="http://schemas.microsoft.com/office/drawing/2014/main" id="{18F6CB4A-1130-E5F1-7A03-68A2AA38BF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6000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2DAA71-0A0F-74E2-9687-8C1B14C89E38}"/>
              </a:ext>
            </a:extLst>
          </p:cNvPr>
          <p:cNvSpPr txBox="1"/>
          <p:nvPr/>
        </p:nvSpPr>
        <p:spPr>
          <a:xfrm>
            <a:off x="7618757" y="1952183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C3E679-6C92-1E05-D8CD-55C3219AAC89}"/>
              </a:ext>
            </a:extLst>
          </p:cNvPr>
          <p:cNvSpPr txBox="1"/>
          <p:nvPr/>
        </p:nvSpPr>
        <p:spPr>
          <a:xfrm>
            <a:off x="6044458" y="5282431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0" name="yt_shape_14240"/>
          <p:cNvSpPr txBox="1"/>
          <p:nvPr/>
        </p:nvSpPr>
        <p:spPr>
          <a:xfrm>
            <a:off x="540000" y="1849218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求反比例函数关系式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41" name="yt_shape_14241"/>
              <p:cNvSpPr txBox="1"/>
              <p:nvPr/>
            </p:nvSpPr>
            <p:spPr>
              <a:xfrm>
                <a:off x="540000" y="2328521"/>
                <a:ext cx="3683701" cy="25609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矩形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BDOE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由于图象在第一象限，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函数关系式为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41" name="yt_shape_14241" descr="{&quot;rangeId&quot;:2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8521"/>
                <a:ext cx="3683701" cy="2560957"/>
              </a:xfrm>
              <a:prstGeom prst="rect">
                <a:avLst/>
              </a:prstGeom>
              <a:blipFill>
                <a:blip r:embed="rId2"/>
                <a:stretch>
                  <a:fillRect l="-5132" t="-2143" r="-3974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AC9D1B0-DF03-12E9-94D4-E6D821E6EAFC}"/>
              </a:ext>
            </a:extLst>
          </p:cNvPr>
          <p:cNvSpPr txBox="1"/>
          <p:nvPr/>
        </p:nvSpPr>
        <p:spPr>
          <a:xfrm>
            <a:off x="449989" y="2281715"/>
            <a:ext cx="382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BDOE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55F0D5-FE57-1213-255D-89463B3849D3}"/>
              </a:ext>
            </a:extLst>
          </p:cNvPr>
          <p:cNvSpPr txBox="1"/>
          <p:nvPr/>
        </p:nvSpPr>
        <p:spPr>
          <a:xfrm>
            <a:off x="449989" y="2757203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B8C18D-C5D7-824B-9DAB-E21847CEA24C}"/>
              </a:ext>
            </a:extLst>
          </p:cNvPr>
          <p:cNvSpPr txBox="1"/>
          <p:nvPr/>
        </p:nvSpPr>
        <p:spPr>
          <a:xfrm>
            <a:off x="449989" y="3232691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由于图象在第一象限，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A20F17-88BB-47FC-603E-E1F0469FEA8B}"/>
              </a:ext>
            </a:extLst>
          </p:cNvPr>
          <p:cNvSpPr txBox="1"/>
          <p:nvPr/>
        </p:nvSpPr>
        <p:spPr>
          <a:xfrm>
            <a:off x="449989" y="3708179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1C32AF1-949C-DA81-C5AB-1E1F2C4AA3E0}"/>
                  </a:ext>
                </a:extLst>
              </p:cNvPr>
              <p:cNvSpPr txBox="1"/>
              <p:nvPr/>
            </p:nvSpPr>
            <p:spPr>
              <a:xfrm>
                <a:off x="449989" y="4183668"/>
                <a:ext cx="3157856" cy="7278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函数关系式为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9, 'mathAnswerShape': 1}">
                <a:extLst>
                  <a:ext uri="{FF2B5EF4-FFF2-40B4-BE49-F238E27FC236}">
                    <a16:creationId xmlns:a16="http://schemas.microsoft.com/office/drawing/2014/main" id="{A1C32AF1-949C-DA81-C5AB-1E1F2C4AA3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3668"/>
                <a:ext cx="3157856" cy="727850"/>
              </a:xfrm>
              <a:prstGeom prst="rect">
                <a:avLst/>
              </a:prstGeom>
              <a:blipFill>
                <a:blip r:embed="rId3"/>
                <a:stretch>
                  <a:fillRect l="-3089" r="-308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4238">
            <a:extLst>
              <a:ext uri="{FF2B5EF4-FFF2-40B4-BE49-F238E27FC236}">
                <a16:creationId xmlns:a16="http://schemas.microsoft.com/office/drawing/2014/main" id="{B5C10645-F716-9B81-F2EB-F576154789B8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6320" y="2459451"/>
            <a:ext cx="1737399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4" name="yt_shape_14244"/>
          <p:cNvSpPr txBox="1"/>
          <p:nvPr/>
        </p:nvSpPr>
        <p:spPr>
          <a:xfrm>
            <a:off x="540000" y="2330466"/>
            <a:ext cx="35763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4245" name="yt_shape_14245"/>
          <p:cNvSpPr txBox="1"/>
          <p:nvPr/>
        </p:nvSpPr>
        <p:spPr>
          <a:xfrm>
            <a:off x="540000" y="2809769"/>
            <a:ext cx="37221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246" name="yt_shape_14246"/>
          <p:cNvSpPr txBox="1"/>
          <p:nvPr/>
        </p:nvSpPr>
        <p:spPr>
          <a:xfrm>
            <a:off x="540000" y="3289072"/>
            <a:ext cx="39225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轴，</a:t>
            </a:r>
          </a:p>
        </p:txBody>
      </p:sp>
      <p:sp>
        <p:nvSpPr>
          <p:cNvPr id="14247" name="yt_shape_14247"/>
          <p:cNvSpPr txBox="1"/>
          <p:nvPr/>
        </p:nvSpPr>
        <p:spPr>
          <a:xfrm>
            <a:off x="540000" y="3768375"/>
            <a:ext cx="29126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48" name="yt_shape_14248"/>
              <p:cNvSpPr txBox="1"/>
              <p:nvPr/>
            </p:nvSpPr>
            <p:spPr>
              <a:xfrm>
                <a:off x="540000" y="4247678"/>
                <a:ext cx="3255699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48" name="yt_shape_14248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47678"/>
                <a:ext cx="3255699" cy="639855"/>
              </a:xfrm>
              <a:prstGeom prst="rect">
                <a:avLst/>
              </a:prstGeom>
              <a:blipFill>
                <a:blip r:embed="rId2"/>
                <a:stretch>
                  <a:fillRect l="-5805" r="-468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0CBF69A-8483-424D-805A-9F116A867936}"/>
              </a:ext>
            </a:extLst>
          </p:cNvPr>
          <p:cNvSpPr txBox="1"/>
          <p:nvPr/>
        </p:nvSpPr>
        <p:spPr>
          <a:xfrm>
            <a:off x="449989" y="2283660"/>
            <a:ext cx="3721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210DF1-8B99-043A-C55C-75678682AF55}"/>
              </a:ext>
            </a:extLst>
          </p:cNvPr>
          <p:cNvSpPr txBox="1"/>
          <p:nvPr/>
        </p:nvSpPr>
        <p:spPr>
          <a:xfrm>
            <a:off x="449989" y="2762963"/>
            <a:ext cx="3866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168A9E-1CCC-67A2-52F5-A5FD62523D5B}"/>
              </a:ext>
            </a:extLst>
          </p:cNvPr>
          <p:cNvSpPr txBox="1"/>
          <p:nvPr/>
        </p:nvSpPr>
        <p:spPr>
          <a:xfrm>
            <a:off x="449989" y="3242266"/>
            <a:ext cx="406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1B8281-BFFA-8EB1-848C-391E792A9E56}"/>
              </a:ext>
            </a:extLst>
          </p:cNvPr>
          <p:cNvSpPr txBox="1"/>
          <p:nvPr/>
        </p:nvSpPr>
        <p:spPr>
          <a:xfrm>
            <a:off x="449989" y="3721569"/>
            <a:ext cx="3064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306283B-2701-64DC-77D7-C79834B5660F}"/>
                  </a:ext>
                </a:extLst>
              </p:cNvPr>
              <p:cNvSpPr txBox="1"/>
              <p:nvPr/>
            </p:nvSpPr>
            <p:spPr>
              <a:xfrm>
                <a:off x="449989" y="4200872"/>
                <a:ext cx="34042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1, 'mathAnswerShape': 1}">
                <a:extLst>
                  <a:ext uri="{FF2B5EF4-FFF2-40B4-BE49-F238E27FC236}">
                    <a16:creationId xmlns:a16="http://schemas.microsoft.com/office/drawing/2014/main" id="{B306283B-2701-64DC-77D7-C79834B566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00872"/>
                <a:ext cx="3404298" cy="727279"/>
              </a:xfrm>
              <a:prstGeom prst="rect">
                <a:avLst/>
              </a:prstGeom>
              <a:blipFill>
                <a:blip r:embed="rId3"/>
                <a:stretch>
                  <a:fillRect l="-2867" r="-286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43" name="yt_shape_14243"/>
          <p:cNvSpPr txBox="1"/>
          <p:nvPr/>
        </p:nvSpPr>
        <p:spPr>
          <a:xfrm>
            <a:off x="540000" y="1880539"/>
            <a:ext cx="30970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7" name="yt_image_14238">
            <a:extLst>
              <a:ext uri="{FF2B5EF4-FFF2-40B4-BE49-F238E27FC236}">
                <a16:creationId xmlns:a16="http://schemas.microsoft.com/office/drawing/2014/main" id="{8E294C51-D362-16BF-CF9C-37C20F7BBFD2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6320" y="2459451"/>
            <a:ext cx="1737399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1" name="yt_shape_14251"/>
          <p:cNvSpPr txBox="1"/>
          <p:nvPr/>
        </p:nvSpPr>
        <p:spPr>
          <a:xfrm>
            <a:off x="540000" y="1653869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50" name="yt_image_1425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53869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53" name="yt_shape_14253"/>
              <p:cNvSpPr txBox="1"/>
              <p:nvPr/>
            </p:nvSpPr>
            <p:spPr>
              <a:xfrm>
                <a:off x="540119" y="2236034"/>
                <a:ext cx="11492915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e01c4"/>
                  </a:rPr>
                  <a:t>的图象与反比例函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的图象交于第二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四象限内的点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2cd4"/>
                  </a:rPr>
                  <a:t>过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轴的垂线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垂足为点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253" name="yt_shape_14253" descr="{&quot;rangeId&quot;:2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36034"/>
                <a:ext cx="11111999" cy="1600182"/>
              </a:xfrm>
              <a:prstGeom prst="rect">
                <a:avLst/>
              </a:prstGeom>
              <a:blipFill>
                <a:blip r:embed="rId3"/>
                <a:stretch>
                  <a:fillRect l="-1701" t="-3435" r="-1592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55" name="yt_image_14255" title="H_120.06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631" y="4293096"/>
            <a:ext cx="1606737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7" name="yt_shape_14257"/>
          <p:cNvSpPr txBox="1"/>
          <p:nvPr/>
        </p:nvSpPr>
        <p:spPr>
          <a:xfrm>
            <a:off x="540000" y="946949"/>
            <a:ext cx="37317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分别求出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58" name="yt_shape_14258"/>
              <p:cNvSpPr txBox="1"/>
              <p:nvPr/>
            </p:nvSpPr>
            <p:spPr>
              <a:xfrm>
                <a:off x="540000" y="1426252"/>
                <a:ext cx="9044143" cy="3439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在第二象限，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反比例函数的关系式为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58" name="yt_shape_14258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26252"/>
                <a:ext cx="9044143" cy="3439916"/>
              </a:xfrm>
              <a:prstGeom prst="rect">
                <a:avLst/>
              </a:prstGeom>
              <a:blipFill>
                <a:blip r:embed="rId2"/>
                <a:stretch>
                  <a:fillRect l="-2090" r="-1079" b="-4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60" name="yt_shape_14260"/>
              <p:cNvSpPr txBox="1"/>
              <p:nvPr/>
            </p:nvSpPr>
            <p:spPr>
              <a:xfrm>
                <a:off x="540000" y="4916956"/>
                <a:ext cx="6022674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结合图象直接写出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60" name="yt_shape_14260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16956"/>
                <a:ext cx="6022674" cy="651653"/>
              </a:xfrm>
              <a:prstGeom prst="rect">
                <a:avLst/>
              </a:prstGeom>
              <a:blipFill>
                <a:blip r:embed="rId3"/>
                <a:stretch>
                  <a:fillRect l="-3138" r="-202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62" name="yt_shape_14262"/>
              <p:cNvSpPr txBox="1"/>
              <p:nvPr/>
            </p:nvSpPr>
            <p:spPr>
              <a:xfrm>
                <a:off x="540000" y="5619397"/>
                <a:ext cx="8257260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由图象可以看出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的解集为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62" name="yt_shape_14262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19397"/>
                <a:ext cx="8257260" cy="651653"/>
              </a:xfrm>
              <a:prstGeom prst="rect">
                <a:avLst/>
              </a:prstGeom>
              <a:blipFill>
                <a:blip r:embed="rId4"/>
                <a:stretch>
                  <a:fillRect l="-2290" r="-1329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045B4E4-EE4B-267C-7855-1DD1CCD80B29}"/>
                  </a:ext>
                </a:extLst>
              </p:cNvPr>
              <p:cNvSpPr txBox="1"/>
              <p:nvPr/>
            </p:nvSpPr>
            <p:spPr>
              <a:xfrm>
                <a:off x="449989" y="1379446"/>
                <a:ext cx="91367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mathAnswerShape': 1}">
                <a:extLst>
                  <a:ext uri="{FF2B5EF4-FFF2-40B4-BE49-F238E27FC236}">
                    <a16:creationId xmlns:a16="http://schemas.microsoft.com/office/drawing/2014/main" id="{A045B4E4-EE4B-267C-7855-1DD1CCD80B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9446"/>
                <a:ext cx="9136762" cy="765061"/>
              </a:xfrm>
              <a:prstGeom prst="rect">
                <a:avLst/>
              </a:prstGeom>
              <a:blipFill>
                <a:blip r:embed="rId5"/>
                <a:stretch>
                  <a:fillRect l="-1067" r="-100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85F0636-5C0C-E835-EB00-12763EA7A71E}"/>
              </a:ext>
            </a:extLst>
          </p:cNvPr>
          <p:cNvSpPr txBox="1"/>
          <p:nvPr/>
        </p:nvSpPr>
        <p:spPr>
          <a:xfrm>
            <a:off x="449989" y="2050895"/>
            <a:ext cx="1765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8EB560-3C97-70FA-39CB-439F684A217F}"/>
              </a:ext>
            </a:extLst>
          </p:cNvPr>
          <p:cNvSpPr txBox="1"/>
          <p:nvPr/>
        </p:nvSpPr>
        <p:spPr>
          <a:xfrm>
            <a:off x="449989" y="2526383"/>
            <a:ext cx="6628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在第二象限，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50669F-BE42-292C-2DC5-7BF42C61851C}"/>
                  </a:ext>
                </a:extLst>
              </p:cNvPr>
              <p:cNvSpPr txBox="1"/>
              <p:nvPr/>
            </p:nvSpPr>
            <p:spPr>
              <a:xfrm>
                <a:off x="449989" y="3001871"/>
                <a:ext cx="5577776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, 'mathAnswerShape': 1}">
                <a:extLst>
                  <a:ext uri="{FF2B5EF4-FFF2-40B4-BE49-F238E27FC236}">
                    <a16:creationId xmlns:a16="http://schemas.microsoft.com/office/drawing/2014/main" id="{4B50669F-BE42-292C-2DC5-7BF42C6185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01871"/>
                <a:ext cx="5577776" cy="778460"/>
              </a:xfrm>
              <a:prstGeom prst="rect">
                <a:avLst/>
              </a:prstGeom>
              <a:blipFill>
                <a:blip r:embed="rId6"/>
                <a:stretch>
                  <a:fillRect l="-1749" r="-1639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580F100-57E5-CE42-B77D-7D575E075C7B}"/>
                  </a:ext>
                </a:extLst>
              </p:cNvPr>
              <p:cNvSpPr txBox="1"/>
              <p:nvPr/>
            </p:nvSpPr>
            <p:spPr>
              <a:xfrm>
                <a:off x="449989" y="3686719"/>
                <a:ext cx="7325042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反比例函数的关系式为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2, 'mathAnswerShape': 1}">
                <a:extLst>
                  <a:ext uri="{FF2B5EF4-FFF2-40B4-BE49-F238E27FC236}">
                    <a16:creationId xmlns:a16="http://schemas.microsoft.com/office/drawing/2014/main" id="{4580F100-57E5-CE42-B77D-7D575E075C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86719"/>
                <a:ext cx="7325042" cy="768617"/>
              </a:xfrm>
              <a:prstGeom prst="rect">
                <a:avLst/>
              </a:prstGeom>
              <a:blipFill>
                <a:blip r:embed="rId7"/>
                <a:stretch>
                  <a:fillRect l="-1332" r="-13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A121AFF-6569-2C06-B4DA-200C70557DF8}"/>
              </a:ext>
            </a:extLst>
          </p:cNvPr>
          <p:cNvSpPr txBox="1"/>
          <p:nvPr/>
        </p:nvSpPr>
        <p:spPr>
          <a:xfrm>
            <a:off x="449989" y="4361724"/>
            <a:ext cx="31899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54E12F5-47F2-A4EB-1DA9-BCE0F81DAD59}"/>
                  </a:ext>
                </a:extLst>
              </p:cNvPr>
              <p:cNvSpPr txBox="1"/>
              <p:nvPr/>
            </p:nvSpPr>
            <p:spPr>
              <a:xfrm>
                <a:off x="449989" y="5572591"/>
                <a:ext cx="8357489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由图象可以看出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的解集为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4, 'mathAnswerShape': 1}">
                <a:extLst>
                  <a:ext uri="{FF2B5EF4-FFF2-40B4-BE49-F238E27FC236}">
                    <a16:creationId xmlns:a16="http://schemas.microsoft.com/office/drawing/2014/main" id="{154E12F5-47F2-A4EB-1DA9-BCE0F81DAD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72591"/>
                <a:ext cx="8357489" cy="738963"/>
              </a:xfrm>
              <a:prstGeom prst="rect">
                <a:avLst/>
              </a:prstGeom>
              <a:blipFill>
                <a:blip r:embed="rId8"/>
                <a:stretch>
                  <a:fillRect l="-1167" r="-1167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4255" title="H_120.06">
            <a:extLst>
              <a:ext uri="{FF2B5EF4-FFF2-40B4-BE49-F238E27FC236}">
                <a16:creationId xmlns:a16="http://schemas.microsoft.com/office/drawing/2014/main" id="{C4F6A4AD-1C20-0BFD-1D21-2C58524DD601}"/>
              </a:ex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408368" y="2968191"/>
            <a:ext cx="1606737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4" name="yt_shape_14264"/>
          <p:cNvSpPr txBox="1"/>
          <p:nvPr/>
        </p:nvSpPr>
        <p:spPr>
          <a:xfrm>
            <a:off x="512375" y="952496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轴上取点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取得最大值时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如答图，作点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关于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轴的对称点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，直线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AB'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轴交于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，此时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8e8d9"/>
              </a:rPr>
              <a:t> </a:t>
            </a:r>
            <a:b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最大，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的关系式为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代入得</a:t>
            </a:r>
          </a:p>
        </p:txBody>
      </p:sp>
      <p:sp>
        <p:nvSpPr>
          <p:cNvPr id="14269" name="yt_shape_14269"/>
          <p:cNvSpPr txBox="1"/>
          <p:nvPr/>
        </p:nvSpPr>
        <p:spPr>
          <a:xfrm>
            <a:off x="512256" y="3709508"/>
            <a:ext cx="1804276" cy="15938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850" b="0" i="0" u="none" spc="-8850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</a:rPr>
              <a:t> </a:t>
            </a:r>
            <a:r>
              <a:rPr lang="en-US" altLang="zh-CN" sz="8850" b="0" i="0" u="none" spc="11857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</a:rPr>
              <a:t> </a:t>
            </a:r>
          </a:p>
        </p:txBody>
      </p:sp>
      <p:pic>
        <p:nvPicPr>
          <p:cNvPr id="14268" name="yt_image_14268" title="H_138.6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996952"/>
            <a:ext cx="1784818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271" name="yt_shape_14271"/>
              <p:cNvSpPr txBox="1"/>
              <p:nvPr/>
            </p:nvSpPr>
            <p:spPr>
              <a:xfrm>
                <a:off x="512256" y="5520128"/>
                <a:ext cx="2010102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12"/>
                  <a:ea typeface="宋体" pitchFamily="12"/>
                </a:endParaRPr>
              </a:p>
            </p:txBody>
          </p:sp>
        </mc:Choice>
        <mc:Fallback>
          <p:sp>
            <p:nvSpPr>
              <p:cNvPr id="14271" name="yt_shape_142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256" y="5520128"/>
                <a:ext cx="2010102" cy="1070934"/>
              </a:xfrm>
              <a:prstGeom prst="rect">
                <a:avLst/>
              </a:prstGeom>
              <a:blipFill>
                <a:blip r:embed="rId3"/>
                <a:stretch>
                  <a:fillRect l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50249B4-47BC-73FE-6901-B7D22A73F4DA}"/>
              </a:ext>
            </a:extLst>
          </p:cNvPr>
          <p:cNvSpPr txBox="1"/>
          <p:nvPr/>
        </p:nvSpPr>
        <p:spPr>
          <a:xfrm>
            <a:off x="422364" y="1240528"/>
            <a:ext cx="1105160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如答图，作点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轴的对称点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，直线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AB'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轴交于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，此时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8e8d9"/>
              </a:rPr>
              <a:t> </a:t>
            </a:r>
            <a:b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0A74F3-D9E7-E50E-EA25-0FBF61698454}"/>
              </a:ext>
            </a:extLst>
          </p:cNvPr>
          <p:cNvSpPr txBox="1"/>
          <p:nvPr/>
        </p:nvSpPr>
        <p:spPr>
          <a:xfrm>
            <a:off x="422364" y="1528560"/>
            <a:ext cx="2018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A9CA28-F171-0E6D-D3F7-CF8FECA394B7}"/>
              </a:ext>
            </a:extLst>
          </p:cNvPr>
          <p:cNvSpPr txBox="1"/>
          <p:nvPr/>
        </p:nvSpPr>
        <p:spPr>
          <a:xfrm>
            <a:off x="422364" y="1816592"/>
            <a:ext cx="4445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F61770-B687-169E-5362-B887260FF48B}"/>
              </a:ext>
            </a:extLst>
          </p:cNvPr>
          <p:cNvSpPr txBox="1"/>
          <p:nvPr/>
        </p:nvSpPr>
        <p:spPr>
          <a:xfrm>
            <a:off x="422364" y="2118235"/>
            <a:ext cx="9557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758F1E-16B9-C23A-5F73-D11BD5EA2C18}"/>
                  </a:ext>
                </a:extLst>
              </p:cNvPr>
              <p:cNvSpPr txBox="1"/>
              <p:nvPr/>
            </p:nvSpPr>
            <p:spPr>
              <a:xfrm>
                <a:off x="422364" y="2320648"/>
                <a:ext cx="217074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758F1E-16B9-C23A-5F73-D11BD5EA2C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364" y="2320648"/>
                <a:ext cx="2170748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4255" title="H_120.06">
            <a:extLst>
              <a:ext uri="{FF2B5EF4-FFF2-40B4-BE49-F238E27FC236}">
                <a16:creationId xmlns:a16="http://schemas.microsoft.com/office/drawing/2014/main" id="{776BEEA8-9128-888B-1AF1-CE76E2DB0908}"/>
              </a:ex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38139" y="3114681"/>
            <a:ext cx="1606737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273" name="yt_shape_14273"/>
              <p:cNvSpPr txBox="1"/>
              <p:nvPr/>
            </p:nvSpPr>
            <p:spPr>
              <a:xfrm>
                <a:off x="422364" y="2680688"/>
                <a:ext cx="6025689" cy="37840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17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273" name="yt_shape_142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364" y="2680688"/>
                <a:ext cx="6025689" cy="3784049"/>
              </a:xfrm>
              <a:prstGeom prst="rect">
                <a:avLst/>
              </a:prstGeom>
              <a:blipFill>
                <a:blip r:embed="rId6"/>
                <a:stretch>
                  <a:fillRect l="-3033" r="-20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75ACBCC-0421-030F-D8F8-29079EADC174}"/>
                  </a:ext>
                </a:extLst>
              </p:cNvPr>
              <p:cNvSpPr txBox="1"/>
              <p:nvPr/>
            </p:nvSpPr>
            <p:spPr>
              <a:xfrm>
                <a:off x="332353" y="2784368"/>
                <a:ext cx="2407794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17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75ACBCC-0421-030F-D8F8-29079EADC1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353" y="2784368"/>
                <a:ext cx="2407794" cy="1854213"/>
              </a:xfrm>
              <a:prstGeom prst="rect">
                <a:avLst/>
              </a:prstGeom>
              <a:blipFill>
                <a:blip r:embed="rId7"/>
                <a:stretch>
                  <a:fillRect l="-4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382251C-8EEA-2B77-D5B5-BA61B4A1D2B5}"/>
                  </a:ext>
                </a:extLst>
              </p:cNvPr>
              <p:cNvSpPr txBox="1"/>
              <p:nvPr/>
            </p:nvSpPr>
            <p:spPr>
              <a:xfrm>
                <a:off x="332353" y="4394483"/>
                <a:ext cx="54220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直线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的关系式为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382251C-8EEA-2B77-D5B5-BA61B4A1D2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353" y="4394483"/>
                <a:ext cx="5422011" cy="769062"/>
              </a:xfrm>
              <a:prstGeom prst="rect">
                <a:avLst/>
              </a:prstGeom>
              <a:blipFill>
                <a:blip r:embed="rId8"/>
                <a:stretch>
                  <a:fillRect l="-1800" r="-180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B97F2B5-E733-8A59-AE59-9D8184C5EF5E}"/>
                  </a:ext>
                </a:extLst>
              </p:cNvPr>
              <p:cNvSpPr txBox="1"/>
              <p:nvPr/>
            </p:nvSpPr>
            <p:spPr>
              <a:xfrm>
                <a:off x="332353" y="5069933"/>
                <a:ext cx="614749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B97F2B5-E733-8A59-AE59-9D8184C5EF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353" y="5069933"/>
                <a:ext cx="6147498" cy="769061"/>
              </a:xfrm>
              <a:prstGeom prst="rect">
                <a:avLst/>
              </a:prstGeom>
              <a:blipFill>
                <a:blip r:embed="rId9"/>
                <a:stretch>
                  <a:fillRect l="-1587" r="-148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96E0543-F52A-C5BA-86A6-12182C570C2D}"/>
                  </a:ext>
                </a:extLst>
              </p:cNvPr>
              <p:cNvSpPr txBox="1"/>
              <p:nvPr/>
            </p:nvSpPr>
            <p:spPr>
              <a:xfrm>
                <a:off x="332353" y="5745382"/>
                <a:ext cx="22612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96E0543-F52A-C5BA-86A6-12182C570C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353" y="5745382"/>
                <a:ext cx="2261299" cy="729565"/>
              </a:xfrm>
              <a:prstGeom prst="rect">
                <a:avLst/>
              </a:prstGeom>
              <a:blipFill>
                <a:blip r:embed="rId10"/>
                <a:stretch>
                  <a:fillRect l="-4324" r="-459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5" name="yt_shape_14275"/>
          <p:cNvSpPr txBox="1"/>
          <p:nvPr/>
        </p:nvSpPr>
        <p:spPr>
          <a:xfrm>
            <a:off x="540000" y="900000"/>
            <a:ext cx="47000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取值范围的确定</a:t>
            </a:r>
          </a:p>
        </p:txBody>
      </p:sp>
      <p:sp>
        <p:nvSpPr>
          <p:cNvPr id="14276" name="yt_shape_14276"/>
          <p:cNvSpPr txBox="1"/>
          <p:nvPr/>
        </p:nvSpPr>
        <p:spPr>
          <a:xfrm>
            <a:off x="540000" y="1379303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利用单个反比例函数图象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77" name="yt_shape_14277"/>
              <p:cNvSpPr txBox="1"/>
              <p:nvPr/>
            </p:nvSpPr>
            <p:spPr>
              <a:xfrm>
                <a:off x="540000" y="1868737"/>
                <a:ext cx="9751067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277" name="yt_shape_142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9751067" cy="642292"/>
              </a:xfrm>
              <a:prstGeom prst="rect">
                <a:avLst/>
              </a:prstGeom>
              <a:blipFill>
                <a:blip r:embed="rId2"/>
                <a:stretch>
                  <a:fillRect l="-1939" r="-93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79" name="yt_shape_14279"/>
          <p:cNvSpPr txBox="1"/>
          <p:nvPr/>
        </p:nvSpPr>
        <p:spPr>
          <a:xfrm>
            <a:off x="540000" y="2561817"/>
            <a:ext cx="591347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利用正比例函数与反比例函数图象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80" name="yt_shape_14280"/>
              <p:cNvSpPr txBox="1"/>
              <p:nvPr/>
            </p:nvSpPr>
            <p:spPr>
              <a:xfrm>
                <a:off x="540119" y="3051251"/>
                <a:ext cx="11492915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烟台市中考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7d8f"/>
                  </a:rPr>
                  <a:t>3</a:t>
                </a:r>
                <a:b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的图象在同一直角坐标系中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则自变量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6ac93"/>
                  </a:rPr>
                  <a:t>的取值范围是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280" name="yt_shape_14280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51251"/>
                <a:ext cx="11492915" cy="1600182"/>
              </a:xfrm>
              <a:prstGeom prst="rect">
                <a:avLst/>
              </a:prstGeom>
              <a:blipFill>
                <a:blip r:embed="rId3"/>
                <a:stretch>
                  <a:fillRect l="-1645" t="-3435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83" name="yt_table_1428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893898"/>
              </p:ext>
            </p:extLst>
          </p:nvPr>
        </p:nvGraphicFramePr>
        <p:xfrm>
          <a:off x="540047" y="4702221"/>
          <a:ext cx="6626543" cy="950976"/>
        </p:xfrm>
        <a:graphic>
          <a:graphicData uri="http://schemas.openxmlformats.org/drawingml/2006/table">
            <a:tbl>
              <a:tblPr/>
              <a:tblGrid>
                <a:gridCol w="3016568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  <a:gridCol w="3609975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6"/>
                  </a:ext>
                </a:extLst>
              </a:tr>
            </a:tbl>
          </a:graphicData>
        </a:graphic>
      </p:graphicFrame>
      <p:pic>
        <p:nvPicPr>
          <p:cNvPr id="14282" name="yt_image_14282_skip" title="H_131.6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72180" y="4702221"/>
            <a:ext cx="1677672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504239">
            <a:extLst>
              <a:ext uri="{FF2B5EF4-FFF2-40B4-BE49-F238E27FC236}">
                <a16:creationId xmlns:a16="http://schemas.microsoft.com/office/drawing/2014/main" id="{C75B1C1C-7DDB-5CA0-0CC4-7F3065BF0F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31572"/>
            <a:ext cx="979677" cy="329866"/>
          </a:xfrm>
          <a:prstGeom prst="rect">
            <a:avLst/>
          </a:prstGeom>
        </p:spPr>
      </p:pic>
      <p:pic>
        <p:nvPicPr>
          <p:cNvPr id="5" name="yt_shape_1714269504296">
            <a:extLst>
              <a:ext uri="{FF2B5EF4-FFF2-40B4-BE49-F238E27FC236}">
                <a16:creationId xmlns:a16="http://schemas.microsoft.com/office/drawing/2014/main" id="{2079083E-767A-ED79-C3AC-C352F2571E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14086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0DB520-73B6-B939-C220-64951F02D69A}"/>
              </a:ext>
            </a:extLst>
          </p:cNvPr>
          <p:cNvSpPr txBox="1"/>
          <p:nvPr/>
        </p:nvSpPr>
        <p:spPr>
          <a:xfrm>
            <a:off x="8093801" y="1821931"/>
            <a:ext cx="2116836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540B61-ECE3-CD0E-F237-B98DF87232F3}"/>
              </a:ext>
            </a:extLst>
          </p:cNvPr>
          <p:cNvSpPr txBox="1"/>
          <p:nvPr/>
        </p:nvSpPr>
        <p:spPr>
          <a:xfrm>
            <a:off x="1059708" y="4164781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5" name="yt_shape_14285"/>
          <p:cNvSpPr txBox="1"/>
          <p:nvPr/>
        </p:nvSpPr>
        <p:spPr>
          <a:xfrm>
            <a:off x="540000" y="1937268"/>
            <a:ext cx="560570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利用一次函数与反比例函数图象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86" name="yt_shape_14286"/>
              <p:cNvSpPr txBox="1"/>
              <p:nvPr/>
            </p:nvSpPr>
            <p:spPr>
              <a:xfrm>
                <a:off x="540119" y="2426702"/>
                <a:ext cx="11492915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绥化市中考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3a6a4,isEnd"/>
                  </a:rPr>
                  <a:t>的图象如图所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自变量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286" name="yt_shape_142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26702"/>
                <a:ext cx="11492915" cy="1110112"/>
              </a:xfrm>
              <a:prstGeom prst="rect">
                <a:avLst/>
              </a:prstGeom>
              <a:blipFill>
                <a:blip r:embed="rId2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88" name="yt_image_1428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3848" y="4005064"/>
            <a:ext cx="2024303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504354">
            <a:extLst>
              <a:ext uri="{FF2B5EF4-FFF2-40B4-BE49-F238E27FC236}">
                <a16:creationId xmlns:a16="http://schemas.microsoft.com/office/drawing/2014/main" id="{6777CC22-F627-9E38-0717-63B69A469C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8953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6C2691-22D1-55FF-E697-2A671674C8EE}"/>
              </a:ext>
            </a:extLst>
          </p:cNvPr>
          <p:cNvSpPr txBox="1"/>
          <p:nvPr/>
        </p:nvSpPr>
        <p:spPr>
          <a:xfrm>
            <a:off x="6125421" y="3054901"/>
            <a:ext cx="162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1" name="yt_shape_14201"/>
          <p:cNvSpPr txBox="1"/>
          <p:nvPr/>
        </p:nvSpPr>
        <p:spPr>
          <a:xfrm>
            <a:off x="540000" y="1803848"/>
            <a:ext cx="512319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反比例函数中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的几何意义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02" name="yt_shape_14202"/>
              <p:cNvSpPr txBox="1"/>
              <p:nvPr/>
            </p:nvSpPr>
            <p:spPr>
              <a:xfrm>
                <a:off x="540120" y="2293282"/>
                <a:ext cx="11492915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黑龙江省中考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d327"/>
                  </a:rPr>
                  <a:t>的图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对角线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的交点恰好是坐标原点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159b"/>
                  </a:rPr>
                  <a:t>的值是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202" name="yt_shape_14202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293282"/>
                <a:ext cx="11492915" cy="1600182"/>
              </a:xfrm>
              <a:prstGeom prst="rect">
                <a:avLst/>
              </a:prstGeom>
              <a:blipFill>
                <a:blip r:embed="rId2"/>
                <a:stretch>
                  <a:fillRect l="-1645" b="-11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05" name="yt_table_1420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269813"/>
              </p:ext>
            </p:extLst>
          </p:nvPr>
        </p:nvGraphicFramePr>
        <p:xfrm>
          <a:off x="540047" y="3944252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1"/>
                  </a:ext>
                </a:extLst>
              </a:tr>
            </a:tbl>
          </a:graphicData>
        </a:graphic>
      </p:graphicFrame>
      <p:pic>
        <p:nvPicPr>
          <p:cNvPr id="14204" name="yt_image_14204_skip" title="H_115.7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6328" y="3944252"/>
            <a:ext cx="1663522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504107" title="H_26.259764">
            <a:extLst>
              <a:ext uri="{FF2B5EF4-FFF2-40B4-BE49-F238E27FC236}">
                <a16:creationId xmlns:a16="http://schemas.microsoft.com/office/drawing/2014/main" id="{922107CE-2CA9-C662-8C9D-88D1C1D88B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54301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FBE5CB-12B1-0512-D4E9-DD268E94B584}"/>
              </a:ext>
            </a:extLst>
          </p:cNvPr>
          <p:cNvSpPr txBox="1"/>
          <p:nvPr/>
        </p:nvSpPr>
        <p:spPr>
          <a:xfrm>
            <a:off x="1059709" y="3406812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07" name="yt_shape_14207"/>
              <p:cNvSpPr txBox="1"/>
              <p:nvPr/>
            </p:nvSpPr>
            <p:spPr>
              <a:xfrm>
                <a:off x="540120" y="2221934"/>
                <a:ext cx="11492915" cy="13319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双曲线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上有一点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0668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那么该双曲线的表达式为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07" name="yt_shape_142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221934"/>
                <a:ext cx="11492915" cy="1331968"/>
              </a:xfrm>
              <a:prstGeom prst="rect">
                <a:avLst/>
              </a:prstGeom>
              <a:blipFill>
                <a:blip r:embed="rId2"/>
                <a:stretch>
                  <a:fillRect l="-1645" b="-68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09" name="yt_image_14209" title="H_97.5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3912" y="3933056"/>
            <a:ext cx="1309968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13E5C5A-5651-0B15-F350-C31CCEE998FF}"/>
                  </a:ext>
                </a:extLst>
              </p:cNvPr>
              <p:cNvSpPr txBox="1"/>
              <p:nvPr/>
            </p:nvSpPr>
            <p:spPr>
              <a:xfrm>
                <a:off x="6456040" y="2700406"/>
                <a:ext cx="1510030" cy="7278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13E5C5A-5651-0B15-F350-C31CCEE998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6040" y="2700406"/>
                <a:ext cx="1510030" cy="727850"/>
              </a:xfrm>
              <a:prstGeom prst="rect">
                <a:avLst/>
              </a:prstGeom>
              <a:blipFill>
                <a:blip r:embed="rId4"/>
                <a:stretch>
                  <a:fillRect l="-604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1" name="yt_shape_14211"/>
          <p:cNvSpPr txBox="1"/>
          <p:nvPr/>
        </p:nvSpPr>
        <p:spPr>
          <a:xfrm>
            <a:off x="540000" y="3394742"/>
            <a:ext cx="60801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【易错易混】忽视反比例函数中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的符号致错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401363-7EE0-4FE8-BD23-BFD15340ACDF}"/>
              </a:ext>
            </a:extLst>
          </p:cNvPr>
          <p:cNvSpPr txBox="1"/>
          <p:nvPr/>
        </p:nvSpPr>
        <p:spPr>
          <a:xfrm>
            <a:off x="449989" y="3347936"/>
            <a:ext cx="6201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【易错易混】忽视反比例函数中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的符号致错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12" name="yt_shape_14212"/>
              <p:cNvSpPr txBox="1"/>
              <p:nvPr/>
            </p:nvSpPr>
            <p:spPr>
              <a:xfrm>
                <a:off x="540119" y="1114140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周口十六中月考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图象上的一点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6b69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12" name="yt_shape_142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14140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14" name="yt_image_14214" title="H_118.3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5920" y="2514974"/>
            <a:ext cx="1538569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16" name="yt_shape_14216"/>
              <p:cNvSpPr txBox="1"/>
              <p:nvPr/>
            </p:nvSpPr>
            <p:spPr>
              <a:xfrm>
                <a:off x="540120" y="3990843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593f1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另三点在坐标轴上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16" name="yt_shape_142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990843"/>
                <a:ext cx="11492915" cy="1120050"/>
              </a:xfrm>
              <a:prstGeom prst="rect">
                <a:avLst/>
              </a:prstGeom>
              <a:blipFill>
                <a:blip r:embed="rId4"/>
                <a:stretch>
                  <a:fillRect l="-1645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18" name="yt_image_14218" title="H_62.1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7477" y="5446548"/>
            <a:ext cx="1737045" cy="78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F6E39B-6F54-E876-0A52-CD4B135F4165}"/>
              </a:ext>
            </a:extLst>
          </p:cNvPr>
          <p:cNvSpPr txBox="1"/>
          <p:nvPr/>
        </p:nvSpPr>
        <p:spPr>
          <a:xfrm>
            <a:off x="8151071" y="1752182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C96204-DB3A-670F-831F-050ACA3A4517}"/>
              </a:ext>
            </a:extLst>
          </p:cNvPr>
          <p:cNvSpPr txBox="1"/>
          <p:nvPr/>
        </p:nvSpPr>
        <p:spPr>
          <a:xfrm>
            <a:off x="4337897" y="4628885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1" name="yt_shape_14221"/>
          <p:cNvSpPr txBox="1"/>
          <p:nvPr/>
        </p:nvSpPr>
        <p:spPr>
          <a:xfrm>
            <a:off x="540000" y="199265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20" name="yt_image_1422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9265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23" name="yt_shape_14223"/>
              <p:cNvSpPr txBox="1"/>
              <p:nvPr/>
            </p:nvSpPr>
            <p:spPr>
              <a:xfrm>
                <a:off x="540119" y="2574819"/>
                <a:ext cx="11492915" cy="11081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两点在双曲线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分别经过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8966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两点向坐标轴作垂线段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223" name="yt_shape_14223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74819"/>
                <a:ext cx="11492915" cy="1108124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26" name="yt_table_1422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711474"/>
              </p:ext>
            </p:extLst>
          </p:nvPr>
        </p:nvGraphicFramePr>
        <p:xfrm>
          <a:off x="540047" y="3733731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7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76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6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2"/>
                  </a:ext>
                </a:extLst>
              </a:tr>
            </a:tbl>
          </a:graphicData>
        </a:graphic>
      </p:graphicFrame>
      <p:pic>
        <p:nvPicPr>
          <p:cNvPr id="14225" name="yt_image_14225_skip" title="H_117.4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34535" y="3733731"/>
            <a:ext cx="1415260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2EAB1D-2C9A-8096-B4C7-10057D950222}"/>
              </a:ext>
            </a:extLst>
          </p:cNvPr>
          <p:cNvSpPr txBox="1"/>
          <p:nvPr/>
        </p:nvSpPr>
        <p:spPr>
          <a:xfrm>
            <a:off x="8727332" y="3201050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28" name="yt_shape_14228"/>
              <p:cNvSpPr txBox="1"/>
              <p:nvPr/>
            </p:nvSpPr>
            <p:spPr>
              <a:xfrm>
                <a:off x="540119" y="2279470"/>
                <a:ext cx="11492915" cy="16575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8701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8d71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的大小关系为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228" name="yt_shape_14228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79470"/>
                <a:ext cx="11492915" cy="1657505"/>
              </a:xfrm>
              <a:prstGeom prst="rect">
                <a:avLst/>
              </a:prstGeom>
              <a:blipFill>
                <a:blip r:embed="rId2"/>
                <a:stretch>
                  <a:fillRect l="-1645" t="-3309" b="-10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30" name="yt_table_142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225027"/>
              </p:ext>
            </p:extLst>
          </p:nvPr>
        </p:nvGraphicFramePr>
        <p:xfrm>
          <a:off x="540047" y="3987763"/>
          <a:ext cx="5567680" cy="950976"/>
        </p:xfrm>
        <a:graphic>
          <a:graphicData uri="http://schemas.openxmlformats.org/drawingml/2006/table">
            <a:tbl>
              <a:tblPr/>
              <a:tblGrid>
                <a:gridCol w="3249930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  <a:gridCol w="2317750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8DF4221-192E-3AFC-2B44-53B76164C319}"/>
              </a:ext>
            </a:extLst>
          </p:cNvPr>
          <p:cNvSpPr txBox="1"/>
          <p:nvPr/>
        </p:nvSpPr>
        <p:spPr>
          <a:xfrm>
            <a:off x="3714008" y="3449769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32" name="yt_shape_14232"/>
              <p:cNvSpPr txBox="1"/>
              <p:nvPr/>
            </p:nvSpPr>
            <p:spPr>
              <a:xfrm>
                <a:off x="540120" y="2235339"/>
                <a:ext cx="11492915" cy="13371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宿迁市中考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71a0,isEnd"/>
                  </a:rPr>
                  <a:t>轴负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32" name="yt_shape_142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235339"/>
                <a:ext cx="11492915" cy="1337161"/>
              </a:xfrm>
              <a:prstGeom prst="rect">
                <a:avLst/>
              </a:prstGeom>
              <a:blipFill>
                <a:blip r:embed="rId2"/>
                <a:stretch>
                  <a:fillRect l="-1645" b="-68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34" name="yt_image_14234" title="H_95.0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896" y="4005064"/>
            <a:ext cx="1503991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22F8FE-70FE-56E1-75F4-93220A76EE10}"/>
              </a:ext>
            </a:extLst>
          </p:cNvPr>
          <p:cNvSpPr txBox="1"/>
          <p:nvPr/>
        </p:nvSpPr>
        <p:spPr>
          <a:xfrm>
            <a:off x="10750062" y="2873381"/>
            <a:ext cx="637286" cy="7329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36" name="yt_shape_14236"/>
              <p:cNvSpPr txBox="1"/>
              <p:nvPr/>
            </p:nvSpPr>
            <p:spPr>
              <a:xfrm>
                <a:off x="540119" y="1934093"/>
                <a:ext cx="11492915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巴中市中考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4245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1739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BDOE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36" name="yt_shape_14236" descr="{&quot;rangeId&quot;:2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34093"/>
                <a:ext cx="11111999" cy="1600182"/>
              </a:xfrm>
              <a:prstGeom prst="rect">
                <a:avLst/>
              </a:prstGeom>
              <a:blipFill>
                <a:blip r:embed="rId2"/>
                <a:stretch>
                  <a:fillRect l="-1701" r="-384" b="-11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38" name="yt_image_1423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7300" y="4005064"/>
            <a:ext cx="1737399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1920</Words>
  <Application>Microsoft Office PowerPoint</Application>
  <PresentationFormat>宽屏</PresentationFormat>
  <Paragraphs>123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2024-04-28T06:00:37Z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