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2" r:id="rId9"/>
    <p:sldId id="314" r:id="rId10"/>
    <p:sldId id="316" r:id="rId11"/>
    <p:sldId id="319" r:id="rId12"/>
    <p:sldId id="317" r:id="rId13"/>
    <p:sldId id="320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3" name="yt_image_11573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81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5" name="yt_shape_11575"/>
          <p:cNvSpPr txBox="1"/>
          <p:nvPr/>
        </p:nvSpPr>
        <p:spPr>
          <a:xfrm>
            <a:off x="540000" y="27002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列一元二次方程解平均变化率问题</a:t>
            </a:r>
          </a:p>
        </p:txBody>
      </p:sp>
      <p:sp>
        <p:nvSpPr>
          <p:cNvPr id="11576" name="yt_shape_11576"/>
          <p:cNvSpPr txBox="1"/>
          <p:nvPr/>
        </p:nvSpPr>
        <p:spPr>
          <a:xfrm>
            <a:off x="540120" y="31896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漳州立人学校期中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某商品经过两次降价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售价由原来的每件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元降到每件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0097d"/>
              </a:rPr>
              <a:t>16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则平均每次降价的百分率为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7" name="yt_table_115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77010"/>
              </p:ext>
            </p:extLst>
          </p:nvPr>
        </p:nvGraphicFramePr>
        <p:xfrm>
          <a:off x="540047" y="4149134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pic>
        <p:nvPicPr>
          <p:cNvPr id="3" name="yt_shape_1714269131662" title="H_26.259764">
            <a:extLst>
              <a:ext uri="{FF2B5EF4-FFF2-40B4-BE49-F238E27FC236}">
                <a16:creationId xmlns:a16="http://schemas.microsoft.com/office/drawing/2014/main" id="{DEADCA5A-0427-828F-C340-C6FC43628A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507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E12D98-2E8A-D467-C635-A088080066C4}"/>
              </a:ext>
            </a:extLst>
          </p:cNvPr>
          <p:cNvSpPr txBox="1"/>
          <p:nvPr/>
        </p:nvSpPr>
        <p:spPr>
          <a:xfrm>
            <a:off x="5326909" y="36183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119" y="195517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该网店五月降价促销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若该农产品每袋降价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40e7"/>
              </a:rPr>
              <a:t>销售量每月可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当农产品每袋降价多少元时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这种农产品在五月份可获利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eec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农产品每袋进价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原售价为每袋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613" name="yt_shape_11613"/>
          <p:cNvSpPr txBox="1"/>
          <p:nvPr/>
        </p:nvSpPr>
        <p:spPr>
          <a:xfrm>
            <a:off x="540000" y="3394742"/>
            <a:ext cx="947535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设当农产品每袋降价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元时，该淘宝网店五月份获利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4" name="yt_shape_11614"/>
          <p:cNvSpPr txBox="1"/>
          <p:nvPr/>
        </p:nvSpPr>
        <p:spPr>
          <a:xfrm>
            <a:off x="540000" y="4834308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答：当农产品每袋降价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元时，该淘宝网店五月份获利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90704A-86BF-D209-F234-EFA72F8CE72F}"/>
              </a:ext>
            </a:extLst>
          </p:cNvPr>
          <p:cNvSpPr txBox="1"/>
          <p:nvPr/>
        </p:nvSpPr>
        <p:spPr>
          <a:xfrm>
            <a:off x="449989" y="3347936"/>
            <a:ext cx="9563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设当农产品每袋降价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元时，该淘宝网店五月份获利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04D294-6053-0295-DE4D-F8D1DE2FDA9B}"/>
              </a:ext>
            </a:extLst>
          </p:cNvPr>
          <p:cNvSpPr txBox="1"/>
          <p:nvPr/>
        </p:nvSpPr>
        <p:spPr>
          <a:xfrm>
            <a:off x="449989" y="3823424"/>
            <a:ext cx="7212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632E9-BB9B-8B55-0529-529C5FD78358}"/>
              </a:ext>
            </a:extLst>
          </p:cNvPr>
          <p:cNvSpPr txBox="1"/>
          <p:nvPr/>
        </p:nvSpPr>
        <p:spPr>
          <a:xfrm>
            <a:off x="449989" y="4298912"/>
            <a:ext cx="602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DDE273-176B-7418-5F2F-9C5BE17E0840}"/>
              </a:ext>
            </a:extLst>
          </p:cNvPr>
          <p:cNvSpPr txBox="1"/>
          <p:nvPr/>
        </p:nvSpPr>
        <p:spPr>
          <a:xfrm>
            <a:off x="449989" y="4787502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答：当农产品每袋降价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元时，该淘宝网店五月份获利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6" name="yt_shape_11616"/>
          <p:cNvSpPr txBox="1"/>
          <p:nvPr/>
        </p:nvSpPr>
        <p:spPr>
          <a:xfrm>
            <a:off x="540000" y="14232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15" name="yt_image_1161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32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8" name="yt_shape_11618"/>
          <p:cNvSpPr txBox="1"/>
          <p:nvPr/>
        </p:nvSpPr>
        <p:spPr>
          <a:xfrm>
            <a:off x="540119" y="20053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年使用自主研发生产的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系列甲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f20b"/>
              </a:rPr>
              <a:t>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三类芯片共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万部手机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其中乙类芯片的产量是甲类芯片的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60bb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丙类芯片的产量比甲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乙两类芯片产量的和还多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318f"/>
              </a:rPr>
              <a:t>芯片解决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了该公司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年生产的全部手机所需芯片的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年甲类芯片的产量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年甲类芯片的产量为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万块，由题意得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3_8b3ae"/>
              </a:rPr>
              <a:t>400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年甲类芯片的产量为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6A7CCB-0749-45C4-E1BD-DADC93D3CC7F}"/>
              </a:ext>
            </a:extLst>
          </p:cNvPr>
          <p:cNvSpPr txBox="1"/>
          <p:nvPr/>
        </p:nvSpPr>
        <p:spPr>
          <a:xfrm>
            <a:off x="450108" y="4335999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年甲类芯片的产量为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万块，由题意得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3_8b3ae"/>
              </a:rPr>
              <a:t>400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7D9BAC-59D0-DFF9-DF78-E121F3542D87}"/>
              </a:ext>
            </a:extLst>
          </p:cNvPr>
          <p:cNvSpPr txBox="1"/>
          <p:nvPr/>
        </p:nvSpPr>
        <p:spPr>
          <a:xfrm>
            <a:off x="450108" y="4811487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F89962-9064-03E7-D1B4-3234729EE200}"/>
              </a:ext>
            </a:extLst>
          </p:cNvPr>
          <p:cNvSpPr txBox="1"/>
          <p:nvPr/>
        </p:nvSpPr>
        <p:spPr>
          <a:xfrm>
            <a:off x="450108" y="5286975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年甲类芯片的产量为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" name="yt_shape_11622"/>
          <p:cNvSpPr txBox="1"/>
          <p:nvPr/>
        </p:nvSpPr>
        <p:spPr>
          <a:xfrm>
            <a:off x="425371" y="855108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年生产的手机全部使用自主研发的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系列芯片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8416a"/>
              </a:rPr>
              <a:t>2024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年起逐年扩大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芯片的产量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年这两年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b2c9"/>
              </a:rPr>
              <a:t>甲类芯片每年的产量都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比前一年增长一个相同的百分数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乙类芯片的产量平均每年增长的百分数比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ab3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丙类芯片的产量每年按相同的数量递增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5a71"/>
              </a:rPr>
              <a:t>丙类芯片三年的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总产量达到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公司的手机产量比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dfeb"/>
              </a:rPr>
              <a:t>年全年的手机产量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求丙类芯片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年的产量及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年丙类芯片的产量为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设丙类芯片的产量每年增加的数量为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万块，则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9107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44A6CD-C60B-9044-4A9A-89597ED03596}"/>
              </a:ext>
            </a:extLst>
          </p:cNvPr>
          <p:cNvSpPr txBox="1"/>
          <p:nvPr/>
        </p:nvSpPr>
        <p:spPr>
          <a:xfrm>
            <a:off x="335360" y="3015348"/>
            <a:ext cx="787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年丙类芯片的产量为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FE45E-2A87-B60F-E981-EA465A889E17}"/>
              </a:ext>
            </a:extLst>
          </p:cNvPr>
          <p:cNvSpPr txBox="1"/>
          <p:nvPr/>
        </p:nvSpPr>
        <p:spPr>
          <a:xfrm>
            <a:off x="335360" y="3356992"/>
            <a:ext cx="1062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设丙类芯片的产量每年增加的数量为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万块，则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9107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9B2727-1E81-D97C-6277-B7490C09E425}"/>
              </a:ext>
            </a:extLst>
          </p:cNvPr>
          <p:cNvSpPr txBox="1"/>
          <p:nvPr/>
        </p:nvSpPr>
        <p:spPr>
          <a:xfrm>
            <a:off x="10756658" y="337876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B841EB-307F-4E3D-D243-D98010545D2B}"/>
              </a:ext>
            </a:extLst>
          </p:cNvPr>
          <p:cNvSpPr txBox="1"/>
          <p:nvPr/>
        </p:nvSpPr>
        <p:spPr>
          <a:xfrm>
            <a:off x="335360" y="358318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534DCD-2680-0A24-7766-FC0AE93C0BB4}"/>
              </a:ext>
            </a:extLst>
          </p:cNvPr>
          <p:cNvSpPr txBox="1"/>
          <p:nvPr/>
        </p:nvSpPr>
        <p:spPr>
          <a:xfrm>
            <a:off x="335360" y="3861048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丙类芯片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年的产量为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31FFAD-1DF4-04EB-31FB-A30D1B7B0130}"/>
              </a:ext>
            </a:extLst>
          </p:cNvPr>
          <p:cNvSpPr txBox="1"/>
          <p:nvPr/>
        </p:nvSpPr>
        <p:spPr>
          <a:xfrm>
            <a:off x="335360" y="4172200"/>
            <a:ext cx="785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公司手机产量为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315C02-92D9-B438-30A7-5E8F33F6BE52}"/>
              </a:ext>
            </a:extLst>
          </p:cNvPr>
          <p:cNvSpPr txBox="1"/>
          <p:nvPr/>
        </p:nvSpPr>
        <p:spPr>
          <a:xfrm>
            <a:off x="335360" y="4505486"/>
            <a:ext cx="10540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2_36016"/>
              </a:rPr>
              <a:t>10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DA4AAD-BEB9-DB62-C162-E89D3E0B500C}"/>
              </a:ext>
            </a:extLst>
          </p:cNvPr>
          <p:cNvSpPr txBox="1"/>
          <p:nvPr/>
        </p:nvSpPr>
        <p:spPr>
          <a:xfrm>
            <a:off x="10650507" y="47194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39BCB4-A11B-8EF5-6775-0EA0027F70F6}"/>
              </a:ext>
            </a:extLst>
          </p:cNvPr>
          <p:cNvSpPr txBox="1"/>
          <p:nvPr/>
        </p:nvSpPr>
        <p:spPr>
          <a:xfrm>
            <a:off x="335360" y="4791495"/>
            <a:ext cx="520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，化简得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26" name="yt_shape_11626"/>
              <p:cNvSpPr txBox="1"/>
              <p:nvPr/>
            </p:nvSpPr>
            <p:spPr>
              <a:xfrm>
                <a:off x="425371" y="4743644"/>
                <a:ext cx="4257576" cy="15890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400.</a:t>
                </a:r>
              </a:p>
            </p:txBody>
          </p:sp>
        </mc:Choice>
        <mc:Fallback>
          <p:sp>
            <p:nvSpPr>
              <p:cNvPr id="11626" name="yt_shape_11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4743644"/>
                <a:ext cx="4257576" cy="1589089"/>
              </a:xfrm>
              <a:prstGeom prst="rect">
                <a:avLst/>
              </a:prstGeom>
              <a:blipFill>
                <a:blip r:embed="rId2"/>
                <a:stretch>
                  <a:fillRect l="-4441" r="-329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28" name="yt_shape_11628"/>
          <p:cNvSpPr txBox="1"/>
          <p:nvPr/>
        </p:nvSpPr>
        <p:spPr>
          <a:xfrm>
            <a:off x="425371" y="6702239"/>
            <a:ext cx="73209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答：丙类芯片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年的产量为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万块，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6409527-5C54-42F5-1391-C2916A82E8FF}"/>
                  </a:ext>
                </a:extLst>
              </p:cNvPr>
              <p:cNvSpPr txBox="1"/>
              <p:nvPr/>
            </p:nvSpPr>
            <p:spPr>
              <a:xfrm>
                <a:off x="335360" y="5060581"/>
                <a:ext cx="43964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6409527-5C54-42F5-1391-C2916A82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060581"/>
                <a:ext cx="4396486" cy="767474"/>
              </a:xfrm>
              <a:prstGeom prst="rect">
                <a:avLst/>
              </a:prstGeom>
              <a:blipFill>
                <a:blip r:embed="rId3"/>
                <a:stretch>
                  <a:fillRect l="-2080" r="-221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9D9E913-12B3-2077-1DDF-CE82A1E30D2B}"/>
              </a:ext>
            </a:extLst>
          </p:cNvPr>
          <p:cNvSpPr txBox="1"/>
          <p:nvPr/>
        </p:nvSpPr>
        <p:spPr>
          <a:xfrm>
            <a:off x="335360" y="5586724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B9EE30-FF71-8BEE-8013-094507F6849E}"/>
              </a:ext>
            </a:extLst>
          </p:cNvPr>
          <p:cNvSpPr txBox="1"/>
          <p:nvPr/>
        </p:nvSpPr>
        <p:spPr>
          <a:xfrm>
            <a:off x="335360" y="5886786"/>
            <a:ext cx="163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FE8D65-BB93-252C-2CF1-13A52B3D0041}"/>
              </a:ext>
            </a:extLst>
          </p:cNvPr>
          <p:cNvSpPr txBox="1"/>
          <p:nvPr/>
        </p:nvSpPr>
        <p:spPr>
          <a:xfrm>
            <a:off x="425371" y="6266338"/>
            <a:ext cx="7430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答：丙类芯片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年的产量为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万块，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9" name="yt_shape_11629"/>
          <p:cNvSpPr txBox="1"/>
          <p:nvPr/>
        </p:nvSpPr>
        <p:spPr>
          <a:xfrm>
            <a:off x="479376" y="2780928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3413d"/>
              </a:rPr>
              <a:t>列一元二次方程解决实际问题时，要对方程的解的合理性进行检验，写出符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合要求的答案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9" name="yt_shape_11579"/>
          <p:cNvSpPr txBox="1"/>
          <p:nvPr/>
        </p:nvSpPr>
        <p:spPr>
          <a:xfrm>
            <a:off x="540119" y="195559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某公司今年销售一种产品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月份获得利润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由于产品畅销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ae32"/>
              </a:rPr>
              <a:t>利润逐月增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月份的利润比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月份的利润增加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7bc9"/>
              </a:rPr>
              <a:t>假设该产品的利润每月的增长率相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求这个增长率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80" name="yt_shape_11580"/>
          <p:cNvSpPr txBox="1"/>
          <p:nvPr/>
        </p:nvSpPr>
        <p:spPr>
          <a:xfrm>
            <a:off x="540000" y="3395156"/>
            <a:ext cx="61843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解：设这个增长率为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581" name="yt_shape_11581"/>
          <p:cNvSpPr txBox="1"/>
          <p:nvPr/>
        </p:nvSpPr>
        <p:spPr>
          <a:xfrm>
            <a:off x="540000" y="4354591"/>
            <a:ext cx="69602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82" name="yt_shape_11582"/>
          <p:cNvSpPr txBox="1"/>
          <p:nvPr/>
        </p:nvSpPr>
        <p:spPr>
          <a:xfrm>
            <a:off x="540000" y="4833894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答：这个增长率为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B7B18F-011C-C8C1-04B6-898183707954}"/>
              </a:ext>
            </a:extLst>
          </p:cNvPr>
          <p:cNvSpPr txBox="1"/>
          <p:nvPr/>
        </p:nvSpPr>
        <p:spPr>
          <a:xfrm>
            <a:off x="449989" y="3348350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解：设这个增长率为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64C5E0-AA77-E572-DEAE-F48AC455AA0F}"/>
              </a:ext>
            </a:extLst>
          </p:cNvPr>
          <p:cNvSpPr txBox="1"/>
          <p:nvPr/>
        </p:nvSpPr>
        <p:spPr>
          <a:xfrm>
            <a:off x="449989" y="3823838"/>
            <a:ext cx="6304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03F101-F61F-37F0-D4C2-573375BA1EB7}"/>
              </a:ext>
            </a:extLst>
          </p:cNvPr>
          <p:cNvSpPr txBox="1"/>
          <p:nvPr/>
        </p:nvSpPr>
        <p:spPr>
          <a:xfrm>
            <a:off x="449989" y="4307786"/>
            <a:ext cx="7073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4D7491-A44A-EFCB-BC8B-D5D1E703C2C1}"/>
              </a:ext>
            </a:extLst>
          </p:cNvPr>
          <p:cNvSpPr txBox="1"/>
          <p:nvPr/>
        </p:nvSpPr>
        <p:spPr>
          <a:xfrm>
            <a:off x="449989" y="4787088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答：这个增长率为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192905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列一元二次方程解利润问题</a:t>
            </a:r>
          </a:p>
        </p:txBody>
      </p:sp>
      <p:sp>
        <p:nvSpPr>
          <p:cNvPr id="11584" name="yt_shape_11584"/>
          <p:cNvSpPr txBox="1"/>
          <p:nvPr/>
        </p:nvSpPr>
        <p:spPr>
          <a:xfrm>
            <a:off x="540119" y="2418484"/>
            <a:ext cx="1117250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某商店如果将进价为每件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元的商品按每件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那么每天可销售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c5c3"/>
              </a:rPr>
              <a:t>现采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用提高售价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减少进货量的方法增加利润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如果这种商品每件的售价每涨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d07"/>
              </a:rPr>
              <a:t>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么每天的销售量就会减少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要想每天获得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则每件的售价定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b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最合适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5" name="yt_table_115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742844"/>
              </p:ext>
            </p:extLst>
          </p:nvPr>
        </p:nvGraphicFramePr>
        <p:xfrm>
          <a:off x="540047" y="4338182"/>
          <a:ext cx="49628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pic>
        <p:nvPicPr>
          <p:cNvPr id="3" name="yt_shape_1714269131726" title="H_26.259764">
            <a:extLst>
              <a:ext uri="{FF2B5EF4-FFF2-40B4-BE49-F238E27FC236}">
                <a16:creationId xmlns:a16="http://schemas.microsoft.com/office/drawing/2014/main" id="{DF5E6176-C3E8-200A-3659-D2C95C5137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950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669B68-25C2-D1C3-25DF-CF7AF7F1A13F}"/>
              </a:ext>
            </a:extLst>
          </p:cNvPr>
          <p:cNvSpPr txBox="1"/>
          <p:nvPr/>
        </p:nvSpPr>
        <p:spPr>
          <a:xfrm>
            <a:off x="1974108" y="3798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7" name="yt_shape_11587"/>
          <p:cNvSpPr txBox="1"/>
          <p:nvPr/>
        </p:nvSpPr>
        <p:spPr>
          <a:xfrm>
            <a:off x="540119" y="99532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为加快新旧动能转换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提高公司经济收益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2051"/>
              </a:rPr>
              <a:t>某公司决定对近期研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发出的一种电子产品进行降价促销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使生产的电子产品能够及时售出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54eb"/>
              </a:rPr>
              <a:t>根据市场调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这种电子产品销售单价定为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若销售单价每降低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9622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已知每个电子产品的固定成本为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afea"/>
              </a:rPr>
              <a:t>问这种电子产品降价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后的销售单价为多少元时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公司每天可获利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588" name="yt_shape_11588"/>
          <p:cNvSpPr txBox="1"/>
          <p:nvPr/>
        </p:nvSpPr>
        <p:spPr>
          <a:xfrm>
            <a:off x="540119" y="339515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解：设降价后的销售单价为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元，则降价后每天可售出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a098f"/>
              </a:rPr>
              <a:t>个，依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p:sp>
        <p:nvSpPr>
          <p:cNvPr id="11589" name="yt_shape_11589"/>
          <p:cNvSpPr txBox="1"/>
          <p:nvPr/>
        </p:nvSpPr>
        <p:spPr>
          <a:xfrm>
            <a:off x="540000" y="5314854"/>
            <a:ext cx="54213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，符合题意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90" name="yt_shape_11590"/>
          <p:cNvSpPr txBox="1"/>
          <p:nvPr/>
        </p:nvSpPr>
        <p:spPr>
          <a:xfrm>
            <a:off x="540000" y="5794157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答：这种电子产品降价后的销售单价为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元时，公司每天可获利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D154B7-D3CF-79D2-D2CD-AEBB7B96F68A}"/>
              </a:ext>
            </a:extLst>
          </p:cNvPr>
          <p:cNvSpPr txBox="1"/>
          <p:nvPr/>
        </p:nvSpPr>
        <p:spPr>
          <a:xfrm>
            <a:off x="450108" y="3348350"/>
            <a:ext cx="111305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解：设降价后的销售单价为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元，则降价后每天可售出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a098f"/>
              </a:rPr>
              <a:t>个，依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240E79-09DE-C8AB-EE06-E77434797744}"/>
              </a:ext>
            </a:extLst>
          </p:cNvPr>
          <p:cNvSpPr txBox="1"/>
          <p:nvPr/>
        </p:nvSpPr>
        <p:spPr>
          <a:xfrm>
            <a:off x="450108" y="382383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4B5F89-CC8D-9F1F-617C-F4309BAD5089}"/>
              </a:ext>
            </a:extLst>
          </p:cNvPr>
          <p:cNvSpPr txBox="1"/>
          <p:nvPr/>
        </p:nvSpPr>
        <p:spPr>
          <a:xfrm>
            <a:off x="450108" y="4299326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6DAD16-D23B-824C-224A-5E7DAAEF01FE}"/>
              </a:ext>
            </a:extLst>
          </p:cNvPr>
          <p:cNvSpPr txBox="1"/>
          <p:nvPr/>
        </p:nvSpPr>
        <p:spPr>
          <a:xfrm>
            <a:off x="450108" y="4774814"/>
            <a:ext cx="419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C87A1B-EFE7-DBE4-7272-C44EC75C56C3}"/>
              </a:ext>
            </a:extLst>
          </p:cNvPr>
          <p:cNvSpPr txBox="1"/>
          <p:nvPr/>
        </p:nvSpPr>
        <p:spPr>
          <a:xfrm>
            <a:off x="449989" y="5268048"/>
            <a:ext cx="554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1B1D61-85BB-90B1-D202-044DC7740168}"/>
              </a:ext>
            </a:extLst>
          </p:cNvPr>
          <p:cNvSpPr txBox="1"/>
          <p:nvPr/>
        </p:nvSpPr>
        <p:spPr>
          <a:xfrm>
            <a:off x="449989" y="5747352"/>
            <a:ext cx="10009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答：这种电子产品降价后的销售单价为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元时，公司每天可获利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000" y="2646874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其他问题</a:t>
            </a:r>
          </a:p>
        </p:txBody>
      </p:sp>
      <p:sp>
        <p:nvSpPr>
          <p:cNvPr id="11592" name="yt_shape_11592"/>
          <p:cNvSpPr txBox="1"/>
          <p:nvPr/>
        </p:nvSpPr>
        <p:spPr>
          <a:xfrm>
            <a:off x="540120" y="313630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元旦期间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一个小组内有若干人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他们之间互送贺卡一张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48b6"/>
              </a:rPr>
              <a:t>已知全组共送贺卡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则这个小组共有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3" name="yt_table_115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60577"/>
              </p:ext>
            </p:extLst>
          </p:nvPr>
        </p:nvGraphicFramePr>
        <p:xfrm>
          <a:off x="540047" y="4095743"/>
          <a:ext cx="9017763" cy="475488"/>
        </p:xfrm>
        <a:graphic>
          <a:graphicData uri="http://schemas.openxmlformats.org/drawingml/2006/table">
            <a:tbl>
              <a:tblPr/>
              <a:tblGrid>
                <a:gridCol w="248774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pic>
        <p:nvPicPr>
          <p:cNvPr id="3" name="yt_shape_1714269131790" title="H_26.259764">
            <a:extLst>
              <a:ext uri="{FF2B5EF4-FFF2-40B4-BE49-F238E27FC236}">
                <a16:creationId xmlns:a16="http://schemas.microsoft.com/office/drawing/2014/main" id="{1B5F7756-318A-F9C2-DD49-736ADFC74E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732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CD85C6-040D-6456-826C-7C0832A06E3F}"/>
              </a:ext>
            </a:extLst>
          </p:cNvPr>
          <p:cNvSpPr txBox="1"/>
          <p:nvPr/>
        </p:nvSpPr>
        <p:spPr>
          <a:xfrm>
            <a:off x="4260109" y="35649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5" name="yt_shape_11595"/>
          <p:cNvSpPr txBox="1"/>
          <p:nvPr/>
        </p:nvSpPr>
        <p:spPr>
          <a:xfrm>
            <a:off x="540000" y="340298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【易错易混】没有理清数量之间的关系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A45096-B7CD-8F80-656B-71C7695484D0}"/>
              </a:ext>
            </a:extLst>
          </p:cNvPr>
          <p:cNvSpPr txBox="1"/>
          <p:nvPr/>
        </p:nvSpPr>
        <p:spPr>
          <a:xfrm>
            <a:off x="449989" y="3356176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【易错易混】没有理清数量之间的关系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6" name="yt_shape_11596"/>
          <p:cNvSpPr txBox="1"/>
          <p:nvPr/>
        </p:nvSpPr>
        <p:spPr>
          <a:xfrm>
            <a:off x="540119" y="9555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按计划第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1c10"/>
              </a:rPr>
              <a:t>季度的总营业额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两月的营业额的月平均增长率为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3ab4"/>
              </a:rPr>
              <a:t>根据题意列方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7" name="yt_table_115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380068"/>
              </p:ext>
            </p:extLst>
          </p:nvPr>
        </p:nvGraphicFramePr>
        <p:xfrm>
          <a:off x="540047" y="2395148"/>
          <a:ext cx="7005638" cy="1901952"/>
        </p:xfrm>
        <a:graphic>
          <a:graphicData uri="http://schemas.openxmlformats.org/drawingml/2006/table">
            <a:tbl>
              <a:tblPr/>
              <a:tblGrid>
                <a:gridCol w="7005638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sp>
        <p:nvSpPr>
          <p:cNvPr id="11599" name="yt_shape_11599"/>
          <p:cNvSpPr txBox="1"/>
          <p:nvPr/>
        </p:nvSpPr>
        <p:spPr>
          <a:xfrm>
            <a:off x="540119" y="43474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鄂州市中考改编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目前以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等为代表的战略性新兴产业蓬勃发展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c90"/>
              </a:rPr>
              <a:t>某市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年底有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年底全市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用户数累计达到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6e3a"/>
              </a:rPr>
              <a:t>设全市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用户数年平均增长率为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0" name="yt_table_116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769722"/>
              </p:ext>
            </p:extLst>
          </p:nvPr>
        </p:nvGraphicFramePr>
        <p:xfrm>
          <a:off x="540047" y="5787034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E91848C-37CB-9896-056C-48E06F1046B5}"/>
              </a:ext>
            </a:extLst>
          </p:cNvPr>
          <p:cNvSpPr txBox="1"/>
          <p:nvPr/>
        </p:nvSpPr>
        <p:spPr>
          <a:xfrm>
            <a:off x="4412508" y="18597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1E803C-3DE2-97B9-A967-B4CB3325726B}"/>
              </a:ext>
            </a:extLst>
          </p:cNvPr>
          <p:cNvSpPr txBox="1"/>
          <p:nvPr/>
        </p:nvSpPr>
        <p:spPr>
          <a:xfrm>
            <a:off x="6465146" y="52516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3" name="yt_shape_11603"/>
          <p:cNvSpPr txBox="1"/>
          <p:nvPr/>
        </p:nvSpPr>
        <p:spPr>
          <a:xfrm>
            <a:off x="540000" y="236044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02" name="yt_image_11602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6044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05" name="yt_shape_11605"/>
          <p:cNvSpPr txBox="1"/>
          <p:nvPr/>
        </p:nvSpPr>
        <p:spPr>
          <a:xfrm>
            <a:off x="540120" y="294260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活动小组在一次野外实践时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1f5ac"/>
              </a:rPr>
              <a:t>发现一种植物的主干长出若干数目的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每个支干又长出同样数目的小分支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支干和小分支的总数是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8799"/>
              </a:rPr>
              <a:t>则这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种植物每个支干长出的小分支个数是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6" name="yt_table_116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89944"/>
              </p:ext>
            </p:extLst>
          </p:nvPr>
        </p:nvGraphicFramePr>
        <p:xfrm>
          <a:off x="540047" y="4382173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089C11A-0AAD-91BF-78A1-57C038B7FFB9}"/>
              </a:ext>
            </a:extLst>
          </p:cNvPr>
          <p:cNvSpPr txBox="1"/>
          <p:nvPr/>
        </p:nvSpPr>
        <p:spPr>
          <a:xfrm>
            <a:off x="5936509" y="3846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8" name="yt_shape_11608"/>
              <p:cNvSpPr txBox="1"/>
              <p:nvPr/>
            </p:nvSpPr>
            <p:spPr>
              <a:xfrm>
                <a:off x="540119" y="1614832"/>
                <a:ext cx="11492915" cy="39883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白银市六中月考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某村在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农村淘宝网店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上销售该村优质农产品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6ebb"/>
                  </a:rPr>
                  <a:t>该网店于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今年一月底收购一批农产品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二月份销售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四月该商品十分畅销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08f6"/>
                  </a:rPr>
                  <a:t>销售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量持续走高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在售价不变的基础上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四月份的销售量达到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四这两个月销售量的月平均增长率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设三、四这两个月的月平均增长率为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答：三、四这两个月的月平均增长率为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8" name="yt_shape_11608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4832"/>
                <a:ext cx="11492915" cy="3988336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04E4B4-806E-8DB7-E737-6CD8F772A479}"/>
              </a:ext>
            </a:extLst>
          </p:cNvPr>
          <p:cNvSpPr txBox="1"/>
          <p:nvPr/>
        </p:nvSpPr>
        <p:spPr>
          <a:xfrm>
            <a:off x="450108" y="3469979"/>
            <a:ext cx="673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设三、四这两个月的月平均增长率为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19FC7A-C895-F545-0A3F-BED4B1979C33}"/>
              </a:ext>
            </a:extLst>
          </p:cNvPr>
          <p:cNvSpPr txBox="1"/>
          <p:nvPr/>
        </p:nvSpPr>
        <p:spPr>
          <a:xfrm>
            <a:off x="450108" y="3945466"/>
            <a:ext cx="432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57ED5C-593A-2255-FE58-9FA95BCE2AF3}"/>
                  </a:ext>
                </a:extLst>
              </p:cNvPr>
              <p:cNvSpPr txBox="1"/>
              <p:nvPr/>
            </p:nvSpPr>
            <p:spPr>
              <a:xfrm>
                <a:off x="450108" y="4420954"/>
                <a:ext cx="5844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DC57ED5C-593A-2255-FE58-9FA95BCE2A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20954"/>
                <a:ext cx="5844286" cy="766077"/>
              </a:xfrm>
              <a:prstGeom prst="rect">
                <a:avLst/>
              </a:prstGeom>
              <a:blipFill>
                <a:blip r:embed="rId3"/>
                <a:stretch>
                  <a:fillRect l="-1668" r="-156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063A11F-D73E-B499-F90D-5C236AC7A056}"/>
              </a:ext>
            </a:extLst>
          </p:cNvPr>
          <p:cNvSpPr txBox="1"/>
          <p:nvPr/>
        </p:nvSpPr>
        <p:spPr>
          <a:xfrm>
            <a:off x="450108" y="5093419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答：三、四这两个月的月平均增长率为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2248</Words>
  <Application>Microsoft Office PowerPoint</Application>
  <PresentationFormat>宽屏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2024-04-28T01:47:59Z</dcterms:created>
  <dcterms:modified xsi:type="dcterms:W3CDTF">2024-04-28T03:16:09Z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