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10" r:id="rId7"/>
    <p:sldId id="311" r:id="rId8"/>
    <p:sldId id="312" r:id="rId9"/>
    <p:sldId id="313" r:id="rId10"/>
    <p:sldId id="315" r:id="rId11"/>
    <p:sldId id="316" r:id="rId12"/>
    <p:sldId id="321" r:id="rId13"/>
    <p:sldId id="322" r:id="rId14"/>
    <p:sldId id="323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46" name="yt_image_11946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4271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48" name="yt_shape_11948"/>
          <p:cNvSpPr txBox="1"/>
          <p:nvPr/>
        </p:nvSpPr>
        <p:spPr>
          <a:xfrm>
            <a:off x="540000" y="2224881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频率与概率的关系</a:t>
            </a:r>
          </a:p>
        </p:txBody>
      </p:sp>
      <p:sp>
        <p:nvSpPr>
          <p:cNvPr id="11949" name="yt_shape_11949"/>
          <p:cNvSpPr txBox="1"/>
          <p:nvPr/>
        </p:nvSpPr>
        <p:spPr>
          <a:xfrm>
            <a:off x="540120" y="271431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青岛二十六中月考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在大量重复试验中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关于随机事件发生的频率与概率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b848"/>
              </a:rPr>
              <a:t>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50" name="yt_table_1195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566745"/>
              </p:ext>
            </p:extLst>
          </p:nvPr>
        </p:nvGraphicFramePr>
        <p:xfrm>
          <a:off x="540047" y="3673750"/>
          <a:ext cx="7662864" cy="1901952"/>
        </p:xfrm>
        <a:graphic>
          <a:graphicData uri="http://schemas.openxmlformats.org/drawingml/2006/table">
            <a:tbl>
              <a:tblPr/>
              <a:tblGrid>
                <a:gridCol w="7662864">
                  <a:extLst>
                    <a:ext uri="{9D8B030D-6E8A-4147-A177-3AD203B41FA5}">
                      <a16:colId xmlns:a16="http://schemas.microsoft.com/office/drawing/2014/main" val="103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频率就是概率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频率与试验次数无关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概率是随机的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与频率无关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随着试验次数的增加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频率一般会越来越接近概率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"/>
                  </a:ext>
                </a:extLst>
              </a:tr>
            </a:tbl>
          </a:graphicData>
        </a:graphic>
      </p:graphicFrame>
      <p:pic>
        <p:nvPicPr>
          <p:cNvPr id="3" name="yt_shape_1714269192439" title="H_26.259764">
            <a:extLst>
              <a:ext uri="{FF2B5EF4-FFF2-40B4-BE49-F238E27FC236}">
                <a16:creationId xmlns:a16="http://schemas.microsoft.com/office/drawing/2014/main" id="{BC864813-0A3E-C2B0-D9A7-43CB0FA9C8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75334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931917-5655-E8B7-A675-E90383AF27E8}"/>
              </a:ext>
            </a:extLst>
          </p:cNvPr>
          <p:cNvSpPr txBox="1"/>
          <p:nvPr/>
        </p:nvSpPr>
        <p:spPr>
          <a:xfrm>
            <a:off x="3193309" y="31429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5" name="yt_shape_11985"/>
          <p:cNvSpPr txBox="1"/>
          <p:nvPr/>
        </p:nvSpPr>
        <p:spPr>
          <a:xfrm>
            <a:off x="540000" y="2623528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84" name="yt_image_11984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62352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7" name="yt_shape_11987"/>
          <p:cNvSpPr txBox="1"/>
          <p:nvPr/>
        </p:nvSpPr>
        <p:spPr>
          <a:xfrm>
            <a:off x="540120" y="320569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在一个不透明的口袋里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装有仅颜色不同的黑球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722c"/>
              </a:rPr>
              <a:t>白球共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某小组做摸球试验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将球搅匀后从中随机摸出一个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记下颜色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再放入袋中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4974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不断重复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下表是试验中的一组数据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988" name="yt_table_11988" title="H_398.6552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923430"/>
                  </p:ext>
                </p:extLst>
              </p:nvPr>
            </p:nvGraphicFramePr>
            <p:xfrm>
              <a:off x="540000" y="1078096"/>
              <a:ext cx="11111998" cy="506292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9405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775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69392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2_6ee64"/>
                            </a:rPr>
                            <a:t>摸球</a:t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1_aa061"/>
                            </a:rPr>
                            <a:t> </a:t>
                          </a:r>
                          <a:b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4_b0c7f"/>
                            </a:rPr>
                            <a:t>摸到白球</a:t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摸到白球的频率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0.64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116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295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484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0.605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0.601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988" name="yt_table_11988" descr="{&quot;rangeId&quot;:20}" title="H_398.6552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923430"/>
                  </p:ext>
                </p:extLst>
              </p:nvPr>
            </p:nvGraphicFramePr>
            <p:xfrm>
              <a:off x="540000" y="1078096"/>
              <a:ext cx="11111998" cy="506292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9405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775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69392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945958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2_6ee64"/>
                            </a:rPr>
                            <a:t>摸球</a:t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1_aa061"/>
                            </a:rPr>
                            <a:t> </a:t>
                          </a:r>
                          <a:b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4_b0c7f"/>
                            </a:rPr>
                            <a:t>摸到白球</a:t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27891" r="-70" b="-1671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0.64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116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295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484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0.605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0.601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91" name="yt_shape_11991"/>
              <p:cNvSpPr txBox="1"/>
              <p:nvPr/>
            </p:nvSpPr>
            <p:spPr>
              <a:xfrm>
                <a:off x="540000" y="1992499"/>
                <a:ext cx="10762562" cy="32330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请估计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很大时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摸到白球的频率将会接近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假如你去摸一次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你摸到白球的概率是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摸到黑球的概率是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试估算口袋中黑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白两种颜色的球各有多少个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设白球有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个，则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黑球有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即口袋中黑、白两种颜色的球分别有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91" name="yt_shape_119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92499"/>
                <a:ext cx="10762562" cy="3233001"/>
              </a:xfrm>
              <a:prstGeom prst="rect">
                <a:avLst/>
              </a:prstGeom>
              <a:blipFill>
                <a:blip r:embed="rId2"/>
                <a:stretch>
                  <a:fillRect l="-1756" t="-1698" r="-737" b="-4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5BDB5BB-46F6-64A1-A7ED-9984FAC7036C}"/>
              </a:ext>
            </a:extLst>
          </p:cNvPr>
          <p:cNvSpPr txBox="1"/>
          <p:nvPr/>
        </p:nvSpPr>
        <p:spPr>
          <a:xfrm>
            <a:off x="7860439" y="1945693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FB92F43-BBBF-E6F6-F6AE-7014DA5AA742}"/>
                  </a:ext>
                </a:extLst>
              </p:cNvPr>
              <p:cNvSpPr txBox="1"/>
              <p:nvPr/>
            </p:nvSpPr>
            <p:spPr>
              <a:xfrm>
                <a:off x="6746014" y="2421181"/>
                <a:ext cx="66109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, 'mathAnswerShape': 1}">
                <a:extLst>
                  <a:ext uri="{FF2B5EF4-FFF2-40B4-BE49-F238E27FC236}">
                    <a16:creationId xmlns:a16="http://schemas.microsoft.com/office/drawing/2014/main" id="{BFB92F43-BBBF-E6F6-F6AE-7014DA5AA7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6014" y="2421181"/>
                <a:ext cx="661099" cy="7690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9571E2B-3575-621C-73C8-E26B28321C88}"/>
              </a:ext>
            </a:extLst>
          </p:cNvPr>
          <p:cNvCxnSpPr/>
          <p:nvPr/>
        </p:nvCxnSpPr>
        <p:spPr>
          <a:xfrm>
            <a:off x="6483600" y="3162487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868BE85-8367-6888-38C2-8ECC6BE11E76}"/>
                  </a:ext>
                </a:extLst>
              </p:cNvPr>
              <p:cNvSpPr txBox="1"/>
              <p:nvPr/>
            </p:nvSpPr>
            <p:spPr>
              <a:xfrm>
                <a:off x="10322651" y="2421181"/>
                <a:ext cx="66109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2, 'mathAnswerShape': 1}">
                <a:extLst>
                  <a:ext uri="{FF2B5EF4-FFF2-40B4-BE49-F238E27FC236}">
                    <a16:creationId xmlns:a16="http://schemas.microsoft.com/office/drawing/2014/main" id="{3868BE85-8367-6888-38C2-8ECC6BE11E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22651" y="2421181"/>
                <a:ext cx="661099" cy="76906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00E826A-0DE9-97B5-4240-0B67E7BC0D79}"/>
              </a:ext>
            </a:extLst>
          </p:cNvPr>
          <p:cNvCxnSpPr/>
          <p:nvPr/>
        </p:nvCxnSpPr>
        <p:spPr>
          <a:xfrm>
            <a:off x="10060238" y="3162487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8CD86D4-BC5A-A866-A1FB-9E5F7E65FD1D}"/>
                  </a:ext>
                </a:extLst>
              </p:cNvPr>
              <p:cNvSpPr txBox="1"/>
              <p:nvPr/>
            </p:nvSpPr>
            <p:spPr>
              <a:xfrm>
                <a:off x="449989" y="3572119"/>
                <a:ext cx="6855523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设白球有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2, 'mathAnswerShape': 1}">
                <a:extLst>
                  <a:ext uri="{FF2B5EF4-FFF2-40B4-BE49-F238E27FC236}">
                    <a16:creationId xmlns:a16="http://schemas.microsoft.com/office/drawing/2014/main" id="{18CD86D4-BC5A-A866-A1FB-9E5F7E65FD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2119"/>
                <a:ext cx="6855523" cy="769061"/>
              </a:xfrm>
              <a:prstGeom prst="rect">
                <a:avLst/>
              </a:prstGeom>
              <a:blipFill>
                <a:blip r:embed="rId5"/>
                <a:stretch>
                  <a:fillRect l="-1423" r="-142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59745920-5E2F-266B-3EC6-D4C7E017E685}"/>
              </a:ext>
            </a:extLst>
          </p:cNvPr>
          <p:cNvSpPr txBox="1"/>
          <p:nvPr/>
        </p:nvSpPr>
        <p:spPr>
          <a:xfrm>
            <a:off x="449989" y="4247568"/>
            <a:ext cx="376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黑球有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E541FB6-A1F1-7B7D-8E86-D5785F1A67C7}"/>
              </a:ext>
            </a:extLst>
          </p:cNvPr>
          <p:cNvSpPr txBox="1"/>
          <p:nvPr/>
        </p:nvSpPr>
        <p:spPr>
          <a:xfrm>
            <a:off x="449989" y="4723056"/>
            <a:ext cx="6504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即口袋中黑、白两种颜色的球分别有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97" name="yt_shape_11997"/>
              <p:cNvSpPr txBox="1"/>
              <p:nvPr/>
            </p:nvSpPr>
            <p:spPr>
              <a:xfrm>
                <a:off x="540119" y="1626026"/>
                <a:ext cx="11492915" cy="39663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解决了上面的问题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小明同学猛然顿悟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5_99523"/>
                  </a:rPr>
                  <a:t>过去一个悬而未决的问题终于有办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法解决了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这个问题是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在一个不透明的口袋里装有若干个白球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39285"/>
                  </a:rPr>
                  <a:t>在不允许将球倒出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来数的情况下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如何估计白球的个数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可以借助其他工具及用品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b04d0"/>
                  </a:rPr>
                  <a:t>请你根据用频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率估计概率的思想和方法解决这个问题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写出解决这个问题的主要步骤及估算方法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答案不唯一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先从不透明的口袋里摸出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个白球，都涂上颜色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2_0a584"/>
                  </a:rPr>
                  <a:t>如黑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，然后放回口袋里，搅拌均匀；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9_2ea3e"/>
                  </a:rPr>
                  <a:t>从搅匀后的球中随机摸出一个球记下颜色，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再把它放回袋中，不断大量重复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次，记录摸出黑球的频数为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6_ee11b"/>
                  </a:rPr>
                  <a:t>根据用频率估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计概率的方法，可得出白球个数为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97" name="yt_shape_11997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26026"/>
                <a:ext cx="11492915" cy="3966342"/>
              </a:xfrm>
              <a:prstGeom prst="rect">
                <a:avLst/>
              </a:prstGeom>
              <a:blipFill>
                <a:blip r:embed="rId2"/>
                <a:stretch>
                  <a:fillRect l="-1645" t="-1385" b="-1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6089547-6FC8-D708-4085-B130A1D2FFF5}"/>
              </a:ext>
            </a:extLst>
          </p:cNvPr>
          <p:cNvSpPr txBox="1"/>
          <p:nvPr/>
        </p:nvSpPr>
        <p:spPr>
          <a:xfrm>
            <a:off x="450108" y="3481172"/>
            <a:ext cx="107146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先从不透明的口袋里摸出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个白球，都涂上颜色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0a584"/>
              </a:rPr>
              <a:t>如黑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2ACAE9F-DC08-E6BD-6C54-F177285DDB89}"/>
              </a:ext>
            </a:extLst>
          </p:cNvPr>
          <p:cNvSpPr txBox="1"/>
          <p:nvPr/>
        </p:nvSpPr>
        <p:spPr>
          <a:xfrm>
            <a:off x="450108" y="3956660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，然后放回口袋里，搅拌均匀；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9_2ea3e"/>
              </a:rPr>
              <a:t>从搅匀后的球中随机摸出一个球记下颜色，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8247D7-7D3A-DEF6-88DB-2D6784706664}"/>
              </a:ext>
            </a:extLst>
          </p:cNvPr>
          <p:cNvSpPr txBox="1"/>
          <p:nvPr/>
        </p:nvSpPr>
        <p:spPr>
          <a:xfrm>
            <a:off x="450108" y="4432148"/>
            <a:ext cx="111147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再把它放回袋中，不断大量重复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次，记录摸出黑球的频数为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6_ee11b"/>
              </a:rPr>
              <a:t>根据用频率估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FD066EE-8A6B-71D0-6AA5-4245E439D5C0}"/>
                  </a:ext>
                </a:extLst>
              </p:cNvPr>
              <p:cNvSpPr txBox="1"/>
              <p:nvPr/>
            </p:nvSpPr>
            <p:spPr>
              <a:xfrm>
                <a:off x="450108" y="4907636"/>
                <a:ext cx="5211508" cy="6931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计概率的方法，可得出白球个数为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𝑎𝑛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, 'mathAnswerShape': 1}">
                <a:extLst>
                  <a:ext uri="{FF2B5EF4-FFF2-40B4-BE49-F238E27FC236}">
                    <a16:creationId xmlns:a16="http://schemas.microsoft.com/office/drawing/2014/main" id="{0FD066EE-8A6B-71D0-6AA5-4245E439D5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07636"/>
                <a:ext cx="5211508" cy="693179"/>
              </a:xfrm>
              <a:prstGeom prst="rect">
                <a:avLst/>
              </a:prstGeom>
              <a:blipFill>
                <a:blip r:embed="rId3"/>
                <a:stretch>
                  <a:fillRect l="-1871" r="-1871" b="-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52" name="yt_shape_11952"/>
              <p:cNvSpPr txBox="1"/>
              <p:nvPr/>
            </p:nvSpPr>
            <p:spPr>
              <a:xfrm>
                <a:off x="540119" y="1769965"/>
                <a:ext cx="11492915" cy="10855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某人在做掷骰子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骰子质地均匀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试验时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投掷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朝上一面的点数为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5c210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即朝上一面的点数为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的频率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则下列说法中正确的是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952" name="yt_shape_11952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69965"/>
                <a:ext cx="11492915" cy="1085554"/>
              </a:xfrm>
              <a:prstGeom prst="rect">
                <a:avLst/>
              </a:prstGeom>
              <a:blipFill>
                <a:blip r:embed="rId2"/>
                <a:stretch>
                  <a:fillRect l="-1645" t="-4494" b="-89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954" name="yt_table_11954" title="H_200.18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94411427"/>
                  </p:ext>
                </p:extLst>
              </p:nvPr>
            </p:nvGraphicFramePr>
            <p:xfrm>
              <a:off x="540047" y="2906307"/>
              <a:ext cx="5729288" cy="2542288"/>
            </p:xfrm>
            <a:graphic>
              <a:graphicData uri="http://schemas.openxmlformats.org/drawingml/2006/table">
                <a:tbl>
                  <a:tblPr/>
                  <a:tblGrid>
                    <a:gridCol w="5729288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P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一定等于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P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一定不等于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多掷一次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P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更接近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投掷次数逐渐增加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P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稳定在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附近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954" name="yt_table_11954" descr="{&quot;rangeId&quot;:3,&quot;type&quot;:&quot;Option&quot;}" title="H_200.18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94411427"/>
                  </p:ext>
                </p:extLst>
              </p:nvPr>
            </p:nvGraphicFramePr>
            <p:xfrm>
              <a:off x="540047" y="2036342"/>
              <a:ext cx="5729288" cy="2542288"/>
            </p:xfrm>
            <a:graphic>
              <a:graphicData uri="http://schemas.openxmlformats.org/drawingml/2006/table">
                <a:tbl>
                  <a:tblPr/>
                  <a:tblGrid>
                    <a:gridCol w="5729288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31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9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b="-2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0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99048" b="-1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1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01923" b="-153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BE87580-A488-5C4B-1832-C5ECC5ABBD84}"/>
              </a:ext>
            </a:extLst>
          </p:cNvPr>
          <p:cNvSpPr txBox="1"/>
          <p:nvPr/>
        </p:nvSpPr>
        <p:spPr>
          <a:xfrm>
            <a:off x="10029717" y="2198647"/>
            <a:ext cx="400748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55" name="yt_shape_11955"/>
              <p:cNvSpPr txBox="1"/>
              <p:nvPr/>
            </p:nvSpPr>
            <p:spPr>
              <a:xfrm>
                <a:off x="540119" y="2807978"/>
                <a:ext cx="11492915" cy="1602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抛掷正六面体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的试验中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4_f3b78,isEnd"/>
                  </a:rPr>
                  <a:t>正六面体的六个面分别标有数字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如果试验的次数增多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那么出现数字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fd5a7,isEnd"/>
                  </a:rPr>
                  <a:t>”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的频率的变化趋势接近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55" name="yt_shape_119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07978"/>
                <a:ext cx="11492915" cy="1602042"/>
              </a:xfrm>
              <a:prstGeom prst="rect">
                <a:avLst/>
              </a:prstGeom>
              <a:blipFill>
                <a:blip r:embed="rId2"/>
                <a:stretch>
                  <a:fillRect l="-1645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E9A65D7-8B15-A1EF-E310-94F1B5B503C0}"/>
                  </a:ext>
                </a:extLst>
              </p:cNvPr>
              <p:cNvSpPr txBox="1"/>
              <p:nvPr/>
            </p:nvSpPr>
            <p:spPr>
              <a:xfrm>
                <a:off x="3863752" y="3576991"/>
                <a:ext cx="661099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E9A65D7-8B15-A1EF-E310-94F1B5B503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3752" y="3576991"/>
                <a:ext cx="661099" cy="72918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7" name="yt_shape_11957"/>
          <p:cNvSpPr txBox="1"/>
          <p:nvPr/>
        </p:nvSpPr>
        <p:spPr>
          <a:xfrm>
            <a:off x="540000" y="1446959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用频率估计概率</a:t>
            </a:r>
          </a:p>
        </p:txBody>
      </p:sp>
      <p:sp>
        <p:nvSpPr>
          <p:cNvPr id="11958" name="yt_shape_11958"/>
          <p:cNvSpPr txBox="1"/>
          <p:nvPr/>
        </p:nvSpPr>
        <p:spPr>
          <a:xfrm>
            <a:off x="540120" y="193639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成都七中期中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做重复试验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抛掷一枚啤酒瓶盖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经过统计得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541f"/>
              </a:rPr>
              <a:t>凸面向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的次数为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则可以由此估计抛掷这枚啤酒瓶盖出现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凸面向上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4b4b"/>
              </a:rPr>
              <a:t>的概率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59" name="yt_table_1195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48373"/>
              </p:ext>
            </p:extLst>
          </p:nvPr>
        </p:nvGraphicFramePr>
        <p:xfrm>
          <a:off x="540047" y="3375959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2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2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2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0.50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0.21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0.42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0.58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3"/>
                  </a:ext>
                </a:extLst>
              </a:tr>
            </a:tbl>
          </a:graphicData>
        </a:graphic>
      </p:graphicFrame>
      <p:sp>
        <p:nvSpPr>
          <p:cNvPr id="11961" name="yt_shape_11961"/>
          <p:cNvSpPr txBox="1"/>
          <p:nvPr/>
        </p:nvSpPr>
        <p:spPr>
          <a:xfrm>
            <a:off x="540120" y="390213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页随堂练习第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在一个不透明的盒子中有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09cb,isEnd"/>
              </a:rPr>
              <a:t>个除颜色外其他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均相同的小球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每次摸球前先将盒子中的球摇匀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6a599,isEnd"/>
              </a:rPr>
              <a:t>随机摸出一个球记下颜色再放回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盒子中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通过大量的重复摸球试验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发现摸到红球的频率稳定在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6dbe,isEnd"/>
              </a:rPr>
              <a:t>由此可估计盒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子中红球的个数为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269192504" title="H_26.259764">
            <a:extLst>
              <a:ext uri="{FF2B5EF4-FFF2-40B4-BE49-F238E27FC236}">
                <a16:creationId xmlns:a16="http://schemas.microsoft.com/office/drawing/2014/main" id="{07BFA93A-25B2-C163-9591-F1B2B04F37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97412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166583F-5F6C-3A5A-244F-506F17C2669D}"/>
              </a:ext>
            </a:extLst>
          </p:cNvPr>
          <p:cNvSpPr txBox="1"/>
          <p:nvPr/>
        </p:nvSpPr>
        <p:spPr>
          <a:xfrm>
            <a:off x="1669309" y="28405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DA42D5-95DA-263B-5A18-5D66D697F448}"/>
              </a:ext>
            </a:extLst>
          </p:cNvPr>
          <p:cNvSpPr txBox="1"/>
          <p:nvPr/>
        </p:nvSpPr>
        <p:spPr>
          <a:xfrm>
            <a:off x="3193309" y="528178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2" name="yt_shape_11962"/>
          <p:cNvSpPr txBox="1"/>
          <p:nvPr/>
        </p:nvSpPr>
        <p:spPr>
          <a:xfrm>
            <a:off x="540000" y="3402982"/>
            <a:ext cx="615553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【易错易混】不能正确理解频率与概率的关系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7FC3CB-2004-562A-D1E9-9CE88A06B762}"/>
              </a:ext>
            </a:extLst>
          </p:cNvPr>
          <p:cNvSpPr txBox="1"/>
          <p:nvPr/>
        </p:nvSpPr>
        <p:spPr>
          <a:xfrm>
            <a:off x="449989" y="3356176"/>
            <a:ext cx="627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【易错易混】不能正确理解频率与概率的关系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3" name="yt_shape_11963"/>
          <p:cNvSpPr txBox="1"/>
          <p:nvPr/>
        </p:nvSpPr>
        <p:spPr>
          <a:xfrm>
            <a:off x="540000" y="1129643"/>
            <a:ext cx="89255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扬州某毛绒玩具厂对一批毛绒玩具进行质量抽检的结果如下表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964" name="yt_table_11964" title="H_247.9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61287273"/>
                  </p:ext>
                </p:extLst>
              </p:nvPr>
            </p:nvGraphicFramePr>
            <p:xfrm>
              <a:off x="540000" y="1761310"/>
              <a:ext cx="11111995" cy="3149093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0187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5205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5136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4930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05136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04930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279955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279955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1279955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抽取的毛绒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玩具数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优等品的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频数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184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462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921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1379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1846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优等品的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频率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0.940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0.910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0.920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0.924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0.921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0.919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0.923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964" name="yt_table_11964" descr="{&quot;rangeId&quot;:9}" title="H_247.9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61287273"/>
                  </p:ext>
                </p:extLst>
              </p:nvPr>
            </p:nvGraphicFramePr>
            <p:xfrm>
              <a:off x="540000" y="1531667"/>
              <a:ext cx="11111995" cy="3149093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0187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5205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5136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4930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05136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04930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279955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279955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1279955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</a:tblGrid>
                  <a:tr h="9912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抽取的毛绒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玩具数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912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优等品的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频数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184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462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921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1379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1846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664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02" t="-169792" r="-451360" b="-26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0.940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0.910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0.920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0.924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0.921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0.919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0.923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966" name="yt_shape_11966"/>
          <p:cNvSpPr txBox="1"/>
          <p:nvPr/>
        </p:nvSpPr>
        <p:spPr>
          <a:xfrm>
            <a:off x="540119" y="517970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从这批玩具中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任意抽取的一个毛绒玩具是优等品的概率的估计值是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bf78,isEnd"/>
              </a:rPr>
              <a:t>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EA52A4-BA30-B98C-1410-86BF08175C93}"/>
              </a:ext>
            </a:extLst>
          </p:cNvPr>
          <p:cNvSpPr txBox="1"/>
          <p:nvPr/>
        </p:nvSpPr>
        <p:spPr>
          <a:xfrm>
            <a:off x="9898907" y="5132903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0.92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7" name="yt_shape_11967"/>
          <p:cNvSpPr txBox="1"/>
          <p:nvPr/>
        </p:nvSpPr>
        <p:spPr>
          <a:xfrm>
            <a:off x="540120" y="683976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柳州市中考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5_4ff2a"/>
              </a:rPr>
              <a:t>柳州市某校的生物兴趣小组在老师的指导下进行了多项有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意义的生物研究并取得成果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下面是这个兴趣小组在相同的实验条件下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2371"/>
              </a:rPr>
              <a:t>对某植物种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子发芽率进行研究时所得到的数据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968" name="yt_table_11968" title="H_381.6503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2324635"/>
                  </p:ext>
                </p:extLst>
              </p:nvPr>
            </p:nvGraphicFramePr>
            <p:xfrm>
              <a:off x="540000" y="1772815"/>
              <a:ext cx="11111999" cy="4324890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61388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1319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88491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种子数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发芽数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发芽频率</a:t>
                          </a:r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0.9333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0.9600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130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0.9615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210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0.9524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480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457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0.9521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856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814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0.9509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1187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0.9496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2300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2185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968" name="yt_table_11968" title="H_381.6503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2324635"/>
                  </p:ext>
                </p:extLst>
              </p:nvPr>
            </p:nvGraphicFramePr>
            <p:xfrm>
              <a:off x="540000" y="1772815"/>
              <a:ext cx="11111999" cy="4324890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61388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1319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88491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80898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种子数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发芽数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41036" t="-4211" r="-77" b="-6705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0.9333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0.9600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130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0.9615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210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0.9524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480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457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0.9521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856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814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0.9509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1187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0.9496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2300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2185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970" name="yt_shape_11970"/>
          <p:cNvSpPr txBox="1"/>
          <p:nvPr/>
        </p:nvSpPr>
        <p:spPr>
          <a:xfrm>
            <a:off x="540120" y="6097706"/>
            <a:ext cx="11492915" cy="57165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依据上面的数据可以估计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这种植物种子在该实验条件下发芽的概率约是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d1a5,isEnd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295FDF9-3C2B-0FD5-7678-C149E04BA051}"/>
              </a:ext>
            </a:extLst>
          </p:cNvPr>
          <p:cNvSpPr txBox="1"/>
          <p:nvPr/>
        </p:nvSpPr>
        <p:spPr>
          <a:xfrm>
            <a:off x="10508508" y="6050899"/>
            <a:ext cx="1018287" cy="35803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0.95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2" name="yt_shape_11972"/>
          <p:cNvSpPr txBox="1"/>
          <p:nvPr/>
        </p:nvSpPr>
        <p:spPr>
          <a:xfrm>
            <a:off x="540000" y="1785976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71" name="yt_image_11971" title="H_41.8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8597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74" name="yt_shape_11974"/>
          <p:cNvSpPr txBox="1"/>
          <p:nvPr/>
        </p:nvSpPr>
        <p:spPr>
          <a:xfrm>
            <a:off x="540120" y="236814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呼和浩特市中考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某学习小组做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用频率估计概率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的试验时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6e53"/>
              </a:rPr>
              <a:t>统计了某一结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果出现的频率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绘制了如下折线统计图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824e7"/>
              </a:rPr>
              <a:t>则符合这一结果的试验最有可能的是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76" name="yt_table_11976_skip" title="H_224.6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018048"/>
              </p:ext>
            </p:extLst>
          </p:nvPr>
        </p:nvGraphicFramePr>
        <p:xfrm>
          <a:off x="540047" y="3807707"/>
          <a:ext cx="8168405" cy="2852928"/>
        </p:xfrm>
        <a:graphic>
          <a:graphicData uri="http://schemas.openxmlformats.org/drawingml/2006/table">
            <a:tbl>
              <a:tblPr/>
              <a:tblGrid>
                <a:gridCol w="8168405">
                  <a:extLst>
                    <a:ext uri="{9D8B030D-6E8A-4147-A177-3AD203B41FA5}">
                      <a16:colId xmlns:a16="http://schemas.microsoft.com/office/drawing/2014/main" val="103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袋中装有大小和质地都相同的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个红球和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个黄球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3_e190c"/>
                        </a:rPr>
                        <a:t>从中随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机取一个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取到红球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掷一枚质地均匀的正六面体骰子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向上的面的点数是偶数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先后两次掷一枚质地均匀的硬币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两次都出现反面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先后两次掷一枚质地均匀的正六面体骰子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6_45ac0"/>
                        </a:rPr>
                        <a:t>两次向上的面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的点数之和是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7"/>
                  </a:ext>
                </a:extLst>
              </a:tr>
            </a:tbl>
          </a:graphicData>
        </a:graphic>
      </p:graphicFrame>
      <p:pic>
        <p:nvPicPr>
          <p:cNvPr id="11975" name="yt_image_11975_skip" title="H_127.8989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06672" y="3807707"/>
            <a:ext cx="2943460" cy="162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659287-AC52-D26E-C851-B86633A38B7D}"/>
              </a:ext>
            </a:extLst>
          </p:cNvPr>
          <p:cNvSpPr txBox="1"/>
          <p:nvPr/>
        </p:nvSpPr>
        <p:spPr>
          <a:xfrm>
            <a:off x="1059709" y="327231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8" name="yt_shape_11978"/>
          <p:cNvSpPr txBox="1"/>
          <p:nvPr/>
        </p:nvSpPr>
        <p:spPr>
          <a:xfrm>
            <a:off x="540120" y="81247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楚雄市期末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小明在操场上做游戏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1ed8d"/>
              </a:rPr>
              <a:t>他发现地上有一个如图所示的不规则的封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闭图形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为了知道它的面积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小明在封闭图形内画出了一个半径为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2d90"/>
              </a:rPr>
              <a:t>在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不远处向圈内掷石子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且记录如下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1979" name="yt_image_11979" title="H_112.23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7010" y="1924251"/>
            <a:ext cx="1517979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981" name="yt_table_11981" title="H_208.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145214"/>
              </p:ext>
            </p:extLst>
          </p:nvPr>
        </p:nvGraphicFramePr>
        <p:xfrm>
          <a:off x="540001" y="3573016"/>
          <a:ext cx="11111998" cy="265176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4070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3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　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掷石子次数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石子落在的区域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石子落在圆内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含圆上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的次数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石子落在阴影内的次数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983" name="yt_shape_11983"/>
          <p:cNvSpPr txBox="1"/>
          <p:nvPr/>
        </p:nvSpPr>
        <p:spPr>
          <a:xfrm>
            <a:off x="511297" y="6304582"/>
            <a:ext cx="74074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估计出封闭图形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682379-E6F3-0F65-26D2-E78B46CED7A7}"/>
              </a:ext>
            </a:extLst>
          </p:cNvPr>
          <p:cNvSpPr txBox="1"/>
          <p:nvPr/>
        </p:nvSpPr>
        <p:spPr>
          <a:xfrm>
            <a:off x="4748811" y="6257776"/>
            <a:ext cx="791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1620</Words>
  <Application>Microsoft Office PowerPoint</Application>
  <PresentationFormat>宽屏</PresentationFormat>
  <Paragraphs>162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2024-04-28T01:47:59Z</dcterms:created>
  <dcterms:modified xsi:type="dcterms:W3CDTF">2024-04-28T03:35:49Z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