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0" r:id="rId4"/>
    <p:sldId id="312" r:id="rId5"/>
    <p:sldId id="313" r:id="rId6"/>
    <p:sldId id="314" r:id="rId7"/>
    <p:sldId id="315" r:id="rId8"/>
    <p:sldId id="317" r:id="rId9"/>
    <p:sldId id="319" r:id="rId10"/>
    <p:sldId id="328" r:id="rId11"/>
    <p:sldId id="320" r:id="rId12"/>
    <p:sldId id="322" r:id="rId13"/>
    <p:sldId id="324" r:id="rId14"/>
    <p:sldId id="325" r:id="rId15"/>
    <p:sldId id="329" r:id="rId16"/>
    <p:sldId id="330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30" name="yt_image_11030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19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2" name="yt_shape_11032"/>
          <p:cNvSpPr txBox="1"/>
          <p:nvPr/>
        </p:nvSpPr>
        <p:spPr>
          <a:xfrm>
            <a:off x="540000" y="1482493"/>
            <a:ext cx="4890762" cy="38209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033" name="yt_shape_11033"/>
          <p:cNvSpPr txBox="1"/>
          <p:nvPr/>
        </p:nvSpPr>
        <p:spPr>
          <a:xfrm>
            <a:off x="540000" y="1915385"/>
            <a:ext cx="6726200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下列各数是方程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34" name="yt_table_11034" title="H_31.6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259104"/>
              </p:ext>
            </p:extLst>
          </p:nvPr>
        </p:nvGraphicFramePr>
        <p:xfrm>
          <a:off x="540047" y="2339300"/>
          <a:ext cx="9645016" cy="402336"/>
        </p:xfrm>
        <a:graphic>
          <a:graphicData uri="http://schemas.openxmlformats.org/drawingml/2006/table">
            <a:tbl>
              <a:tblPr/>
              <a:tblGrid>
                <a:gridCol w="2805430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2787968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</a:tblGrid>
              <a:tr h="371387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</a:tbl>
          </a:graphicData>
        </a:graphic>
      </p:graphicFrame>
      <p:sp>
        <p:nvSpPr>
          <p:cNvPr id="11036" name="yt_shape_11036"/>
          <p:cNvSpPr txBox="1"/>
          <p:nvPr/>
        </p:nvSpPr>
        <p:spPr>
          <a:xfrm>
            <a:off x="540119" y="2792437"/>
            <a:ext cx="11492915" cy="362323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的根的数有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1.68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菏泽二十一中月考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b8a5,isEnd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51b7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的解，</a:t>
            </a:r>
          </a:p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2024.</a:t>
            </a:r>
          </a:p>
        </p:txBody>
      </p:sp>
      <p:pic>
        <p:nvPicPr>
          <p:cNvPr id="4" name="yt_shape_1714269055506" title="H_26.259764">
            <a:extLst>
              <a:ext uri="{FF2B5EF4-FFF2-40B4-BE49-F238E27FC236}">
                <a16:creationId xmlns:a16="http://schemas.microsoft.com/office/drawing/2014/main" id="{4C0D5172-4D11-C338-CD22-4F27B77097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494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F495CB-FADA-40E2-053B-2B1FE569BB74}"/>
              </a:ext>
            </a:extLst>
          </p:cNvPr>
          <p:cNvSpPr txBox="1"/>
          <p:nvPr/>
        </p:nvSpPr>
        <p:spPr>
          <a:xfrm>
            <a:off x="6298339" y="1868579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8F6AFC-899F-35DF-49EC-ED71887E4990}"/>
              </a:ext>
            </a:extLst>
          </p:cNvPr>
          <p:cNvSpPr txBox="1"/>
          <p:nvPr/>
        </p:nvSpPr>
        <p:spPr>
          <a:xfrm>
            <a:off x="10718057" y="2745631"/>
            <a:ext cx="101828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232ca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A23EAB-FB46-9E13-830F-2B330AF1D892}"/>
              </a:ext>
            </a:extLst>
          </p:cNvPr>
          <p:cNvSpPr txBox="1"/>
          <p:nvPr/>
        </p:nvSpPr>
        <p:spPr>
          <a:xfrm>
            <a:off x="450108" y="3147967"/>
            <a:ext cx="6372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3307EF-440F-B428-63B5-37B715066AF3}"/>
              </a:ext>
            </a:extLst>
          </p:cNvPr>
          <p:cNvSpPr txBox="1"/>
          <p:nvPr/>
        </p:nvSpPr>
        <p:spPr>
          <a:xfrm>
            <a:off x="1680421" y="3952639"/>
            <a:ext cx="637285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63D8FB-C3F6-9836-ACB7-48D424BA68DD}"/>
              </a:ext>
            </a:extLst>
          </p:cNvPr>
          <p:cNvSpPr txBox="1"/>
          <p:nvPr/>
        </p:nvSpPr>
        <p:spPr>
          <a:xfrm>
            <a:off x="450108" y="5159647"/>
            <a:ext cx="56490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D2752C-FC94-1E4C-B2B1-8E1BFF56C0BE}"/>
              </a:ext>
            </a:extLst>
          </p:cNvPr>
          <p:cNvSpPr txBox="1"/>
          <p:nvPr/>
        </p:nvSpPr>
        <p:spPr>
          <a:xfrm>
            <a:off x="450108" y="5561983"/>
            <a:ext cx="46758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233C778-50DB-B7CF-EEC4-538FE766CCE7}"/>
              </a:ext>
            </a:extLst>
          </p:cNvPr>
          <p:cNvSpPr txBox="1"/>
          <p:nvPr/>
        </p:nvSpPr>
        <p:spPr>
          <a:xfrm>
            <a:off x="450108" y="5964319"/>
            <a:ext cx="58188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1" name="yt_shape_11081"/>
          <p:cNvSpPr txBox="1"/>
          <p:nvPr/>
        </p:nvSpPr>
        <p:spPr>
          <a:xfrm>
            <a:off x="540119" y="2095476"/>
            <a:ext cx="11492915" cy="30270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若一元二次方程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有一个根为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cd12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则有一根为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21C240-88B6-AFB4-1E9D-9233596C0FC0}"/>
              </a:ext>
            </a:extLst>
          </p:cNvPr>
          <p:cNvSpPr txBox="1"/>
          <p:nvPr/>
        </p:nvSpPr>
        <p:spPr>
          <a:xfrm>
            <a:off x="9681229" y="20486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FBE310-B2D3-9DAA-437B-30AD66FE8B2B}"/>
              </a:ext>
            </a:extLst>
          </p:cNvPr>
          <p:cNvSpPr txBox="1"/>
          <p:nvPr/>
        </p:nvSpPr>
        <p:spPr>
          <a:xfrm>
            <a:off x="3575896" y="252415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83" name="yt_shape_11083"/>
              <p:cNvSpPr txBox="1"/>
              <p:nvPr/>
            </p:nvSpPr>
            <p:spPr>
              <a:xfrm>
                <a:off x="540000" y="790148"/>
                <a:ext cx="8418971" cy="908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阅读并回答问题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对于竖直向上抛出的物体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c6c7,isEnd"/>
                  </a:rPr>
                  <a:t>在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没有空气阻力的条件下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有如下关系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vt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gt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8c83d,isEnd"/>
                  </a:rPr>
                  <a:t>是离抛出点所在平面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是初速度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是重力加速度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是抛出后所经过的时间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b445,isEnd"/>
                  </a:rPr>
                  <a:t>如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果将一物体以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的初速度向上抛出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几秒钟后它在离抛出点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高的地方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由上述陈述的问题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可得到的方程为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填写下表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>
          <p:sp>
            <p:nvSpPr>
              <p:cNvPr id="11083" name="yt_shape_110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90148"/>
                <a:ext cx="8418971" cy="908647"/>
              </a:xfrm>
              <a:prstGeom prst="rect">
                <a:avLst/>
              </a:prstGeom>
              <a:blipFill>
                <a:blip r:embed="rId2"/>
                <a:stretch>
                  <a:fillRect l="-2245" t="-12752" r="-32513" b="-179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85" name="yt_table_11085" title="H_239.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410785"/>
              </p:ext>
            </p:extLst>
          </p:nvPr>
        </p:nvGraphicFramePr>
        <p:xfrm>
          <a:off x="540000" y="3140968"/>
          <a:ext cx="11111994" cy="238823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418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4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7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47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47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47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13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759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sz="24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</a:t>
                      </a:r>
                      <a:r>
                        <a:rPr sz="12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  <a:br>
                        <a:rPr lang="en-US" altLang="zh-CN" sz="2400" b="0" i="0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sym typeface="W:6.005039,H:37.44"/>
                        </a:rPr>
                      </a:br>
                      <a:r>
                        <a:rPr lang="zh-CN" altLang="zh-CN" sz="2400" b="0" i="0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sym typeface="W:24.00504,H:37.44"/>
                        </a:rPr>
                        <a:t>　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1_eb4c1,isEnd"/>
                        </a:rPr>
                        <a:t> </a:t>
                      </a:r>
                      <a:b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－</a:t>
                      </a:r>
                    </a:p>
                    <a:p>
                      <a:pPr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sz="24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</a:t>
                      </a:r>
                      <a:r>
                        <a:rPr sz="4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  <a:br>
                        <a:rPr lang="en-US" altLang="zh-CN" sz="2400" b="0" i="0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sym typeface="W:6.005039,H:37.44"/>
                        </a:rPr>
                      </a:br>
                      <a:r>
                        <a:rPr lang="zh-CN" altLang="zh-CN" sz="2400" b="0" i="0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sym typeface="W:24.00504,H:37.44"/>
                        </a:rPr>
                        <a:t>　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2400" b="0" i="0" u="none" baseline="30000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2</a:t>
                      </a:r>
                      <a:endParaRPr lang="en-US" altLang="zh-CN" sz="2400" b="0" i="0" u="none" baseline="30000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sym typeface=",isEnd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1_c3ef1,isEnd"/>
                        </a:rPr>
                        <a:t>2</a:t>
                      </a:r>
                      <a:b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1_52008,isEnd"/>
                        </a:rPr>
                        <a:t>3</a:t>
                      </a:r>
                      <a:b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1_2d729,isEnd"/>
                        </a:rPr>
                        <a:t>3</a:t>
                      </a:r>
                      <a:b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1_0f21c,isEnd"/>
                        </a:rPr>
                        <a:t>2</a:t>
                      </a:r>
                      <a:b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sym typeface="_⨹_1_19a52,isEnd"/>
                        </a:rPr>
                        <a:t>－</a:t>
                      </a:r>
                      <a:b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,isEnd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087" name="yt_shape_11087"/>
          <p:cNvSpPr txBox="1"/>
          <p:nvPr/>
        </p:nvSpPr>
        <p:spPr>
          <a:xfrm>
            <a:off x="540000" y="5857096"/>
            <a:ext cx="87732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请估算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物体在离抛出点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高的地方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8407AA-6C87-81D4-D81C-D93A0CCBE7B8}"/>
              </a:ext>
            </a:extLst>
          </p:cNvPr>
          <p:cNvSpPr txBox="1"/>
          <p:nvPr/>
        </p:nvSpPr>
        <p:spPr>
          <a:xfrm>
            <a:off x="6456040" y="2274229"/>
            <a:ext cx="226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B1A884-BD92-342E-AAE2-966014D13C6C}"/>
              </a:ext>
            </a:extLst>
          </p:cNvPr>
          <p:cNvSpPr txBox="1"/>
          <p:nvPr/>
        </p:nvSpPr>
        <p:spPr>
          <a:xfrm>
            <a:off x="899235" y="3611292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3_a4e48"/>
              </a:rPr>
              <a:t>25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F3C107-ECCC-7E17-4CBE-C5CEEB031EC8}"/>
              </a:ext>
            </a:extLst>
          </p:cNvPr>
          <p:cNvSpPr txBox="1"/>
          <p:nvPr/>
        </p:nvSpPr>
        <p:spPr>
          <a:xfrm>
            <a:off x="694892" y="4678360"/>
            <a:ext cx="40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2_70c19"/>
              </a:rPr>
              <a:t>5</a:t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7A4BF6-8F63-DA9F-F2B0-DBD5FA4CE830}"/>
              </a:ext>
            </a:extLst>
          </p:cNvPr>
          <p:cNvSpPr txBox="1"/>
          <p:nvPr/>
        </p:nvSpPr>
        <p:spPr>
          <a:xfrm>
            <a:off x="1536328" y="4325667"/>
            <a:ext cx="408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c3ef1"/>
              </a:rPr>
              <a:t>2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47E634-E845-C839-54F0-95D2389E8F11}"/>
              </a:ext>
            </a:extLst>
          </p:cNvPr>
          <p:cNvSpPr txBox="1"/>
          <p:nvPr/>
        </p:nvSpPr>
        <p:spPr>
          <a:xfrm>
            <a:off x="1536328" y="4801155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C69335-F55D-6993-D9AB-77EF09B00FA2}"/>
              </a:ext>
            </a:extLst>
          </p:cNvPr>
          <p:cNvSpPr txBox="1"/>
          <p:nvPr/>
        </p:nvSpPr>
        <p:spPr>
          <a:xfrm>
            <a:off x="2029882" y="4325667"/>
            <a:ext cx="408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52008"/>
              </a:rPr>
              <a:t>3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86220B-10ED-0D60-4D2A-838426BF9249}"/>
              </a:ext>
            </a:extLst>
          </p:cNvPr>
          <p:cNvSpPr txBox="1"/>
          <p:nvPr/>
        </p:nvSpPr>
        <p:spPr>
          <a:xfrm>
            <a:off x="2029882" y="4801155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BE7D03-E4BC-81FC-CF87-019A538C2F14}"/>
              </a:ext>
            </a:extLst>
          </p:cNvPr>
          <p:cNvSpPr txBox="1"/>
          <p:nvPr/>
        </p:nvSpPr>
        <p:spPr>
          <a:xfrm>
            <a:off x="2514597" y="4325667"/>
            <a:ext cx="408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2d729"/>
              </a:rPr>
              <a:t>3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27AD6C-D2CB-ABE5-2564-54217E018897}"/>
              </a:ext>
            </a:extLst>
          </p:cNvPr>
          <p:cNvSpPr txBox="1"/>
          <p:nvPr/>
        </p:nvSpPr>
        <p:spPr>
          <a:xfrm>
            <a:off x="2514597" y="4801155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196F557-719D-F2F2-80E3-2EE777FCC998}"/>
              </a:ext>
            </a:extLst>
          </p:cNvPr>
          <p:cNvSpPr txBox="1"/>
          <p:nvPr/>
        </p:nvSpPr>
        <p:spPr>
          <a:xfrm>
            <a:off x="2999313" y="4325667"/>
            <a:ext cx="408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0f21c"/>
              </a:rPr>
              <a:t>2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8F017C-60E3-57CC-71AA-30BFCA03DB00}"/>
              </a:ext>
            </a:extLst>
          </p:cNvPr>
          <p:cNvSpPr txBox="1"/>
          <p:nvPr/>
        </p:nvSpPr>
        <p:spPr>
          <a:xfrm>
            <a:off x="2999313" y="4801155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D122D34-190A-02C6-7474-7798D523CD69}"/>
              </a:ext>
            </a:extLst>
          </p:cNvPr>
          <p:cNvSpPr txBox="1"/>
          <p:nvPr/>
        </p:nvSpPr>
        <p:spPr>
          <a:xfrm>
            <a:off x="3484030" y="456379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952C163-1D13-775D-D652-1DF642895D04}"/>
              </a:ext>
            </a:extLst>
          </p:cNvPr>
          <p:cNvSpPr txBox="1"/>
          <p:nvPr/>
        </p:nvSpPr>
        <p:spPr>
          <a:xfrm>
            <a:off x="4010398" y="4232055"/>
            <a:ext cx="637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19a52"/>
              </a:rPr>
              <a:t>－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41E0796-ECB3-4CEC-FFA3-D1704EE4D161}"/>
              </a:ext>
            </a:extLst>
          </p:cNvPr>
          <p:cNvSpPr txBox="1"/>
          <p:nvPr/>
        </p:nvSpPr>
        <p:spPr>
          <a:xfrm>
            <a:off x="4010227" y="469688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2402BDB-BDEE-6666-DDDA-44CE982CA2DE}"/>
              </a:ext>
            </a:extLst>
          </p:cNvPr>
          <p:cNvSpPr txBox="1"/>
          <p:nvPr/>
        </p:nvSpPr>
        <p:spPr>
          <a:xfrm>
            <a:off x="3524977" y="5810290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88" name="yt_shape_11088"/>
              <p:cNvSpPr txBox="1"/>
              <p:nvPr/>
            </p:nvSpPr>
            <p:spPr>
              <a:xfrm>
                <a:off x="540119" y="917878"/>
                <a:ext cx="11492915" cy="53822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452b"/>
                  </a:rPr>
                  <a:t>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的一个实数根，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88" name="yt_shape_11088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17878"/>
                <a:ext cx="11492915" cy="5382243"/>
              </a:xfrm>
              <a:prstGeom prst="rect">
                <a:avLst/>
              </a:prstGeom>
              <a:blipFill>
                <a:blip r:embed="rId2"/>
                <a:stretch>
                  <a:fillRect l="-1645" b="-2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326B11C-D289-2ADF-D080-31C65A15E919}"/>
              </a:ext>
            </a:extLst>
          </p:cNvPr>
          <p:cNvSpPr txBox="1"/>
          <p:nvPr/>
        </p:nvSpPr>
        <p:spPr>
          <a:xfrm>
            <a:off x="450108" y="2021565"/>
            <a:ext cx="6191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的一个实数根，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4E3489-B6F6-3CEB-CE87-87DE7D939684}"/>
              </a:ext>
            </a:extLst>
          </p:cNvPr>
          <p:cNvSpPr txBox="1"/>
          <p:nvPr/>
        </p:nvSpPr>
        <p:spPr>
          <a:xfrm>
            <a:off x="450108" y="2497053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0F58A9-C817-27C4-2F8D-5521A7A376E0}"/>
              </a:ext>
            </a:extLst>
          </p:cNvPr>
          <p:cNvSpPr txBox="1"/>
          <p:nvPr/>
        </p:nvSpPr>
        <p:spPr>
          <a:xfrm>
            <a:off x="450108" y="2972541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44EB10-B340-F7DA-A67D-B78D91A11691}"/>
                  </a:ext>
                </a:extLst>
              </p:cNvPr>
              <p:cNvSpPr txBox="1"/>
              <p:nvPr/>
            </p:nvSpPr>
            <p:spPr>
              <a:xfrm>
                <a:off x="450108" y="3448029"/>
                <a:ext cx="6624702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hasSerialNum': 1, 'pageBreak': True}">
                <a:extLst>
                  <a:ext uri="{FF2B5EF4-FFF2-40B4-BE49-F238E27FC236}">
                    <a16:creationId xmlns:a16="http://schemas.microsoft.com/office/drawing/2014/main" id="{5344EB10-B340-F7DA-A67D-B78D91A116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48029"/>
                <a:ext cx="6624702" cy="835229"/>
              </a:xfrm>
              <a:prstGeom prst="rect">
                <a:avLst/>
              </a:prstGeom>
              <a:blipFill>
                <a:blip r:embed="rId3"/>
                <a:stretch>
                  <a:fillRect l="-1472" r="-1472" b="-3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33D41B0-C91D-3509-93EB-B6F6B0D1CE85}"/>
                  </a:ext>
                </a:extLst>
              </p:cNvPr>
              <p:cNvSpPr txBox="1"/>
              <p:nvPr/>
            </p:nvSpPr>
            <p:spPr>
              <a:xfrm>
                <a:off x="450108" y="4189646"/>
                <a:ext cx="2315908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5, 'hasSerialNum': 1, 'pageBreak': True}">
                <a:extLst>
                  <a:ext uri="{FF2B5EF4-FFF2-40B4-BE49-F238E27FC236}">
                    <a16:creationId xmlns:a16="http://schemas.microsoft.com/office/drawing/2014/main" id="{A33D41B0-C91D-3509-93EB-B6F6B0D1CE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9646"/>
                <a:ext cx="2315908" cy="729882"/>
              </a:xfrm>
              <a:prstGeom prst="rect">
                <a:avLst/>
              </a:prstGeom>
              <a:blipFill>
                <a:blip r:embed="rId4"/>
                <a:stretch>
                  <a:fillRect l="-4211" r="-421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DA0D2B6-5597-4ED1-E511-92C75B648A92}"/>
              </a:ext>
            </a:extLst>
          </p:cNvPr>
          <p:cNvSpPr txBox="1"/>
          <p:nvPr/>
        </p:nvSpPr>
        <p:spPr>
          <a:xfrm>
            <a:off x="450108" y="4825916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DDFBB6-DB44-1BD8-FAF0-5E69843DD53D}"/>
              </a:ext>
            </a:extLst>
          </p:cNvPr>
          <p:cNvSpPr txBox="1"/>
          <p:nvPr/>
        </p:nvSpPr>
        <p:spPr>
          <a:xfrm>
            <a:off x="450108" y="530140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B1DBD0-2F7C-C8D3-51C0-7C8DD61FFAA6}"/>
              </a:ext>
            </a:extLst>
          </p:cNvPr>
          <p:cNvSpPr txBox="1"/>
          <p:nvPr/>
        </p:nvSpPr>
        <p:spPr>
          <a:xfrm>
            <a:off x="450108" y="5776892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3" name="yt_shape_1109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92" name="yt_image_11092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5" name="yt_shape_11095"/>
          <p:cNvSpPr txBox="1"/>
          <p:nvPr/>
        </p:nvSpPr>
        <p:spPr>
          <a:xfrm>
            <a:off x="540119" y="14313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某大学为改善校园环境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计划在一块长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fe4e"/>
              </a:rPr>
              <a:t>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的矩形场地的中央建立一个矩形网球场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网球场占地面积为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744d"/>
              </a:rPr>
              <a:t>网球场四周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为宽度相等的人行道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若设人行道的宽为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m.</a:t>
            </a:r>
          </a:p>
        </p:txBody>
      </p:sp>
      <p:pic>
        <p:nvPicPr>
          <p:cNvPr id="11096" name="yt_image_11096" title="H_85.9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1994" y="2940798"/>
            <a:ext cx="1228012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8" name="yt_shape_11098"/>
          <p:cNvSpPr txBox="1"/>
          <p:nvPr/>
        </p:nvSpPr>
        <p:spPr>
          <a:xfrm>
            <a:off x="540119" y="400506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你能列出相应的关于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人行道的宽为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，则网球场的长为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，宽为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9d1b6"/>
              </a:rPr>
              <a:t>根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据题意，得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说说你的理由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不可能小于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理由：因为人行道的宽不可能是负数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7C8D0D-EDC8-8F58-2E9D-AC829AE4AD88}"/>
              </a:ext>
            </a:extLst>
          </p:cNvPr>
          <p:cNvSpPr txBox="1"/>
          <p:nvPr/>
        </p:nvSpPr>
        <p:spPr>
          <a:xfrm>
            <a:off x="450108" y="4433746"/>
            <a:ext cx="11333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人行道的宽为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，则网球场的长为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，宽为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9d1b6"/>
              </a:rPr>
              <a:t>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27101C-8052-CE46-6D90-F44BBDA83ED6}"/>
              </a:ext>
            </a:extLst>
          </p:cNvPr>
          <p:cNvSpPr txBox="1"/>
          <p:nvPr/>
        </p:nvSpPr>
        <p:spPr>
          <a:xfrm>
            <a:off x="450108" y="4909234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据题意，得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C995A4-205E-F0A9-EB7E-026245E795F9}"/>
              </a:ext>
            </a:extLst>
          </p:cNvPr>
          <p:cNvSpPr txBox="1"/>
          <p:nvPr/>
        </p:nvSpPr>
        <p:spPr>
          <a:xfrm>
            <a:off x="450108" y="5384722"/>
            <a:ext cx="381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720601-120D-EE2E-D78B-1C8265AE6A6F}"/>
              </a:ext>
            </a:extLst>
          </p:cNvPr>
          <p:cNvSpPr txBox="1"/>
          <p:nvPr/>
        </p:nvSpPr>
        <p:spPr>
          <a:xfrm>
            <a:off x="450108" y="6335698"/>
            <a:ext cx="7877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理由：因为人行道的宽不可能是负数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2" name="yt_shape_11102"/>
          <p:cNvSpPr txBox="1"/>
          <p:nvPr/>
        </p:nvSpPr>
        <p:spPr>
          <a:xfrm>
            <a:off x="551384" y="908720"/>
            <a:ext cx="754373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说说你的理由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不可能大于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，也不可能大于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时，网球场的宽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，不符合实际，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不可能大于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，更不可能大于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你知道人行道的宽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说说你的求解过程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62C0B8-4D01-B0A6-7ECE-4F9E0F54B613}"/>
              </a:ext>
            </a:extLst>
          </p:cNvPr>
          <p:cNvSpPr txBox="1"/>
          <p:nvPr/>
        </p:nvSpPr>
        <p:spPr>
          <a:xfrm>
            <a:off x="461373" y="1337402"/>
            <a:ext cx="6430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，也不可能大于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717709-8CED-1AE1-4F8C-C92E8F8E1629}"/>
              </a:ext>
            </a:extLst>
          </p:cNvPr>
          <p:cNvSpPr txBox="1"/>
          <p:nvPr/>
        </p:nvSpPr>
        <p:spPr>
          <a:xfrm>
            <a:off x="461373" y="1812890"/>
            <a:ext cx="7650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时，网球场的宽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，不符合实际，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165895-6EFB-B87C-6BF0-21D5F6C605FA}"/>
              </a:ext>
            </a:extLst>
          </p:cNvPr>
          <p:cNvSpPr txBox="1"/>
          <p:nvPr/>
        </p:nvSpPr>
        <p:spPr>
          <a:xfrm>
            <a:off x="461373" y="2288378"/>
            <a:ext cx="536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，更不可能大于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107" name="yt_shape_11107"/>
          <p:cNvSpPr txBox="1"/>
          <p:nvPr/>
        </p:nvSpPr>
        <p:spPr>
          <a:xfrm>
            <a:off x="551384" y="3257928"/>
            <a:ext cx="110911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人行道的宽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5m.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求解过程如下：由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，列表如下：</a:t>
            </a:r>
          </a:p>
        </p:txBody>
      </p:sp>
      <p:graphicFrame>
        <p:nvGraphicFramePr>
          <p:cNvPr id="11108" name="yt_table_1110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976916"/>
              </p:ext>
            </p:extLst>
          </p:nvPr>
        </p:nvGraphicFramePr>
        <p:xfrm>
          <a:off x="551384" y="3889595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417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3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37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37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6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136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004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869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110" name="yt_shape_11110"/>
          <p:cNvSpPr txBox="1"/>
          <p:nvPr/>
        </p:nvSpPr>
        <p:spPr>
          <a:xfrm>
            <a:off x="551384" y="5293201"/>
            <a:ext cx="78386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显然，当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，故人行道的宽是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5m.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43FE0F-8968-C9C4-06CC-EB13198A455A}"/>
              </a:ext>
            </a:extLst>
          </p:cNvPr>
          <p:cNvSpPr txBox="1"/>
          <p:nvPr/>
        </p:nvSpPr>
        <p:spPr>
          <a:xfrm>
            <a:off x="461373" y="3211122"/>
            <a:ext cx="11163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人行道的宽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5m.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求解过程如下：由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，列表如下：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F11DCA-E4FC-4583-A881-C98AF9DCB8CA}"/>
              </a:ext>
            </a:extLst>
          </p:cNvPr>
          <p:cNvSpPr txBox="1"/>
          <p:nvPr/>
        </p:nvSpPr>
        <p:spPr>
          <a:xfrm>
            <a:off x="461373" y="5246395"/>
            <a:ext cx="7942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显然，当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，故人行道的宽是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1" name="yt_shape_11111"/>
          <p:cNvSpPr txBox="1"/>
          <p:nvPr/>
        </p:nvSpPr>
        <p:spPr>
          <a:xfrm>
            <a:off x="767408" y="2132856"/>
            <a:ext cx="11089232" cy="285869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求一元二次方程近似解的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三步法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定范围：由实际问题先确定大致范围；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细计算：在大致的范围内均匀的取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值，计算对应的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d6e7e"/>
              </a:rPr>
              <a:t>的值，进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一步缩小范围；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作比较：比较计算的结果，确定方程解的近似值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0" name="yt_shape_11040"/>
          <p:cNvSpPr txBox="1"/>
          <p:nvPr/>
        </p:nvSpPr>
        <p:spPr>
          <a:xfrm>
            <a:off x="540000" y="1393506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一元二次方程解的估算</a:t>
            </a:r>
          </a:p>
        </p:txBody>
      </p:sp>
      <p:sp>
        <p:nvSpPr>
          <p:cNvPr id="11041" name="yt_shape_11041"/>
          <p:cNvSpPr txBox="1"/>
          <p:nvPr/>
        </p:nvSpPr>
        <p:spPr>
          <a:xfrm>
            <a:off x="540120" y="18829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宿州十一中期中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根据下列表中的对应值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db9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的范围为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42" name="yt_table_11042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147533"/>
              </p:ext>
            </p:extLst>
          </p:nvPr>
        </p:nvGraphicFramePr>
        <p:xfrm>
          <a:off x="540000" y="2994739"/>
          <a:ext cx="11111997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093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9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824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1_655d5"/>
                        </a:rPr>
                        <a:t> </a:t>
                      </a:r>
                      <a:b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1_6b46f"/>
                        </a:rPr>
                        <a:t>－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1_11fb4"/>
                        </a:rPr>
                        <a:t>－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044" name="yt_table_110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133111"/>
              </p:ext>
            </p:extLst>
          </p:nvPr>
        </p:nvGraphicFramePr>
        <p:xfrm>
          <a:off x="540047" y="4873728"/>
          <a:ext cx="6642418" cy="950976"/>
        </p:xfrm>
        <a:graphic>
          <a:graphicData uri="http://schemas.openxmlformats.org/drawingml/2006/table">
            <a:tbl>
              <a:tblPr/>
              <a:tblGrid>
                <a:gridCol w="3778568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86385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3.23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3.24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3.25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</a:tbl>
          </a:graphicData>
        </a:graphic>
      </p:graphicFrame>
      <p:pic>
        <p:nvPicPr>
          <p:cNvPr id="3" name="yt_shape_1714269055572" title="H_26.259764">
            <a:extLst>
              <a:ext uri="{FF2B5EF4-FFF2-40B4-BE49-F238E27FC236}">
                <a16:creationId xmlns:a16="http://schemas.microsoft.com/office/drawing/2014/main" id="{03FCC1A0-BE97-498C-B866-EFA9E0AAF2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4395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FD2805-EE39-47A1-3612-20ECA964A907}"/>
              </a:ext>
            </a:extLst>
          </p:cNvPr>
          <p:cNvSpPr txBox="1"/>
          <p:nvPr/>
        </p:nvSpPr>
        <p:spPr>
          <a:xfrm>
            <a:off x="6234959" y="23116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6" name="yt_shape_11046"/>
          <p:cNvSpPr txBox="1"/>
          <p:nvPr/>
        </p:nvSpPr>
        <p:spPr>
          <a:xfrm>
            <a:off x="540120" y="9251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可列表如下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b776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的正数解满足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47" name="yt_table_11047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667544"/>
              </p:ext>
            </p:extLst>
          </p:nvPr>
        </p:nvGraphicFramePr>
        <p:xfrm>
          <a:off x="540000" y="2036947"/>
          <a:ext cx="11111996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1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13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1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13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13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359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1_dd77f"/>
                        </a:rPr>
                        <a:t> </a:t>
                      </a:r>
                      <a:b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1_39c80"/>
                        </a:rPr>
                        <a:t>－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1_16c89"/>
                        </a:rPr>
                        <a:t>－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3_6f549"/>
                        </a:rPr>
                        <a:t>8.7</a:t>
                      </a:r>
                      <a:b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1_ad239"/>
                        </a:rPr>
                        <a:t>－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3_b9260"/>
                        </a:rPr>
                        <a:t>0.5</a:t>
                      </a:r>
                      <a:b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3_629b1"/>
                        </a:rPr>
                        <a:t>0.8</a:t>
                      </a:r>
                      <a:b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2.29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049" name="yt_table_1104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658707"/>
              </p:ext>
            </p:extLst>
          </p:nvPr>
        </p:nvGraphicFramePr>
        <p:xfrm>
          <a:off x="540047" y="4391319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解的整数部分是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十分位是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解的整数部分是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十分位是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解的整数部分是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十分位是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解的整数部分是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十分位是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4521596-3250-8B3D-CD26-DE012F0CE175}"/>
              </a:ext>
            </a:extLst>
          </p:cNvPr>
          <p:cNvSpPr txBox="1"/>
          <p:nvPr/>
        </p:nvSpPr>
        <p:spPr>
          <a:xfrm>
            <a:off x="3040909" y="13538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1" name="yt_shape_11051"/>
          <p:cNvSpPr txBox="1"/>
          <p:nvPr/>
        </p:nvSpPr>
        <p:spPr>
          <a:xfrm>
            <a:off x="540000" y="1181525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052" name="yt_table_11052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32801"/>
              </p:ext>
            </p:extLst>
          </p:nvPr>
        </p:nvGraphicFramePr>
        <p:xfrm>
          <a:off x="540000" y="1813192"/>
          <a:ext cx="11111996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32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3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5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74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5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74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85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1966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0459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1_6ae67"/>
                        </a:rPr>
                        <a:t> </a:t>
                      </a:r>
                      <a:b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1_6c04f"/>
                        </a:rPr>
                        <a:t>2</a:t>
                      </a:r>
                      <a:b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4_637c3"/>
                        </a:rPr>
                        <a:t>17.2</a:t>
                      </a:r>
                      <a:b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3_f54e1"/>
                        </a:rPr>
                        <a:t>3.2</a:t>
                      </a:r>
                      <a:b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1_1b3ca"/>
                        </a:rPr>
                        <a:t>－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3_b4e5b"/>
                        </a:rPr>
                        <a:t>0.7</a:t>
                      </a:r>
                      <a:b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3_24521"/>
                        </a:rPr>
                        <a:t>5.2</a:t>
                      </a:r>
                      <a:b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054" name="yt_shape_11054"/>
          <p:cNvSpPr txBox="1"/>
          <p:nvPr/>
        </p:nvSpPr>
        <p:spPr>
          <a:xfrm>
            <a:off x="540119" y="416756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从表中你能得出方程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的根是多少吗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写出方程的根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354a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请写出方程根的取值范围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解：一个解为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另一个解的取值范围为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5A910A-AEE3-F502-5B57-BA7356EEEFD2}"/>
              </a:ext>
            </a:extLst>
          </p:cNvPr>
          <p:cNvSpPr txBox="1"/>
          <p:nvPr/>
        </p:nvSpPr>
        <p:spPr>
          <a:xfrm>
            <a:off x="450108" y="5071734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解：一个解为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C0C8C1-2C59-4B24-D2F0-09902B334676}"/>
              </a:ext>
            </a:extLst>
          </p:cNvPr>
          <p:cNvSpPr txBox="1"/>
          <p:nvPr/>
        </p:nvSpPr>
        <p:spPr>
          <a:xfrm>
            <a:off x="450108" y="5547222"/>
            <a:ext cx="4677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另一个解的取值范围为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6" name="yt_shape_11056"/>
          <p:cNvSpPr txBox="1"/>
          <p:nvPr/>
        </p:nvSpPr>
        <p:spPr>
          <a:xfrm>
            <a:off x="540000" y="3394742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【易错易混】忽视了一元二次方程中二次项的系数不为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21B89A-1AF7-E2E5-6FA6-59524AC8F78F}"/>
              </a:ext>
            </a:extLst>
          </p:cNvPr>
          <p:cNvSpPr txBox="1"/>
          <p:nvPr/>
        </p:nvSpPr>
        <p:spPr>
          <a:xfrm>
            <a:off x="449989" y="3347936"/>
            <a:ext cx="7647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【易错易混】忽视了一元二次方程中二次项的系数不为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7" name="yt_shape_11057"/>
          <p:cNvSpPr txBox="1"/>
          <p:nvPr/>
        </p:nvSpPr>
        <p:spPr>
          <a:xfrm>
            <a:off x="540119" y="169209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一元二次方程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的一根为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一元二次方程中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4aea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60" name="yt_table_110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655852"/>
              </p:ext>
            </p:extLst>
          </p:nvPr>
        </p:nvGraphicFramePr>
        <p:xfrm>
          <a:off x="540047" y="5050526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BA50FAE-63DC-22B7-464A-108739934C85}"/>
              </a:ext>
            </a:extLst>
          </p:cNvPr>
          <p:cNvSpPr txBox="1"/>
          <p:nvPr/>
        </p:nvSpPr>
        <p:spPr>
          <a:xfrm>
            <a:off x="450108" y="2120772"/>
            <a:ext cx="8543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一元二次方程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404537-09E1-5CDF-33A5-A6FAE07EDD91}"/>
              </a:ext>
            </a:extLst>
          </p:cNvPr>
          <p:cNvSpPr txBox="1"/>
          <p:nvPr/>
        </p:nvSpPr>
        <p:spPr>
          <a:xfrm>
            <a:off x="450108" y="2596260"/>
            <a:ext cx="406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89D9EE-0735-BA98-517A-7E1D60E1CC84}"/>
              </a:ext>
            </a:extLst>
          </p:cNvPr>
          <p:cNvSpPr txBox="1"/>
          <p:nvPr/>
        </p:nvSpPr>
        <p:spPr>
          <a:xfrm>
            <a:off x="450108" y="3071748"/>
            <a:ext cx="445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一元二次方程中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BFFDFB-485F-4F8C-451B-FDF1FF44BE6D}"/>
              </a:ext>
            </a:extLst>
          </p:cNvPr>
          <p:cNvSpPr txBox="1"/>
          <p:nvPr/>
        </p:nvSpPr>
        <p:spPr>
          <a:xfrm>
            <a:off x="450108" y="3547236"/>
            <a:ext cx="2248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F11343-06C1-7665-AA70-01BE5D2ABA85}"/>
              </a:ext>
            </a:extLst>
          </p:cNvPr>
          <p:cNvSpPr txBox="1"/>
          <p:nvPr/>
        </p:nvSpPr>
        <p:spPr>
          <a:xfrm>
            <a:off x="2983758" y="44982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3" name="yt_shape_11063"/>
          <p:cNvSpPr txBox="1"/>
          <p:nvPr/>
        </p:nvSpPr>
        <p:spPr>
          <a:xfrm>
            <a:off x="540000" y="1591112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62" name="yt_image_11062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9111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5" name="yt_shape_11065"/>
          <p:cNvSpPr txBox="1"/>
          <p:nvPr/>
        </p:nvSpPr>
        <p:spPr>
          <a:xfrm>
            <a:off x="540119" y="2173277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榆林神木八中单元卷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小颖对一元二次方程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cbcf"/>
              </a:rPr>
              <a:t>的根做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了如下估计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066" name="yt_table_1106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771258"/>
              </p:ext>
            </p:extLst>
          </p:nvPr>
        </p:nvGraphicFramePr>
        <p:xfrm>
          <a:off x="540000" y="3268596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9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2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2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2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2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068" name="yt_shape_11068"/>
          <p:cNvSpPr txBox="1"/>
          <p:nvPr/>
        </p:nvSpPr>
        <p:spPr>
          <a:xfrm>
            <a:off x="540000" y="4672202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由表格中的数据可知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此方程的一个根为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69" name="yt_table_110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331187"/>
              </p:ext>
            </p:extLst>
          </p:nvPr>
        </p:nvGraphicFramePr>
        <p:xfrm>
          <a:off x="540047" y="515150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35BF48C-9850-2841-0C94-AF9B438B9B18}"/>
              </a:ext>
            </a:extLst>
          </p:cNvPr>
          <p:cNvSpPr txBox="1"/>
          <p:nvPr/>
        </p:nvSpPr>
        <p:spPr>
          <a:xfrm>
            <a:off x="6545989" y="462539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1" name="yt_shape_11071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青岛市中考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输入一组数据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按如图所示的程序进行计算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a640"/>
              </a:rPr>
              <a:t>输出结果见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072" name="yt_table_11072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663004"/>
              </p:ext>
            </p:extLst>
          </p:nvPr>
        </p:nvGraphicFramePr>
        <p:xfrm>
          <a:off x="540000" y="1995319"/>
          <a:ext cx="11111998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071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6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20.7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20.9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1384b"/>
                        </a:rPr>
                        <a:t>输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1_490fa"/>
                        </a:rPr>
                        <a:t>－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4_78691"/>
                        </a:rPr>
                        <a:t>13.7</a:t>
                      </a:r>
                      <a:b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1_72357"/>
                        </a:rPr>
                        <a:t>－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8.04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1_c91b6"/>
                        </a:rPr>
                        <a:t>－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2.31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9.21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074" name="yt_image_11074" title="H_158.9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3808" y="4365104"/>
            <a:ext cx="1084383" cy="201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6" name="yt_shape_11076"/>
          <p:cNvSpPr txBox="1"/>
          <p:nvPr/>
        </p:nvSpPr>
        <p:spPr>
          <a:xfrm>
            <a:off x="540000" y="2178930"/>
            <a:ext cx="964687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分析表格中的数据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的一个正数解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的大致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范围为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78" name="yt_table_1107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502406"/>
              </p:ext>
            </p:extLst>
          </p:nvPr>
        </p:nvGraphicFramePr>
        <p:xfrm>
          <a:off x="540047" y="3137536"/>
          <a:ext cx="2863850" cy="1901952"/>
        </p:xfrm>
        <a:graphic>
          <a:graphicData uri="http://schemas.openxmlformats.org/drawingml/2006/table">
            <a:tbl>
              <a:tblPr/>
              <a:tblGrid>
                <a:gridCol w="2863850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20.6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20.7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20.8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DF778A7-2B9C-288C-A446-36650BDC9FB9}"/>
              </a:ext>
            </a:extLst>
          </p:cNvPr>
          <p:cNvSpPr txBox="1"/>
          <p:nvPr/>
        </p:nvSpPr>
        <p:spPr>
          <a:xfrm>
            <a:off x="1973989" y="26076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2257</Words>
  <Application>Microsoft Office PowerPoint</Application>
  <PresentationFormat>宽屏</PresentationFormat>
  <Paragraphs>246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2024-04-28T01:47:59Z</dcterms:created>
  <dcterms:modified xsi:type="dcterms:W3CDTF">2024-04-28T03:27:21Z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