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1" r:id="rId6"/>
    <p:sldId id="313" r:id="rId7"/>
    <p:sldId id="316" r:id="rId8"/>
    <p:sldId id="318" r:id="rId9"/>
    <p:sldId id="320" r:id="rId10"/>
    <p:sldId id="322" r:id="rId11"/>
    <p:sldId id="324" r:id="rId12"/>
    <p:sldId id="325" r:id="rId13"/>
    <p:sldId id="326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9" name="yt_shape_11999"/>
          <p:cNvSpPr txBox="1"/>
          <p:nvPr/>
        </p:nvSpPr>
        <p:spPr>
          <a:xfrm>
            <a:off x="540000" y="1500116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概率与方程、不等式的综合</a:t>
            </a:r>
          </a:p>
        </p:txBody>
      </p:sp>
      <p:sp>
        <p:nvSpPr>
          <p:cNvPr id="12000" name="yt_shape_12000"/>
          <p:cNvSpPr txBox="1"/>
          <p:nvPr/>
        </p:nvSpPr>
        <p:spPr>
          <a:xfrm>
            <a:off x="540120" y="19895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乙两名同学掷一枚骰子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若用字母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分别表示两人各投掷一次的点数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3421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有两个相等实数根的概率是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01" name="yt_table_12001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8094434"/>
                  </p:ext>
                </p:extLst>
              </p:nvPr>
            </p:nvGraphicFramePr>
            <p:xfrm>
              <a:off x="540047" y="2948985"/>
              <a:ext cx="7452678" cy="63576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2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001" name="yt_table_12001" descr="{&quot;rangeId&quot;:2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8094434"/>
                  </p:ext>
                </p:extLst>
              </p:nvPr>
            </p:nvGraphicFramePr>
            <p:xfrm>
              <a:off x="540047" y="2348869"/>
              <a:ext cx="7452678" cy="63576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2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090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4828" r="-1568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4828" r="-568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1818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02" name="yt_shape_12002"/>
          <p:cNvSpPr txBox="1"/>
          <p:nvPr/>
        </p:nvSpPr>
        <p:spPr>
          <a:xfrm>
            <a:off x="540119" y="363539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一个不透明的袋子里有四个完全相同的球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c6ec"/>
              </a:rPr>
              <a:t>先抽取一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个球并记住所标数字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然后再抽取一个球并记住所标数字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4fe1"/>
              </a:rPr>
              <a:t>则所抽取的两个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球所标数字之和大于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03" name="yt_table_12003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5491307"/>
                  </p:ext>
                </p:extLst>
              </p:nvPr>
            </p:nvGraphicFramePr>
            <p:xfrm>
              <a:off x="540047" y="5074960"/>
              <a:ext cx="7324090" cy="643065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003" name="yt_table_12003" descr="{&quot;rangeId&quot;:3,&quot;type&quot;:&quot;Option&quot;}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5491307"/>
                  </p:ext>
                </p:extLst>
              </p:nvPr>
            </p:nvGraphicFramePr>
            <p:xfrm>
              <a:off x="540047" y="4474844"/>
              <a:ext cx="7324090" cy="643065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454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4828" r="-15086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4828" r="-5086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9661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69204027" title="H_25.973701">
            <a:extLst>
              <a:ext uri="{FF2B5EF4-FFF2-40B4-BE49-F238E27FC236}">
                <a16:creationId xmlns:a16="http://schemas.microsoft.com/office/drawing/2014/main" id="{29E93DEA-5218-5D4C-F60F-3C20A3B4A1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52385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170814-DE57-D625-49F9-82CDBFA689F3}"/>
              </a:ext>
            </a:extLst>
          </p:cNvPr>
          <p:cNvSpPr txBox="1"/>
          <p:nvPr/>
        </p:nvSpPr>
        <p:spPr>
          <a:xfrm>
            <a:off x="9062296" y="24182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E765E5-4420-46D2-2B83-0B40726EE8CC}"/>
              </a:ext>
            </a:extLst>
          </p:cNvPr>
          <p:cNvSpPr txBox="1"/>
          <p:nvPr/>
        </p:nvSpPr>
        <p:spPr>
          <a:xfrm>
            <a:off x="5174508" y="4539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7" name="yt_shape_12047"/>
          <p:cNvSpPr txBox="1"/>
          <p:nvPr/>
        </p:nvSpPr>
        <p:spPr>
          <a:xfrm>
            <a:off x="540119" y="968338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频数分布表</a:t>
            </a:r>
          </a:p>
        </p:txBody>
      </p:sp>
      <p:graphicFrame>
        <p:nvGraphicFramePr>
          <p:cNvPr id="12048" name="yt_table_12048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849250"/>
              </p:ext>
            </p:extLst>
          </p:nvPr>
        </p:nvGraphicFramePr>
        <p:xfrm>
          <a:off x="540000" y="1600005"/>
          <a:ext cx="11111999" cy="3968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5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1" name="yt_shape_12051"/>
          <p:cNvSpPr txBox="1"/>
          <p:nvPr/>
        </p:nvSpPr>
        <p:spPr>
          <a:xfrm>
            <a:off x="559091" y="186290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求频数分布表中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组在扇形统计图中分别对应扇形的圆心角度数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253f"/>
              </a:rPr>
              <a:t>并补全扇形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150AFA-F572-072D-7B19-3B94B274B9CF}"/>
              </a:ext>
            </a:extLst>
          </p:cNvPr>
          <p:cNvSpPr txBox="1"/>
          <p:nvPr/>
        </p:nvSpPr>
        <p:spPr>
          <a:xfrm>
            <a:off x="469080" y="2291587"/>
            <a:ext cx="5601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050" name="yt_shape_12050"/>
          <p:cNvSpPr txBox="1"/>
          <p:nvPr/>
        </p:nvSpPr>
        <p:spPr>
          <a:xfrm>
            <a:off x="559091" y="1312977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请根据图表中的信息解答下列问题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54" name="yt_shape_12054"/>
              <p:cNvSpPr txBox="1"/>
              <p:nvPr/>
            </p:nvSpPr>
            <p:spPr>
              <a:xfrm>
                <a:off x="559091" y="3610046"/>
                <a:ext cx="5195333" cy="17994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组的圆心角为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组的圆心角为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补全扇形统计图如图所示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054" name="yt_shape_120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091" y="3610046"/>
                <a:ext cx="5195333" cy="1799403"/>
              </a:xfrm>
              <a:prstGeom prst="rect">
                <a:avLst/>
              </a:prstGeom>
              <a:blipFill>
                <a:blip r:embed="rId2"/>
                <a:stretch>
                  <a:fillRect l="-3638" r="-2465" b="-9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60" name="yt_shape_12060"/>
          <p:cNvSpPr txBox="1"/>
          <p:nvPr/>
        </p:nvSpPr>
        <p:spPr>
          <a:xfrm>
            <a:off x="551384" y="5113044"/>
            <a:ext cx="2476704" cy="16929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00" b="0" i="0" u="none" spc="-940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  <a:r>
              <a:rPr lang="en-US" altLang="zh-CN" sz="9400" b="0" i="0" u="none" spc="16963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</a:p>
        </p:txBody>
      </p:sp>
      <p:pic>
        <p:nvPicPr>
          <p:cNvPr id="12059" name="yt_image_12059" title="H_147.24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3645024"/>
            <a:ext cx="2452255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EB0495-0025-F465-EF36-28E4AA439282}"/>
                  </a:ext>
                </a:extLst>
              </p:cNvPr>
              <p:cNvSpPr txBox="1"/>
              <p:nvPr/>
            </p:nvSpPr>
            <p:spPr>
              <a:xfrm>
                <a:off x="469080" y="3563240"/>
                <a:ext cx="532517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组的圆心角为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EB0495-0025-F465-EF36-28E4AA4392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80" y="3563240"/>
                <a:ext cx="5325173" cy="775793"/>
              </a:xfrm>
              <a:prstGeom prst="rect">
                <a:avLst/>
              </a:prstGeom>
              <a:blipFill>
                <a:blip r:embed="rId4"/>
                <a:stretch>
                  <a:fillRect l="-1831" r="-160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7EB050-7A4C-4174-C008-7F48CC25163B}"/>
                  </a:ext>
                </a:extLst>
              </p:cNvPr>
              <p:cNvSpPr txBox="1"/>
              <p:nvPr/>
            </p:nvSpPr>
            <p:spPr>
              <a:xfrm>
                <a:off x="516705" y="4245421"/>
                <a:ext cx="43044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组的圆心角为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37EB050-7A4C-4174-C008-7F48CC251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705" y="4245421"/>
                <a:ext cx="4304411" cy="769061"/>
              </a:xfrm>
              <a:prstGeom prst="rect">
                <a:avLst/>
              </a:prstGeom>
              <a:blipFill>
                <a:blip r:embed="rId5"/>
                <a:stretch>
                  <a:fillRect l="-2266" r="-212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4A96B9C-A75C-FA43-8510-45E89C3A4323}"/>
              </a:ext>
            </a:extLst>
          </p:cNvPr>
          <p:cNvSpPr txBox="1"/>
          <p:nvPr/>
        </p:nvSpPr>
        <p:spPr>
          <a:xfrm>
            <a:off x="469080" y="4920870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补全扇形统计图如图所示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yt_image_12045" title="H_395.55">
            <a:extLst>
              <a:ext uri="{FF2B5EF4-FFF2-40B4-BE49-F238E27FC236}">
                <a16:creationId xmlns:a16="http://schemas.microsoft.com/office/drawing/2014/main" id="{0B45E570-F1F9-399E-601D-1E31AAC6498A}"/>
              </a:ex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56752" y="3474234"/>
            <a:ext cx="2325680" cy="210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2" name="yt_shape_12062"/>
          <p:cNvSpPr txBox="1"/>
          <p:nvPr/>
        </p:nvSpPr>
        <p:spPr>
          <a:xfrm>
            <a:off x="623392" y="10527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组的学生中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名男生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其余都是女生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14aa"/>
              </a:rPr>
              <a:t>用列举法求以下事件的概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组中随机选取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恰好都是女生的概率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63" name="yt_shape_12063"/>
          <p:cNvSpPr txBox="1"/>
          <p:nvPr/>
        </p:nvSpPr>
        <p:spPr>
          <a:xfrm>
            <a:off x="479376" y="2077253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画树状图：</a:t>
            </a:r>
          </a:p>
        </p:txBody>
      </p:sp>
      <p:sp>
        <p:nvSpPr>
          <p:cNvPr id="12065" name="yt_shape_12065"/>
          <p:cNvSpPr txBox="1"/>
          <p:nvPr/>
        </p:nvSpPr>
        <p:spPr>
          <a:xfrm>
            <a:off x="479376" y="2708920"/>
            <a:ext cx="3577967" cy="110761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  <a:r>
              <a:rPr lang="en-US" altLang="zh-CN" sz="6150" b="0" i="0" u="none" spc="26363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</a:p>
        </p:txBody>
      </p:sp>
      <p:pic>
        <p:nvPicPr>
          <p:cNvPr id="12064" name="yt_image_12064" title="H_96.3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5497" y="2593521"/>
            <a:ext cx="3541006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067" name="yt_shape_12067"/>
              <p:cNvSpPr txBox="1"/>
              <p:nvPr/>
            </p:nvSpPr>
            <p:spPr>
              <a:xfrm>
                <a:off x="479376" y="3982448"/>
                <a:ext cx="7232749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种等可能的结果，恰好都是女生的结果有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恰好都是女生的概率为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067" name="yt_shape_120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982448"/>
                <a:ext cx="7232749" cy="1119987"/>
              </a:xfrm>
              <a:prstGeom prst="rect">
                <a:avLst/>
              </a:prstGeom>
              <a:blipFill>
                <a:blip r:embed="rId3"/>
                <a:stretch>
                  <a:fillRect l="-2614" t="-4348" r="-1602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C0DC418-CAD4-7FD3-0F3E-4A818136345E}"/>
              </a:ext>
            </a:extLst>
          </p:cNvPr>
          <p:cNvSpPr txBox="1"/>
          <p:nvPr/>
        </p:nvSpPr>
        <p:spPr>
          <a:xfrm>
            <a:off x="389365" y="2030447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71DD3F-0F35-E569-8CFF-1A1A9365719B}"/>
              </a:ext>
            </a:extLst>
          </p:cNvPr>
          <p:cNvSpPr txBox="1"/>
          <p:nvPr/>
        </p:nvSpPr>
        <p:spPr>
          <a:xfrm>
            <a:off x="389365" y="3935642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种等可能的结果，恰好都是女生的结果有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A57451-F50E-4AF5-7BEA-1E97006FDE0B}"/>
                  </a:ext>
                </a:extLst>
              </p:cNvPr>
              <p:cNvSpPr txBox="1"/>
              <p:nvPr/>
            </p:nvSpPr>
            <p:spPr>
              <a:xfrm>
                <a:off x="389365" y="4411130"/>
                <a:ext cx="44901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恰好都是女生的概率为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A57451-F50E-4AF5-7BEA-1E97006FD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411130"/>
                <a:ext cx="4490148" cy="727279"/>
              </a:xfrm>
              <a:prstGeom prst="rect">
                <a:avLst/>
              </a:prstGeom>
              <a:blipFill>
                <a:blip r:embed="rId4"/>
                <a:stretch>
                  <a:fillRect l="-2174" r="-217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04" name="yt_shape_12004"/>
              <p:cNvSpPr txBox="1"/>
              <p:nvPr/>
            </p:nvSpPr>
            <p:spPr>
              <a:xfrm>
                <a:off x="540119" y="2703816"/>
                <a:ext cx="11492915" cy="18103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正面分别写有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这九个数字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将它们背面朝上洗匀后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4b4b,isEnd"/>
                  </a:rPr>
                  <a:t>任意抽取一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记卡片上的数字为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则能使关于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的分式方程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83c7a,isEnd"/>
                  </a:rPr>
                  <a:t>的解为正数的概率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04" name="yt_shape_12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03816"/>
                <a:ext cx="11492915" cy="1810367"/>
              </a:xfrm>
              <a:prstGeom prst="rect">
                <a:avLst/>
              </a:prstGeom>
              <a:blipFill>
                <a:blip r:embed="rId2"/>
                <a:stretch>
                  <a:fillRect l="-1645" t="-3030" b="-4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069F038-E06F-EFA0-98A9-38B913BE2D26}"/>
                  </a:ext>
                </a:extLst>
              </p:cNvPr>
              <p:cNvSpPr txBox="1"/>
              <p:nvPr/>
            </p:nvSpPr>
            <p:spPr>
              <a:xfrm>
                <a:off x="1127448" y="3608999"/>
                <a:ext cx="661099" cy="7359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069F038-E06F-EFA0-98A9-38B913BE2D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448" y="3608999"/>
                <a:ext cx="661099" cy="7359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6" name="yt_shape_12006"/>
          <p:cNvSpPr txBox="1"/>
          <p:nvPr/>
        </p:nvSpPr>
        <p:spPr>
          <a:xfrm>
            <a:off x="540000" y="1022196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概率与函数的综合</a:t>
            </a:r>
          </a:p>
        </p:txBody>
      </p:sp>
      <p:sp>
        <p:nvSpPr>
          <p:cNvPr id="12007" name="yt_shape_12007"/>
          <p:cNvSpPr txBox="1"/>
          <p:nvPr/>
        </p:nvSpPr>
        <p:spPr>
          <a:xfrm>
            <a:off x="540119" y="15116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在质地和颜色都相同的三张卡片的正面分别写有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637d"/>
              </a:rPr>
              <a:t>将三张卡片背面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朝上洗匀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从中抽出一张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然后从余下的两张卡片中再抽出一张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74b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08" name="yt_table_12008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0627229"/>
                  </p:ext>
                </p:extLst>
              </p:nvPr>
            </p:nvGraphicFramePr>
            <p:xfrm>
              <a:off x="540047" y="2951196"/>
              <a:ext cx="7100254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008" name="yt_table_12008" descr="{&quot;rangeId&quot;:6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0627229"/>
                  </p:ext>
                </p:extLst>
              </p:nvPr>
            </p:nvGraphicFramePr>
            <p:xfrm>
              <a:off x="540047" y="2829000"/>
              <a:ext cx="7100254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33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17" r="-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09" name="yt_shape_12009"/>
          <p:cNvSpPr txBox="1"/>
          <p:nvPr/>
        </p:nvSpPr>
        <p:spPr>
          <a:xfrm>
            <a:off x="540119" y="3637796"/>
            <a:ext cx="11492915" cy="25580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把一枚六个面编号分别为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3709d,isEnd"/>
              </a:rPr>
              <a:t>的质地均匀的正六面体骰子连续投掷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若两次正面朝上的编号分别为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则二次函数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824b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轴至少有一个交点的概率是</a:t>
            </a:r>
            <a:r>
              <a:rPr sz="3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69204090" title="H_25.973701">
            <a:extLst>
              <a:ext uri="{FF2B5EF4-FFF2-40B4-BE49-F238E27FC236}">
                <a16:creationId xmlns:a16="http://schemas.microsoft.com/office/drawing/2014/main" id="{189CF0D1-0F47-F840-74B3-E44E99C040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74465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EB6CA9-E9DD-3FAB-104C-77BD930D6FFB}"/>
              </a:ext>
            </a:extLst>
          </p:cNvPr>
          <p:cNvSpPr txBox="1"/>
          <p:nvPr/>
        </p:nvSpPr>
        <p:spPr>
          <a:xfrm>
            <a:off x="7497021" y="241580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9B739A-F39B-39CC-4F29-294B1D3715CC}"/>
                  </a:ext>
                </a:extLst>
              </p:cNvPr>
              <p:cNvSpPr txBox="1"/>
              <p:nvPr/>
            </p:nvSpPr>
            <p:spPr>
              <a:xfrm>
                <a:off x="4439816" y="4390762"/>
                <a:ext cx="789686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9B739A-F39B-39CC-4F29-294B1D3715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9816" y="4390762"/>
                <a:ext cx="789686" cy="7760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12" name="yt_shape_12012"/>
              <p:cNvSpPr txBox="1"/>
              <p:nvPr/>
            </p:nvSpPr>
            <p:spPr>
              <a:xfrm>
                <a:off x="551384" y="1988840"/>
                <a:ext cx="11492915" cy="27313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随机的抽取一张卡片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求抽取的卡片上的数字为负数的概率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随机的抽取一张卡片，抽取的卡片上的数字为负数的概率为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先随机抽取一张卡片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其上的数字作为点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的横坐标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然后放回并洗匀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6ccf"/>
                  </a:rPr>
                  <a:t>再随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机抽取一张卡片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其上的数字作为点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的纵坐标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45197"/>
                  </a:rPr>
                  <a:t>试用画树状图或列表的方法求出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上的概率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画树状图如图所示：</a:t>
                </a:r>
              </a:p>
            </p:txBody>
          </p:sp>
        </mc:Choice>
        <mc:Fallback>
          <p:sp>
            <p:nvSpPr>
              <p:cNvPr id="12012" name="yt_shape_120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988840"/>
                <a:ext cx="11492915" cy="2731321"/>
              </a:xfrm>
              <a:prstGeom prst="rect">
                <a:avLst/>
              </a:prstGeom>
              <a:blipFill>
                <a:blip r:embed="rId2"/>
                <a:stretch>
                  <a:fillRect l="-1591" t="-4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18" name="yt_shape_12018"/>
          <p:cNvSpPr txBox="1"/>
          <p:nvPr/>
        </p:nvSpPr>
        <p:spPr>
          <a:xfrm>
            <a:off x="551384" y="3999453"/>
            <a:ext cx="3830151" cy="10806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00" b="0" i="0" u="none" spc="-600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  <a:r>
              <a:rPr lang="en-US" altLang="zh-CN" sz="6000" b="0" i="0" u="none" spc="28367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</a:rPr>
              <a:t> </a:t>
            </a:r>
          </a:p>
        </p:txBody>
      </p:sp>
      <p:pic>
        <p:nvPicPr>
          <p:cNvPr id="12017" name="yt_image_12017" title="H_94.5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9868" y="4065981"/>
            <a:ext cx="3792263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020" name="yt_shape_12020"/>
              <p:cNvSpPr txBox="1"/>
              <p:nvPr/>
            </p:nvSpPr>
            <p:spPr>
              <a:xfrm>
                <a:off x="551384" y="5251269"/>
                <a:ext cx="8135240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5797518" algn="l"/>
                  </a:tabLst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上的概率为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</a:p>
            </p:txBody>
          </p:sp>
        </mc:Choice>
        <mc:Fallback>
          <p:sp>
            <p:nvSpPr>
              <p:cNvPr id="12020" name="yt_shape_120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251269"/>
                <a:ext cx="8135240" cy="1122871"/>
              </a:xfrm>
              <a:prstGeom prst="rect">
                <a:avLst/>
              </a:prstGeom>
              <a:blipFill>
                <a:blip r:embed="rId4"/>
                <a:stretch>
                  <a:fillRect l="-2247" t="-4324" r="-1348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4A733F-7418-B73E-3B0A-5854956EAC7C}"/>
                  </a:ext>
                </a:extLst>
              </p:cNvPr>
              <p:cNvSpPr txBox="1"/>
              <p:nvPr/>
            </p:nvSpPr>
            <p:spPr>
              <a:xfrm>
                <a:off x="461373" y="2120770"/>
                <a:ext cx="103051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随机的抽取一张卡片，抽取的卡片上的数字为负数的概率为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4A733F-7418-B73E-3B0A-5854956EA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120770"/>
                <a:ext cx="10305162" cy="766077"/>
              </a:xfrm>
              <a:prstGeom prst="rect">
                <a:avLst/>
              </a:prstGeom>
              <a:blipFill>
                <a:blip r:embed="rId5"/>
                <a:stretch>
                  <a:fillRect l="-947" r="-9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9153653-AB37-841E-9068-006F04867A4D}"/>
              </a:ext>
            </a:extLst>
          </p:cNvPr>
          <p:cNvSpPr txBox="1"/>
          <p:nvPr/>
        </p:nvSpPr>
        <p:spPr>
          <a:xfrm>
            <a:off x="461492" y="3906096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EE9986-A741-8CEE-8F74-C55F83DF976A}"/>
              </a:ext>
            </a:extLst>
          </p:cNvPr>
          <p:cNvSpPr txBox="1"/>
          <p:nvPr/>
        </p:nvSpPr>
        <p:spPr>
          <a:xfrm>
            <a:off x="461373" y="5454478"/>
            <a:ext cx="823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E7FE85-CAA9-19E2-2264-E13658478512}"/>
                  </a:ext>
                </a:extLst>
              </p:cNvPr>
              <p:cNvSpPr txBox="1"/>
              <p:nvPr/>
            </p:nvSpPr>
            <p:spPr>
              <a:xfrm>
                <a:off x="461373" y="5679951"/>
                <a:ext cx="53839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上的概率为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E7FE85-CAA9-19E2-2264-E136584785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679951"/>
                <a:ext cx="5383911" cy="730136"/>
              </a:xfrm>
              <a:prstGeom prst="rect">
                <a:avLst/>
              </a:prstGeom>
              <a:blipFill>
                <a:blip r:embed="rId6"/>
                <a:stretch>
                  <a:fillRect l="-1812" r="-181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2009">
            <a:extLst>
              <a:ext uri="{FF2B5EF4-FFF2-40B4-BE49-F238E27FC236}">
                <a16:creationId xmlns:a16="http://schemas.microsoft.com/office/drawing/2014/main" id="{D7DCC1C8-56B9-38A8-106E-2AAE414A1CCB}"/>
              </a:ext>
            </a:extLst>
          </p:cNvPr>
          <p:cNvSpPr txBox="1"/>
          <p:nvPr/>
        </p:nvSpPr>
        <p:spPr>
          <a:xfrm>
            <a:off x="461373" y="1114319"/>
            <a:ext cx="11492915" cy="25580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南充市中考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现有四张完全相同的不透明卡片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其正面分别写有数字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057b7,isEnd"/>
              </a:rPr>
              <a:t>，－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把这四张卡片背面朝上洗匀后放在桌面上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3" name="yt_shape_12023"/>
          <p:cNvSpPr txBox="1"/>
          <p:nvPr/>
        </p:nvSpPr>
        <p:spPr>
          <a:xfrm>
            <a:off x="540000" y="1055524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概率与几何图形的综合</a:t>
            </a:r>
          </a:p>
        </p:txBody>
      </p:sp>
      <p:sp>
        <p:nvSpPr>
          <p:cNvPr id="12024" name="yt_shape_12024"/>
          <p:cNvSpPr txBox="1"/>
          <p:nvPr/>
        </p:nvSpPr>
        <p:spPr>
          <a:xfrm>
            <a:off x="540119" y="15449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的四条线段中任取三条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d1f5"/>
              </a:rPr>
              <a:t>则它们能组成三角形的概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25" name="yt_table_12025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2904808"/>
                  </p:ext>
                </p:extLst>
              </p:nvPr>
            </p:nvGraphicFramePr>
            <p:xfrm>
              <a:off x="540047" y="2504393"/>
              <a:ext cx="7066916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025" name="yt_table_12025" descr="{&quot;rangeId&quot;:9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2904808"/>
                  </p:ext>
                </p:extLst>
              </p:nvPr>
            </p:nvGraphicFramePr>
            <p:xfrm>
              <a:off x="540047" y="2348869"/>
              <a:ext cx="7066916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26" name="yt_shape_12026"/>
          <p:cNvSpPr txBox="1"/>
          <p:nvPr/>
        </p:nvSpPr>
        <p:spPr>
          <a:xfrm>
            <a:off x="540119" y="319004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四张质地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背面完全相同的卡片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正面分别画有下列图案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e786"/>
              </a:rPr>
              <a:t>现把它们正面朝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下随机摆放在桌面上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从中任意抽出一张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38e21"/>
              </a:rPr>
              <a:t>则抽出的卡片正面图案既是轴对称图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又是中心对称图形的概率是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28" name="yt_table_12028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3987462"/>
                  </p:ext>
                </p:extLst>
              </p:nvPr>
            </p:nvGraphicFramePr>
            <p:xfrm>
              <a:off x="540047" y="5528949"/>
              <a:ext cx="7100254" cy="63366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4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028" name="yt_table_12028_skip" descr="{&quot;rangeId&quot;:10,&quot;type&quot;:&quot;Option&quot;,&quot;drawing&quot;:[&quot;yt_image_12027&quot;]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3987462"/>
                  </p:ext>
                </p:extLst>
              </p:nvPr>
            </p:nvGraphicFramePr>
            <p:xfrm>
              <a:off x="540047" y="5373425"/>
              <a:ext cx="7100254" cy="63366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4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33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17" r="-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027" name="yt_image_12027_skip" title="H_70.8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5172" y="4629607"/>
            <a:ext cx="4560211" cy="89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204162" title="H_25.973701">
            <a:extLst>
              <a:ext uri="{FF2B5EF4-FFF2-40B4-BE49-F238E27FC236}">
                <a16:creationId xmlns:a16="http://schemas.microsoft.com/office/drawing/2014/main" id="{71ECC230-BE66-58E3-C476-4925217822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07793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FF1B11-F07B-BA29-28C2-96576F6FDE5F}"/>
              </a:ext>
            </a:extLst>
          </p:cNvPr>
          <p:cNvSpPr txBox="1"/>
          <p:nvPr/>
        </p:nvSpPr>
        <p:spPr>
          <a:xfrm>
            <a:off x="1669308" y="19736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28CADF-83F9-C798-42CD-1106F127A8D8}"/>
              </a:ext>
            </a:extLst>
          </p:cNvPr>
          <p:cNvSpPr txBox="1"/>
          <p:nvPr/>
        </p:nvSpPr>
        <p:spPr>
          <a:xfrm>
            <a:off x="5326908" y="40942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9" name="yt_shape_12029"/>
          <p:cNvSpPr txBox="1"/>
          <p:nvPr/>
        </p:nvSpPr>
        <p:spPr>
          <a:xfrm>
            <a:off x="540120" y="11620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有以下四个条件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两组对边分别平行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a551"/>
              </a:rPr>
              <a:t>两条对角线互相平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两条对角线互相垂直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一组邻边相等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从中任取两个条件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能得到四边形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845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30" name="yt_table_12030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6914389"/>
                  </p:ext>
                </p:extLst>
              </p:nvPr>
            </p:nvGraphicFramePr>
            <p:xfrm>
              <a:off x="540047" y="2601586"/>
              <a:ext cx="7239953" cy="642874"/>
            </p:xfrm>
            <a:graphic>
              <a:graphicData uri="http://schemas.openxmlformats.org/drawingml/2006/table">
                <a:tbl>
                  <a:tblPr/>
                  <a:tblGrid>
                    <a:gridCol w="2030730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2013268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030" name="yt_table_12030" descr="{&quot;rangeId&quot;:11,&quot;type&quot;:&quot;Option&quot;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6914389"/>
                  </p:ext>
                </p:extLst>
              </p:nvPr>
            </p:nvGraphicFramePr>
            <p:xfrm>
              <a:off x="540047" y="2339566"/>
              <a:ext cx="7239953" cy="642874"/>
            </p:xfrm>
            <a:graphic>
              <a:graphicData uri="http://schemas.openxmlformats.org/drawingml/2006/table">
                <a:tbl>
                  <a:tblPr/>
                  <a:tblGrid>
                    <a:gridCol w="2030730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2013268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5988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5977" r="-145690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6667" r="-53636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1751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31" name="yt_shape_12031"/>
          <p:cNvSpPr txBox="1"/>
          <p:nvPr/>
        </p:nvSpPr>
        <p:spPr>
          <a:xfrm>
            <a:off x="540119" y="329510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聊城市莘县模拟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是一块绿化带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阴影部分被修建成了花圃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0f8c"/>
              </a:rPr>
              <a:t>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的内切圆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6e03"/>
              </a:rPr>
              <a:t>一只自由飞翔的小鸟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将随机落在这块绿化带上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则小鸟落在花圃上的概率为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33" name="yt_table_12033_skip" title="H_47.0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3880557"/>
                  </p:ext>
                </p:extLst>
              </p:nvPr>
            </p:nvGraphicFramePr>
            <p:xfrm>
              <a:off x="540047" y="4734672"/>
              <a:ext cx="7262178" cy="597218"/>
            </p:xfrm>
            <a:graphic>
              <a:graphicData uri="http://schemas.openxmlformats.org/drawingml/2006/table">
                <a:tbl>
                  <a:tblPr/>
                  <a:tblGrid>
                    <a:gridCol w="2030730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2013268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  <a:gridCol w="1098550">
                      <a:extLst>
                        <a:ext uri="{9D8B030D-6E8A-4147-A177-3AD203B41FA5}">
                          <a16:colId xmlns:a16="http://schemas.microsoft.com/office/drawing/2014/main" val="103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033" name="yt_table_12033_skip" descr="{&quot;rangeId&quot;:12,&quot;type&quot;:&quot;Option&quot;,&quot;drawing&quot;:[&quot;yt_image_12032&quot;]}" title="H_47.0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3880557"/>
                  </p:ext>
                </p:extLst>
              </p:nvPr>
            </p:nvGraphicFramePr>
            <p:xfrm>
              <a:off x="540047" y="4472652"/>
              <a:ext cx="7262178" cy="597218"/>
            </p:xfrm>
            <a:graphic>
              <a:graphicData uri="http://schemas.openxmlformats.org/drawingml/2006/table">
                <a:tbl>
                  <a:tblPr/>
                  <a:tblGrid>
                    <a:gridCol w="2030730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2013268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  <a:gridCol w="1098550">
                      <a:extLst>
                        <a:ext uri="{9D8B030D-6E8A-4147-A177-3AD203B41FA5}">
                          <a16:colId xmlns:a16="http://schemas.microsoft.com/office/drawing/2014/main" val="10356"/>
                        </a:ext>
                      </a:extLst>
                    </a:gridCol>
                  </a:tblGrid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7958" b="-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690" r="-146839" b="-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5740" r="-54381" b="-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2222" b="-161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032" name="yt_image_12032_skip" title="H_104.0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4303" y="4734672"/>
            <a:ext cx="1615536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5BD410-A603-0B55-F361-4FB2F4BFF38B}"/>
              </a:ext>
            </a:extLst>
          </p:cNvPr>
          <p:cNvSpPr txBox="1"/>
          <p:nvPr/>
        </p:nvSpPr>
        <p:spPr>
          <a:xfrm>
            <a:off x="4036272" y="20661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6574B8-457A-9A8B-D872-7962A6004494}"/>
              </a:ext>
            </a:extLst>
          </p:cNvPr>
          <p:cNvSpPr txBox="1"/>
          <p:nvPr/>
        </p:nvSpPr>
        <p:spPr>
          <a:xfrm>
            <a:off x="8374907" y="41992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4" name="yt_shape_12034"/>
          <p:cNvSpPr txBox="1"/>
          <p:nvPr/>
        </p:nvSpPr>
        <p:spPr>
          <a:xfrm>
            <a:off x="540000" y="2086718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概率与其他学科知识的综合</a:t>
            </a:r>
          </a:p>
        </p:txBody>
      </p:sp>
      <p:sp>
        <p:nvSpPr>
          <p:cNvPr id="12035" name="yt_shape_12035"/>
          <p:cNvSpPr txBox="1"/>
          <p:nvPr/>
        </p:nvSpPr>
        <p:spPr>
          <a:xfrm>
            <a:off x="540119" y="2576152"/>
            <a:ext cx="1117250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春节期间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中国诗词大会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节目的播出深受观众喜爱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c533"/>
              </a:rPr>
              <a:t>现有以下四句古诗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锄禾日当午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春眠不觉晓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白日依山尽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床前明月光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d55d"/>
              </a:rPr>
              <a:t>乙两名同学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从中各随机选取了一句写在了纸上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e4819"/>
              </a:rPr>
              <a:t>则他们选取的诗句恰好相同的概率为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36" name="yt_table_12036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6524403"/>
                  </p:ext>
                </p:extLst>
              </p:nvPr>
            </p:nvGraphicFramePr>
            <p:xfrm>
              <a:off x="540047" y="4495850"/>
              <a:ext cx="7066916" cy="63557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5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036" name="yt_table_12036" descr="{&quot;rangeId&quot;:14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6524403"/>
                  </p:ext>
                </p:extLst>
              </p:nvPr>
            </p:nvGraphicFramePr>
            <p:xfrm>
              <a:off x="540047" y="3309132"/>
              <a:ext cx="7066916" cy="63557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5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69204227" title="H_25.973701">
            <a:extLst>
              <a:ext uri="{FF2B5EF4-FFF2-40B4-BE49-F238E27FC236}">
                <a16:creationId xmlns:a16="http://schemas.microsoft.com/office/drawing/2014/main" id="{A8F6F8F1-6794-CEF9-5AA0-7AF6FEAB29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3898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C2EC1F-C21E-1B66-3C4E-84C0ED78AFB7}"/>
              </a:ext>
            </a:extLst>
          </p:cNvPr>
          <p:cNvSpPr txBox="1"/>
          <p:nvPr/>
        </p:nvSpPr>
        <p:spPr>
          <a:xfrm>
            <a:off x="1059708" y="39558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37" name="yt_shape_12037"/>
              <p:cNvSpPr txBox="1"/>
              <p:nvPr/>
            </p:nvSpPr>
            <p:spPr>
              <a:xfrm>
                <a:off x="540119" y="1023680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在电路图中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当随机闭合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中的两个开关时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e88f,isEnd"/>
                  </a:rPr>
                  <a:t>能够让灯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泡发光的概率为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037" name="yt_shape_120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23680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891" r="-439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39" name="yt_image_120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3398" y="2116711"/>
            <a:ext cx="2505204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41" name="yt_shape_12041"/>
              <p:cNvSpPr txBox="1"/>
              <p:nvPr/>
            </p:nvSpPr>
            <p:spPr>
              <a:xfrm>
                <a:off x="540119" y="4111184"/>
                <a:ext cx="11492915" cy="20831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沁园春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中提到过五位历史名人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他们分别是秦始皇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汉武帝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唐太宗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dd0d,isEnd"/>
                  </a:rPr>
                  <a:t>、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宋太祖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成吉思汗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7_5cbe9,isEnd"/>
                  </a:rPr>
                  <a:t>小红将这五位历史名人简介分别写在五张完全相同的知识卡片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小哲从中随机抽取一张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卡片上介绍的人物是唐朝以后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不含唐朝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00e0,isEnd"/>
                  </a:rPr>
                  <a:t>出生的概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率是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041" name="yt_shape_120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11184"/>
                <a:ext cx="11492915" cy="2083134"/>
              </a:xfrm>
              <a:prstGeom prst="rect">
                <a:avLst/>
              </a:prstGeom>
              <a:blipFill>
                <a:blip r:embed="rId4"/>
                <a:stretch>
                  <a:fillRect l="-1645" t="-2339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34668F-0143-436A-2859-B85260E55EC2}"/>
                  </a:ext>
                </a:extLst>
              </p:cNvPr>
              <p:cNvSpPr txBox="1"/>
              <p:nvPr/>
            </p:nvSpPr>
            <p:spPr>
              <a:xfrm>
                <a:off x="2927648" y="1268760"/>
                <a:ext cx="661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34668F-0143-436A-2859-B85260E55E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648" y="1268760"/>
                <a:ext cx="661099" cy="730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444385-2CD8-AC2C-5699-29CF87EAA772}"/>
                  </a:ext>
                </a:extLst>
              </p:cNvPr>
              <p:cNvSpPr txBox="1"/>
              <p:nvPr/>
            </p:nvSpPr>
            <p:spPr>
              <a:xfrm>
                <a:off x="1415480" y="5301208"/>
                <a:ext cx="661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444385-2CD8-AC2C-5699-29CF87EAA7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5480" y="5301208"/>
                <a:ext cx="661099" cy="7301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3" name="yt_shape_12043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概率与统计知识的综合</a:t>
            </a:r>
          </a:p>
        </p:txBody>
      </p:sp>
      <p:sp>
        <p:nvSpPr>
          <p:cNvPr id="12044" name="yt_shape_12044"/>
          <p:cNvSpPr txBox="1"/>
          <p:nvPr/>
        </p:nvSpPr>
        <p:spPr>
          <a:xfrm>
            <a:off x="540119" y="13386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平均每周课外阅读时间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68e4"/>
              </a:rPr>
              <a:t>的调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由调查结果绘制了如下不完整的频数分布表和扇形统计图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2045" name="yt_image_12045" title="H_395.55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6132" y="2685939"/>
            <a:ext cx="3179736" cy="287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204292" title="H_25.973701">
            <a:extLst>
              <a:ext uri="{FF2B5EF4-FFF2-40B4-BE49-F238E27FC236}">
                <a16:creationId xmlns:a16="http://schemas.microsoft.com/office/drawing/2014/main" id="{69568769-FD18-A0B8-BB9C-4E1C6E21C1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1728</Words>
  <Application>Microsoft Office PowerPoint</Application>
  <PresentationFormat>宽屏</PresentationFormat>
  <Paragraphs>122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2024-04-28T03:34:11Z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