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5" r:id="rId7"/>
    <p:sldId id="327" r:id="rId8"/>
    <p:sldId id="316" r:id="rId9"/>
    <p:sldId id="317" r:id="rId10"/>
    <p:sldId id="318" r:id="rId11"/>
    <p:sldId id="320" r:id="rId12"/>
    <p:sldId id="321" r:id="rId13"/>
    <p:sldId id="322" r:id="rId14"/>
    <p:sldId id="323" r:id="rId15"/>
    <p:sldId id="328" r:id="rId16"/>
    <p:sldId id="324" r:id="rId17"/>
    <p:sldId id="330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7" Type="http://schemas.openxmlformats.org/officeDocument/2006/relationships/image" Target="../media/image3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38.png"/><Relationship Id="rId10" Type="http://schemas.openxmlformats.org/officeDocument/2006/relationships/image" Target="../media/image48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5" name="yt_image_1025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2788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7" name="yt_shape_10257"/>
          <p:cNvSpPr txBox="1"/>
          <p:nvPr/>
        </p:nvSpPr>
        <p:spPr>
          <a:xfrm>
            <a:off x="540000" y="1910047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矩形的性质</a:t>
            </a:r>
          </a:p>
        </p:txBody>
      </p:sp>
      <p:sp>
        <p:nvSpPr>
          <p:cNvPr id="10258" name="yt_shape_10258"/>
          <p:cNvSpPr txBox="1"/>
          <p:nvPr/>
        </p:nvSpPr>
        <p:spPr>
          <a:xfrm>
            <a:off x="540000" y="2399481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矩形具有而一般的平行四边形不一定具有的性质是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59" name="yt_table_102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015904"/>
              </p:ext>
            </p:extLst>
          </p:nvPr>
        </p:nvGraphicFramePr>
        <p:xfrm>
          <a:off x="540047" y="2878784"/>
          <a:ext cx="64868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对边相等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sp>
        <p:nvSpPr>
          <p:cNvPr id="10261" name="yt_shape_10261"/>
          <p:cNvSpPr txBox="1"/>
          <p:nvPr/>
        </p:nvSpPr>
        <p:spPr>
          <a:xfrm>
            <a:off x="540119" y="3880338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两个矩形的位置如图所示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63" name="yt_table_1026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17934"/>
              </p:ext>
            </p:extLst>
          </p:nvPr>
        </p:nvGraphicFramePr>
        <p:xfrm>
          <a:off x="540047" y="4359641"/>
          <a:ext cx="2001838" cy="1901952"/>
        </p:xfrm>
        <a:graphic>
          <a:graphicData uri="http://schemas.openxmlformats.org/drawingml/2006/table">
            <a:tbl>
              <a:tblPr/>
              <a:tblGrid>
                <a:gridCol w="2001838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270°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pic>
        <p:nvPicPr>
          <p:cNvPr id="10262" name="yt_image_10262_skip" title="H_120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7767" y="4359641"/>
            <a:ext cx="1402025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58897" title="H_26.259764">
            <a:extLst>
              <a:ext uri="{FF2B5EF4-FFF2-40B4-BE49-F238E27FC236}">
                <a16:creationId xmlns:a16="http://schemas.microsoft.com/office/drawing/2014/main" id="{71964673-9395-3CCF-6A4C-51D8D4182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050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388C81-F899-7EED-B0FE-FD7DDEF2BA4D}"/>
              </a:ext>
            </a:extLst>
          </p:cNvPr>
          <p:cNvSpPr txBox="1"/>
          <p:nvPr/>
        </p:nvSpPr>
        <p:spPr>
          <a:xfrm>
            <a:off x="10203589" y="23526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6D1429-E5C6-2C8B-B2FD-E00B47325B44}"/>
              </a:ext>
            </a:extLst>
          </p:cNvPr>
          <p:cNvSpPr txBox="1"/>
          <p:nvPr/>
        </p:nvSpPr>
        <p:spPr>
          <a:xfrm>
            <a:off x="10668846" y="383353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9" name="yt_shape_10299"/>
          <p:cNvSpPr txBox="1"/>
          <p:nvPr/>
        </p:nvSpPr>
        <p:spPr>
          <a:xfrm>
            <a:off x="540119" y="20770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b4ef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6f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03" name="yt_table_10303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1786751"/>
                  </p:ext>
                </p:extLst>
              </p:nvPr>
            </p:nvGraphicFramePr>
            <p:xfrm>
              <a:off x="540047" y="3516600"/>
              <a:ext cx="7581266" cy="636524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03" name="yt_table_10303_skip" descr="{&quot;rangeId&quot;:12,&quot;type&quot;:&quot;Option&quot;,&quot;drawing&quot;:[&quot;yt_shape_10300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1786751"/>
                  </p:ext>
                </p:extLst>
              </p:nvPr>
            </p:nvGraphicFramePr>
            <p:xfrm>
              <a:off x="540047" y="2339566"/>
              <a:ext cx="7581266" cy="636524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470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62" r="-15689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62" r="-5689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8788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300" name="yt_shape_10300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9706" y="3516600"/>
            <a:ext cx="1660143" cy="1624725"/>
            <a:chOff x="0" y="0"/>
            <a:chExt cx="1660143" cy="1624725"/>
          </a:xfrm>
        </p:grpSpPr>
        <p:pic>
          <p:nvPicPr>
            <p:cNvPr id="2" name="yt_image_1030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0143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02" name="yt_shape_10302"/>
            <p:cNvSpPr txBox="1"/>
            <p:nvPr/>
          </p:nvSpPr>
          <p:spPr>
            <a:xfrm>
              <a:off x="220607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841C28F-BC22-6CF8-D681-E4D10DD01A4F}"/>
              </a:ext>
            </a:extLst>
          </p:cNvPr>
          <p:cNvSpPr txBox="1"/>
          <p:nvPr/>
        </p:nvSpPr>
        <p:spPr>
          <a:xfrm>
            <a:off x="1974108" y="29812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4" name="yt_shape_10304"/>
              <p:cNvSpPr txBox="1"/>
              <p:nvPr/>
            </p:nvSpPr>
            <p:spPr>
              <a:xfrm>
                <a:off x="540119" y="1968606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456c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4" name="yt_shape_10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8606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09" name="yt_shape_10309"/>
          <p:cNvSpPr txBox="1"/>
          <p:nvPr/>
        </p:nvSpPr>
        <p:spPr>
          <a:xfrm>
            <a:off x="540000" y="48908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06" name="yt_shape_10306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1929" y="3117466"/>
            <a:ext cx="2128140" cy="1723023"/>
            <a:chOff x="0" y="0"/>
            <a:chExt cx="2128140" cy="1723023"/>
          </a:xfrm>
        </p:grpSpPr>
        <p:pic>
          <p:nvPicPr>
            <p:cNvPr id="2" name="yt_image_1030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8140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08" name="yt_shape_10308"/>
            <p:cNvSpPr txBox="1"/>
            <p:nvPr/>
          </p:nvSpPr>
          <p:spPr>
            <a:xfrm>
              <a:off x="454606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954536-57B1-BD20-47C7-265DEB20B02C}"/>
                  </a:ext>
                </a:extLst>
              </p:cNvPr>
              <p:cNvSpPr txBox="1"/>
              <p:nvPr/>
            </p:nvSpPr>
            <p:spPr>
              <a:xfrm>
                <a:off x="8279657" y="2316338"/>
                <a:ext cx="11009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39954536-57B1-BD20-47C7-265DEB20B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657" y="2316338"/>
                <a:ext cx="1100964" cy="554686"/>
              </a:xfrm>
              <a:prstGeom prst="rect">
                <a:avLst/>
              </a:prstGeom>
              <a:blipFill>
                <a:blip r:embed="rId4"/>
                <a:stretch>
                  <a:fillRect l="-828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0" name="yt_shape_10310"/>
              <p:cNvSpPr txBox="1"/>
              <p:nvPr/>
            </p:nvSpPr>
            <p:spPr>
              <a:xfrm>
                <a:off x="540119" y="2208636"/>
                <a:ext cx="11492915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如图是一张矩形纸片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3010,isEnd"/>
                  </a:rPr>
                  <a:t>上的一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的边上一点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是等腰三角形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6a34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底边长为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分几种情况考虑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10" name="yt_shape_103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8636"/>
                <a:ext cx="11492915" cy="1429430"/>
              </a:xfrm>
              <a:prstGeom prst="rect">
                <a:avLst/>
              </a:prstGeom>
              <a:blipFill>
                <a:blip r:embed="rId2"/>
                <a:stretch>
                  <a:fillRect l="-1645" t="-3404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12" name="yt_image_10312" title="H_91.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4077072"/>
            <a:ext cx="1584757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E2D489-03FF-4416-5811-C072F294A9B9}"/>
                  </a:ext>
                </a:extLst>
              </p:cNvPr>
              <p:cNvSpPr txBox="1"/>
              <p:nvPr/>
            </p:nvSpPr>
            <p:spPr>
              <a:xfrm>
                <a:off x="1974108" y="3031856"/>
                <a:ext cx="24790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}">
                <a:extLst>
                  <a:ext uri="{FF2B5EF4-FFF2-40B4-BE49-F238E27FC236}">
                    <a16:creationId xmlns:a16="http://schemas.microsoft.com/office/drawing/2014/main" id="{D2E2D489-03FF-4416-5811-C072F294A9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3031856"/>
                <a:ext cx="2479041" cy="558242"/>
              </a:xfrm>
              <a:prstGeom prst="rect">
                <a:avLst/>
              </a:prstGeom>
              <a:blipFill>
                <a:blip r:embed="rId4"/>
                <a:stretch>
                  <a:fillRect l="-3931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4" name="yt_shape_10314"/>
              <p:cNvSpPr txBox="1"/>
              <p:nvPr/>
            </p:nvSpPr>
            <p:spPr>
              <a:xfrm>
                <a:off x="540119" y="900000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宿迁市中考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0222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14" name="yt_shape_10314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16" name="yt_image_10316" title="H_295.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132856"/>
            <a:ext cx="1629144" cy="113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8" name="yt_shape_10318"/>
          <p:cNvSpPr txBox="1"/>
          <p:nvPr/>
        </p:nvSpPr>
        <p:spPr>
          <a:xfrm>
            <a:off x="540119" y="2019987"/>
            <a:ext cx="47112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1A0F11-CC9C-9D23-DF52-0D7321435FD8}"/>
              </a:ext>
            </a:extLst>
          </p:cNvPr>
          <p:cNvSpPr txBox="1"/>
          <p:nvPr/>
        </p:nvSpPr>
        <p:spPr>
          <a:xfrm>
            <a:off x="407368" y="2428718"/>
            <a:ext cx="7050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3F79D8-98A3-5FB6-EF2A-01A5C498DDC9}"/>
              </a:ext>
            </a:extLst>
          </p:cNvPr>
          <p:cNvSpPr txBox="1"/>
          <p:nvPr/>
        </p:nvSpPr>
        <p:spPr>
          <a:xfrm>
            <a:off x="407368" y="2904206"/>
            <a:ext cx="8733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2B70CF-B754-F15B-E5EA-B880BADD0718}"/>
                  </a:ext>
                </a:extLst>
              </p:cNvPr>
              <p:cNvSpPr txBox="1"/>
              <p:nvPr/>
            </p:nvSpPr>
            <p:spPr>
              <a:xfrm>
                <a:off x="407368" y="3379694"/>
                <a:ext cx="59712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2B70CF-B754-F15B-E5EA-B880BADD0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379694"/>
                <a:ext cx="5971286" cy="772808"/>
              </a:xfrm>
              <a:prstGeom prst="rect">
                <a:avLst/>
              </a:prstGeom>
              <a:blipFill>
                <a:blip r:embed="rId4"/>
                <a:stretch>
                  <a:fillRect l="-1634" r="-163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BB5F58-2818-DB34-DCC4-4D8B1D5425FB}"/>
                  </a:ext>
                </a:extLst>
              </p:cNvPr>
              <p:cNvSpPr txBox="1"/>
              <p:nvPr/>
            </p:nvSpPr>
            <p:spPr>
              <a:xfrm>
                <a:off x="407368" y="4058890"/>
                <a:ext cx="755084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BB5F58-2818-DB34-DCC4-4D8B1D542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058890"/>
                <a:ext cx="7550848" cy="1061162"/>
              </a:xfrm>
              <a:prstGeom prst="rect">
                <a:avLst/>
              </a:prstGeom>
              <a:blipFill>
                <a:blip r:embed="rId5"/>
                <a:stretch>
                  <a:fillRect l="-1292" r="-1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B796BD-1E25-4732-342E-736701DE3E6C}"/>
                  </a:ext>
                </a:extLst>
              </p:cNvPr>
              <p:cNvSpPr txBox="1"/>
              <p:nvPr/>
            </p:nvSpPr>
            <p:spPr>
              <a:xfrm>
                <a:off x="407368" y="5026440"/>
                <a:ext cx="41345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B796BD-1E25-4732-342E-736701DE3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026440"/>
                <a:ext cx="4134548" cy="772808"/>
              </a:xfrm>
              <a:prstGeom prst="rect">
                <a:avLst/>
              </a:prstGeom>
              <a:blipFill>
                <a:blip r:embed="rId6"/>
                <a:stretch>
                  <a:fillRect l="-2360" r="-23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59E48AD-C704-5625-FA5F-3AF56E68C89D}"/>
              </a:ext>
            </a:extLst>
          </p:cNvPr>
          <p:cNvSpPr txBox="1"/>
          <p:nvPr/>
        </p:nvSpPr>
        <p:spPr>
          <a:xfrm>
            <a:off x="407368" y="5705636"/>
            <a:ext cx="324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9" name="yt_shape_10319"/>
          <p:cNvSpPr txBox="1"/>
          <p:nvPr/>
        </p:nvSpPr>
        <p:spPr>
          <a:xfrm>
            <a:off x="407368" y="1730212"/>
            <a:ext cx="8636980" cy="42175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8" name="yt_image_10316" title="H_295.65">
            <a:extLst>
              <a:ext uri="{FF2B5EF4-FFF2-40B4-BE49-F238E27FC236}">
                <a16:creationId xmlns:a16="http://schemas.microsoft.com/office/drawing/2014/main" id="{076FD72D-CECD-0679-50CA-47C4F6D822E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810332"/>
            <a:ext cx="1629144" cy="113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2" name="yt_shape_10322"/>
          <p:cNvSpPr txBox="1"/>
          <p:nvPr/>
        </p:nvSpPr>
        <p:spPr>
          <a:xfrm>
            <a:off x="497379" y="2305909"/>
            <a:ext cx="94224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</p:txBody>
      </p:sp>
      <p:sp>
        <p:nvSpPr>
          <p:cNvPr id="10324" name="yt_shape_10324"/>
          <p:cNvSpPr txBox="1"/>
          <p:nvPr/>
        </p:nvSpPr>
        <p:spPr>
          <a:xfrm>
            <a:off x="497379" y="2937576"/>
            <a:ext cx="1918282" cy="11076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150" b="0" i="0" u="none" spc="13421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0323" name="yt_image_10323" title="H_96.7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4365104"/>
            <a:ext cx="1897696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26" name="yt_shape_10326"/>
              <p:cNvSpPr txBox="1"/>
              <p:nvPr/>
            </p:nvSpPr>
            <p:spPr>
              <a:xfrm>
                <a:off x="587390" y="2786310"/>
                <a:ext cx="4560544" cy="1842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26" name="yt_shape_10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390" y="2786310"/>
                <a:ext cx="4560544" cy="1842940"/>
              </a:xfrm>
              <a:prstGeom prst="rect">
                <a:avLst/>
              </a:prstGeom>
              <a:blipFill>
                <a:blip r:embed="rId4"/>
                <a:stretch>
                  <a:fillRect l="-4011" r="-3209" b="-96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D6BD640-A6F2-546A-5146-54D42231DCA6}"/>
              </a:ext>
            </a:extLst>
          </p:cNvPr>
          <p:cNvSpPr txBox="1"/>
          <p:nvPr/>
        </p:nvSpPr>
        <p:spPr>
          <a:xfrm>
            <a:off x="407368" y="2259103"/>
            <a:ext cx="9511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CF1E527-F7F7-673B-F591-C72C0BA4EECC}"/>
                  </a:ext>
                </a:extLst>
              </p:cNvPr>
              <p:cNvSpPr txBox="1"/>
              <p:nvPr/>
            </p:nvSpPr>
            <p:spPr>
              <a:xfrm>
                <a:off x="497379" y="2739504"/>
                <a:ext cx="46965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CF1E527-F7F7-673B-F591-C72C0BA4E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739504"/>
                <a:ext cx="4696523" cy="766077"/>
              </a:xfrm>
              <a:prstGeom prst="rect">
                <a:avLst/>
              </a:prstGeom>
              <a:blipFill>
                <a:blip r:embed="rId5"/>
                <a:stretch>
                  <a:fillRect l="-2078" r="-20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B6B6EA-AD80-6053-C0AA-D4FEA87749AF}"/>
                  </a:ext>
                </a:extLst>
              </p:cNvPr>
              <p:cNvSpPr txBox="1"/>
              <p:nvPr/>
            </p:nvSpPr>
            <p:spPr>
              <a:xfrm>
                <a:off x="497379" y="3411969"/>
                <a:ext cx="28058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B6B6EA-AD80-6053-C0AA-D4FEA8774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411969"/>
                <a:ext cx="2805811" cy="772808"/>
              </a:xfrm>
              <a:prstGeom prst="rect">
                <a:avLst/>
              </a:prstGeom>
              <a:blipFill>
                <a:blip r:embed="rId6"/>
                <a:stretch>
                  <a:fillRect l="-3478" r="-34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328A8D2-4D98-EA10-3D2C-689A6BF1AB64}"/>
                  </a:ext>
                </a:extLst>
              </p:cNvPr>
              <p:cNvSpPr txBox="1"/>
              <p:nvPr/>
            </p:nvSpPr>
            <p:spPr>
              <a:xfrm>
                <a:off x="497379" y="4091165"/>
                <a:ext cx="3846258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328A8D2-4D98-EA10-3D2C-689A6BF1AB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4091165"/>
                <a:ext cx="3846258" cy="567068"/>
              </a:xfrm>
              <a:prstGeom prst="rect">
                <a:avLst/>
              </a:prstGeom>
              <a:blipFill>
                <a:blip r:embed="rId7"/>
                <a:stretch>
                  <a:fillRect l="-2536" r="-2536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3" name="yt_shape_103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32" name="yt_image_1033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5" name="yt_shape_10335"/>
          <p:cNvSpPr txBox="1"/>
          <p:nvPr/>
        </p:nvSpPr>
        <p:spPr>
          <a:xfrm>
            <a:off x="540119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8d3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336" name="yt_image_10336" title="H_369.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674816"/>
            <a:ext cx="1739576" cy="150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338">
                <a:extLst>
                  <a:ext uri="{FF2B5EF4-FFF2-40B4-BE49-F238E27FC236}">
                    <a16:creationId xmlns:a16="http://schemas.microsoft.com/office/drawing/2014/main" id="{39DDF85F-F336-4D7F-D3D0-A6D1179CD79F}"/>
                  </a:ext>
                </a:extLst>
              </p:cNvPr>
              <p:cNvSpPr txBox="1"/>
              <p:nvPr/>
            </p:nvSpPr>
            <p:spPr>
              <a:xfrm>
                <a:off x="407368" y="2340025"/>
                <a:ext cx="7902804" cy="41133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338">
                <a:extLst>
                  <a:ext uri="{FF2B5EF4-FFF2-40B4-BE49-F238E27FC236}">
                    <a16:creationId xmlns:a16="http://schemas.microsoft.com/office/drawing/2014/main" id="{39DDF85F-F336-4D7F-D3D0-A6D1179CD7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40025"/>
                <a:ext cx="7902804" cy="4113312"/>
              </a:xfrm>
              <a:prstGeom prst="rect">
                <a:avLst/>
              </a:prstGeom>
              <a:blipFill>
                <a:blip r:embed="rId4"/>
                <a:stretch>
                  <a:fillRect l="-2392" t="-1333" b="-9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648D65E-948F-8B71-6ACA-9026365C93F1}"/>
              </a:ext>
            </a:extLst>
          </p:cNvPr>
          <p:cNvSpPr txBox="1"/>
          <p:nvPr/>
        </p:nvSpPr>
        <p:spPr>
          <a:xfrm>
            <a:off x="317357" y="2768706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386CE5-6ECE-5B2F-DCF8-E6C0B35A19A9}"/>
              </a:ext>
            </a:extLst>
          </p:cNvPr>
          <p:cNvSpPr txBox="1"/>
          <p:nvPr/>
        </p:nvSpPr>
        <p:spPr>
          <a:xfrm>
            <a:off x="317357" y="3244194"/>
            <a:ext cx="352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4E9C1C-DF44-2828-BC85-05A3BAF172CE}"/>
              </a:ext>
            </a:extLst>
          </p:cNvPr>
          <p:cNvSpPr txBox="1"/>
          <p:nvPr/>
        </p:nvSpPr>
        <p:spPr>
          <a:xfrm>
            <a:off x="317357" y="3719682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5D4EFA-9171-B601-87EC-9DD36B026AE2}"/>
              </a:ext>
            </a:extLst>
          </p:cNvPr>
          <p:cNvSpPr txBox="1"/>
          <p:nvPr/>
        </p:nvSpPr>
        <p:spPr>
          <a:xfrm>
            <a:off x="317357" y="4195170"/>
            <a:ext cx="345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1F1B05-0B14-6EB1-7EA3-BCB1F70F0763}"/>
                  </a:ext>
                </a:extLst>
              </p:cNvPr>
              <p:cNvSpPr txBox="1"/>
              <p:nvPr/>
            </p:nvSpPr>
            <p:spPr>
              <a:xfrm>
                <a:off x="317357" y="4670658"/>
                <a:ext cx="264102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1F1B05-0B14-6EB1-7EA3-BCB1F70F07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4670658"/>
                <a:ext cx="2641029" cy="16116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0E02B08-49CA-E0BF-1BF3-6840D92C28BE}"/>
              </a:ext>
            </a:extLst>
          </p:cNvPr>
          <p:cNvSpPr txBox="1"/>
          <p:nvPr/>
        </p:nvSpPr>
        <p:spPr>
          <a:xfrm>
            <a:off x="317357" y="6188689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8" name="yt_shape_10338"/>
          <p:cNvSpPr txBox="1"/>
          <p:nvPr/>
        </p:nvSpPr>
        <p:spPr>
          <a:xfrm>
            <a:off x="518188" y="620688"/>
            <a:ext cx="7902804" cy="434020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42" name="yt_shape_10342"/>
          <p:cNvSpPr txBox="1"/>
          <p:nvPr/>
        </p:nvSpPr>
        <p:spPr>
          <a:xfrm>
            <a:off x="497379" y="1043043"/>
            <a:ext cx="55880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0344" name="yt_shape_10344"/>
          <p:cNvSpPr txBox="1"/>
          <p:nvPr/>
        </p:nvSpPr>
        <p:spPr>
          <a:xfrm>
            <a:off x="497379" y="1674710"/>
            <a:ext cx="1906932" cy="15128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400" b="0" i="0" u="none" spc="1277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0343" name="yt_image_10343" title="H_131.6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923" y="3364393"/>
            <a:ext cx="1512473" cy="133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46" name="yt_shape_10346"/>
              <p:cNvSpPr txBox="1"/>
              <p:nvPr/>
            </p:nvSpPr>
            <p:spPr>
              <a:xfrm>
                <a:off x="497379" y="1064880"/>
                <a:ext cx="9714198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为矩形，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可证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0346" name="yt_shape_103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064880"/>
                <a:ext cx="9714198" cy="2921634"/>
              </a:xfrm>
              <a:prstGeom prst="rect">
                <a:avLst/>
              </a:prstGeom>
              <a:blipFill>
                <a:blip r:embed="rId3"/>
                <a:stretch>
                  <a:fillRect l="-1946" r="-188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D1B67CA-0DF3-656E-F236-FCD48F262D33}"/>
              </a:ext>
            </a:extLst>
          </p:cNvPr>
          <p:cNvSpPr txBox="1"/>
          <p:nvPr/>
        </p:nvSpPr>
        <p:spPr>
          <a:xfrm>
            <a:off x="407368" y="996237"/>
            <a:ext cx="5714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08F1EB-7D8D-82FB-B81D-BC872A3C795C}"/>
                  </a:ext>
                </a:extLst>
              </p:cNvPr>
              <p:cNvSpPr txBox="1"/>
              <p:nvPr/>
            </p:nvSpPr>
            <p:spPr>
              <a:xfrm>
                <a:off x="407368" y="1018074"/>
                <a:ext cx="57572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08F1EB-7D8D-82FB-B81D-BC872A3C79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018074"/>
                <a:ext cx="5757291" cy="1611643"/>
              </a:xfrm>
              <a:prstGeom prst="rect">
                <a:avLst/>
              </a:prstGeom>
              <a:blipFill>
                <a:blip r:embed="rId4"/>
                <a:stretch>
                  <a:fillRect l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C3F10DC-865C-601A-347C-5A631CD2AE7A}"/>
              </a:ext>
            </a:extLst>
          </p:cNvPr>
          <p:cNvSpPr txBox="1"/>
          <p:nvPr/>
        </p:nvSpPr>
        <p:spPr>
          <a:xfrm>
            <a:off x="407368" y="2536105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2A48AC-C36A-25C2-A1F3-E4AF760BF0FE}"/>
              </a:ext>
            </a:extLst>
          </p:cNvPr>
          <p:cNvSpPr txBox="1"/>
          <p:nvPr/>
        </p:nvSpPr>
        <p:spPr>
          <a:xfrm>
            <a:off x="407368" y="3011593"/>
            <a:ext cx="644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04D2CC-CD54-CA4B-EB14-594727704D6D}"/>
              </a:ext>
            </a:extLst>
          </p:cNvPr>
          <p:cNvSpPr txBox="1"/>
          <p:nvPr/>
        </p:nvSpPr>
        <p:spPr>
          <a:xfrm>
            <a:off x="407368" y="3487081"/>
            <a:ext cx="9800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为矩形，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yt_image_10336" title="H_369.9">
            <a:extLst>
              <a:ext uri="{FF2B5EF4-FFF2-40B4-BE49-F238E27FC236}">
                <a16:creationId xmlns:a16="http://schemas.microsoft.com/office/drawing/2014/main" id="{373C8D4E-4E5D-0619-F76F-DF56A4E5E3DB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13008" y="1190721"/>
            <a:ext cx="1739576" cy="150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51" name="yt_shape_10351"/>
              <p:cNvSpPr txBox="1"/>
              <p:nvPr/>
            </p:nvSpPr>
            <p:spPr>
              <a:xfrm>
                <a:off x="581695" y="3827067"/>
                <a:ext cx="573073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51" name="yt_shape_103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95" y="3827067"/>
                <a:ext cx="5730736" cy="639855"/>
              </a:xfrm>
              <a:prstGeom prst="rect">
                <a:avLst/>
              </a:prstGeom>
              <a:blipFill>
                <a:blip r:embed="rId6"/>
                <a:stretch>
                  <a:fillRect l="-3188" r="-223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353" name="yt_shape_10353"/>
              <p:cNvSpPr txBox="1"/>
              <p:nvPr/>
            </p:nvSpPr>
            <p:spPr>
              <a:xfrm>
                <a:off x="581695" y="4373694"/>
                <a:ext cx="5476564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353" name="yt_shape_103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95" y="4373694"/>
                <a:ext cx="5476564" cy="478080"/>
              </a:xfrm>
              <a:prstGeom prst="rect">
                <a:avLst/>
              </a:prstGeom>
              <a:blipFill>
                <a:blip r:embed="rId7"/>
                <a:stretch>
                  <a:fillRect l="-3337" t="-1266" r="-2447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355" name="yt_shape_10355"/>
              <p:cNvSpPr txBox="1"/>
              <p:nvPr/>
            </p:nvSpPr>
            <p:spPr>
              <a:xfrm>
                <a:off x="581695" y="4699942"/>
                <a:ext cx="1425070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55" name="yt_shape_10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95" y="4699942"/>
                <a:ext cx="1425070" cy="646267"/>
              </a:xfrm>
              <a:prstGeom prst="rect">
                <a:avLst/>
              </a:prstGeom>
              <a:blipFill>
                <a:blip r:embed="rId8"/>
                <a:stretch>
                  <a:fillRect l="-12821" r="-1239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7" name="yt_shape_10357"/>
          <p:cNvSpPr txBox="1"/>
          <p:nvPr/>
        </p:nvSpPr>
        <p:spPr>
          <a:xfrm>
            <a:off x="581695" y="5396997"/>
            <a:ext cx="8132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可分为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上两种情况，如图，</a:t>
            </a:r>
          </a:p>
        </p:txBody>
      </p:sp>
      <p:sp>
        <p:nvSpPr>
          <p:cNvPr id="10358" name="yt_shape_10358"/>
          <p:cNvSpPr txBox="1"/>
          <p:nvPr/>
        </p:nvSpPr>
        <p:spPr>
          <a:xfrm>
            <a:off x="581695" y="5876300"/>
            <a:ext cx="61747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0359" name="yt_shape_10359"/>
          <p:cNvSpPr txBox="1"/>
          <p:nvPr/>
        </p:nvSpPr>
        <p:spPr>
          <a:xfrm>
            <a:off x="581695" y="6355603"/>
            <a:ext cx="24301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54B2983-FE44-CB49-57A5-1FADA1F8CE19}"/>
                  </a:ext>
                </a:extLst>
              </p:cNvPr>
              <p:cNvSpPr txBox="1"/>
              <p:nvPr/>
            </p:nvSpPr>
            <p:spPr>
              <a:xfrm>
                <a:off x="491684" y="3750824"/>
                <a:ext cx="58553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54B2983-FE44-CB49-57A5-1FADA1F8C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84" y="3750824"/>
                <a:ext cx="5855398" cy="727279"/>
              </a:xfrm>
              <a:prstGeom prst="rect">
                <a:avLst/>
              </a:prstGeom>
              <a:blipFill>
                <a:blip r:embed="rId9"/>
                <a:stretch>
                  <a:fillRect l="-1667" r="-166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0A74750-706B-4F94-161E-C19556F70527}"/>
                  </a:ext>
                </a:extLst>
              </p:cNvPr>
              <p:cNvSpPr txBox="1"/>
              <p:nvPr/>
            </p:nvSpPr>
            <p:spPr>
              <a:xfrm>
                <a:off x="491684" y="4326888"/>
                <a:ext cx="5603684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0A74750-706B-4F94-161E-C19556F70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84" y="4326888"/>
                <a:ext cx="5603684" cy="567068"/>
              </a:xfrm>
              <a:prstGeom prst="rect">
                <a:avLst/>
              </a:prstGeom>
              <a:blipFill>
                <a:blip r:embed="rId10"/>
                <a:stretch>
                  <a:fillRect l="-1741" r="-1741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25C7317-7B14-A60E-FF06-C575705F4500}"/>
                  </a:ext>
                </a:extLst>
              </p:cNvPr>
              <p:cNvSpPr txBox="1"/>
              <p:nvPr/>
            </p:nvSpPr>
            <p:spPr>
              <a:xfrm>
                <a:off x="491684" y="4653136"/>
                <a:ext cx="159137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25C7317-7B14-A60E-FF06-C575705F4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84" y="4653136"/>
                <a:ext cx="1591374" cy="733629"/>
              </a:xfrm>
              <a:prstGeom prst="rect">
                <a:avLst/>
              </a:prstGeom>
              <a:blipFill>
                <a:blip r:embed="rId11"/>
                <a:stretch>
                  <a:fillRect l="-6130" r="-613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E488A5B5-33BC-08DD-3E70-C2EC7112F8E7}"/>
              </a:ext>
            </a:extLst>
          </p:cNvPr>
          <p:cNvSpPr txBox="1"/>
          <p:nvPr/>
        </p:nvSpPr>
        <p:spPr>
          <a:xfrm>
            <a:off x="491684" y="5350191"/>
            <a:ext cx="8233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可分为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上两种情况，如图，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12CD221-516B-C90C-A22B-436A4C944548}"/>
              </a:ext>
            </a:extLst>
          </p:cNvPr>
          <p:cNvSpPr txBox="1"/>
          <p:nvPr/>
        </p:nvSpPr>
        <p:spPr>
          <a:xfrm>
            <a:off x="491684" y="5829494"/>
            <a:ext cx="6295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CFAB2CD-B238-A109-47F9-D860EEE6EE92}"/>
              </a:ext>
            </a:extLst>
          </p:cNvPr>
          <p:cNvSpPr txBox="1"/>
          <p:nvPr/>
        </p:nvSpPr>
        <p:spPr>
          <a:xfrm>
            <a:off x="491684" y="6308797"/>
            <a:ext cx="2586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65" name="yt_shape_10265"/>
              <p:cNvSpPr txBox="1"/>
              <p:nvPr/>
            </p:nvSpPr>
            <p:spPr>
              <a:xfrm>
                <a:off x="540119" y="2651173"/>
                <a:ext cx="11492915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一个矩形的对角线长为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be80c,isEnd"/>
                  </a:rPr>
                  <a:t>对角线与一边的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夹角为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则这个矩形的面积为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265" name="yt_shape_102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51173"/>
                <a:ext cx="11492915" cy="1915653"/>
              </a:xfrm>
              <a:prstGeom prst="rect">
                <a:avLst/>
              </a:prstGeom>
              <a:blipFill>
                <a:blip r:embed="rId2"/>
                <a:stretch>
                  <a:fillRect l="-1645" t="-1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4088D1-36EB-15FA-2E22-DDC085E0B21D}"/>
              </a:ext>
            </a:extLst>
          </p:cNvPr>
          <p:cNvSpPr txBox="1"/>
          <p:nvPr/>
        </p:nvSpPr>
        <p:spPr>
          <a:xfrm>
            <a:off x="5144346" y="3126147"/>
            <a:ext cx="111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8" name="yt_image_1026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348880"/>
            <a:ext cx="1739576" cy="14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0265">
            <a:extLst>
              <a:ext uri="{FF2B5EF4-FFF2-40B4-BE49-F238E27FC236}">
                <a16:creationId xmlns:a16="http://schemas.microsoft.com/office/drawing/2014/main" id="{7717D132-5DAE-88E4-CC3C-F41979D282DD}"/>
              </a:ext>
            </a:extLst>
          </p:cNvPr>
          <p:cNvSpPr txBox="1"/>
          <p:nvPr/>
        </p:nvSpPr>
        <p:spPr>
          <a:xfrm>
            <a:off x="564552" y="908720"/>
            <a:ext cx="11492915" cy="191565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f6c9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70" name="yt_shape_10270"/>
              <p:cNvSpPr txBox="1"/>
              <p:nvPr/>
            </p:nvSpPr>
            <p:spPr>
              <a:xfrm>
                <a:off x="564552" y="1916832"/>
                <a:ext cx="4834978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0270" name="yt_shape_10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552" y="1916832"/>
                <a:ext cx="4834978" cy="3401765"/>
              </a:xfrm>
              <a:prstGeom prst="rect">
                <a:avLst/>
              </a:prstGeom>
              <a:blipFill>
                <a:blip r:embed="rId3"/>
                <a:stretch>
                  <a:fillRect l="-3909" t="-1434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46F9583-78F9-D603-1E0D-7B03BAEF9A6B}"/>
              </a:ext>
            </a:extLst>
          </p:cNvPr>
          <p:cNvSpPr txBox="1"/>
          <p:nvPr/>
        </p:nvSpPr>
        <p:spPr>
          <a:xfrm>
            <a:off x="474541" y="1870026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267738-8DD7-5B70-E4EB-FC981C2C1C62}"/>
              </a:ext>
            </a:extLst>
          </p:cNvPr>
          <p:cNvSpPr txBox="1"/>
          <p:nvPr/>
        </p:nvSpPr>
        <p:spPr>
          <a:xfrm>
            <a:off x="474541" y="2345514"/>
            <a:ext cx="462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2A4A94-9C94-A2D0-71B0-8FFA6705BB26}"/>
                  </a:ext>
                </a:extLst>
              </p:cNvPr>
              <p:cNvSpPr txBox="1"/>
              <p:nvPr/>
            </p:nvSpPr>
            <p:spPr>
              <a:xfrm>
                <a:off x="474541" y="2821002"/>
                <a:ext cx="49683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2A4A94-9C94-A2D0-71B0-8FFA6705B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41" y="2821002"/>
                <a:ext cx="4968303" cy="1611643"/>
              </a:xfrm>
              <a:prstGeom prst="rect">
                <a:avLst/>
              </a:prstGeom>
              <a:blipFill>
                <a:blip r:embed="rId4"/>
                <a:stretch>
                  <a:fillRect l="-1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01437C3-72BC-6729-ABB9-AFC83160900A}"/>
              </a:ext>
            </a:extLst>
          </p:cNvPr>
          <p:cNvSpPr txBox="1"/>
          <p:nvPr/>
        </p:nvSpPr>
        <p:spPr>
          <a:xfrm>
            <a:off x="474541" y="4339033"/>
            <a:ext cx="423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258F2E-4698-405C-5C76-65A36237C76C}"/>
              </a:ext>
            </a:extLst>
          </p:cNvPr>
          <p:cNvSpPr txBox="1"/>
          <p:nvPr/>
        </p:nvSpPr>
        <p:spPr>
          <a:xfrm>
            <a:off x="474541" y="4814521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2" name="yt_shape_10272"/>
          <p:cNvSpPr txBox="1"/>
          <p:nvPr/>
        </p:nvSpPr>
        <p:spPr>
          <a:xfrm>
            <a:off x="540000" y="2010034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直角三角形斜边上的中线等于斜边的一半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3" name="yt_shape_10273"/>
              <p:cNvSpPr txBox="1"/>
              <p:nvPr/>
            </p:nvSpPr>
            <p:spPr>
              <a:xfrm>
                <a:off x="540119" y="2499468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直角三角形的两条直角边长是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那么斜边上的中线长为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周口十六中月考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f1c2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273" name="yt_shape_10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9468"/>
                <a:ext cx="11492915" cy="1587679"/>
              </a:xfrm>
              <a:prstGeom prst="rect">
                <a:avLst/>
              </a:prstGeom>
              <a:blipFill>
                <a:blip r:embed="rId2"/>
                <a:stretch>
                  <a:fillRect l="-1645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6" name="yt_image_10276" title="H_83.3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8481" y="4581128"/>
            <a:ext cx="2215038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58965" title="H_26.259764">
            <a:extLst>
              <a:ext uri="{FF2B5EF4-FFF2-40B4-BE49-F238E27FC236}">
                <a16:creationId xmlns:a16="http://schemas.microsoft.com/office/drawing/2014/main" id="{5C30E9D9-928D-69BD-406B-380C8DE270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60487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141CAB-1C75-C91D-E781-4D79C91321FF}"/>
                  </a:ext>
                </a:extLst>
              </p:cNvPr>
              <p:cNvSpPr txBox="1"/>
              <p:nvPr/>
            </p:nvSpPr>
            <p:spPr>
              <a:xfrm>
                <a:off x="9927482" y="2371712"/>
                <a:ext cx="11611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B9141CAB-1C75-C91D-E781-4D79C9132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7482" y="2371712"/>
                <a:ext cx="1161162" cy="766077"/>
              </a:xfrm>
              <a:prstGeom prst="rect">
                <a:avLst/>
              </a:prstGeom>
              <a:blipFill>
                <a:blip r:embed="rId5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81A9E75-BD46-B4D8-D56D-17F2E0517FAD}"/>
              </a:ext>
            </a:extLst>
          </p:cNvPr>
          <p:cNvSpPr txBox="1"/>
          <p:nvPr/>
        </p:nvSpPr>
        <p:spPr>
          <a:xfrm>
            <a:off x="3644158" y="360061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8" name="yt_shape_10278"/>
          <p:cNvSpPr txBox="1"/>
          <p:nvPr/>
        </p:nvSpPr>
        <p:spPr>
          <a:xfrm>
            <a:off x="540119" y="23535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694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279" name="yt_image_10279" title="H_110.1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4665" y="3717032"/>
            <a:ext cx="1322670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1" name="yt_shape_10281"/>
              <p:cNvSpPr txBox="1"/>
              <p:nvPr/>
            </p:nvSpPr>
            <p:spPr>
              <a:xfrm>
                <a:off x="540000" y="1135213"/>
                <a:ext cx="6944209" cy="4947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为斜边的直角三角形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1" name="yt_shape_10281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5213"/>
                <a:ext cx="6944209" cy="4947573"/>
              </a:xfrm>
              <a:prstGeom prst="rect">
                <a:avLst/>
              </a:prstGeom>
              <a:blipFill>
                <a:blip r:embed="rId2"/>
                <a:stretch>
                  <a:fillRect l="-2722" t="-985" r="-1756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558031B-7834-D864-F7F4-3128D24DFD8D}"/>
              </a:ext>
            </a:extLst>
          </p:cNvPr>
          <p:cNvSpPr txBox="1"/>
          <p:nvPr/>
        </p:nvSpPr>
        <p:spPr>
          <a:xfrm>
            <a:off x="449989" y="1563895"/>
            <a:ext cx="444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D52D74-1732-212F-D744-1C723D33CEC1}"/>
              </a:ext>
            </a:extLst>
          </p:cNvPr>
          <p:cNvSpPr txBox="1"/>
          <p:nvPr/>
        </p:nvSpPr>
        <p:spPr>
          <a:xfrm>
            <a:off x="449989" y="2039383"/>
            <a:ext cx="533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9931B2-52F8-6648-7910-E57B53E31FC9}"/>
              </a:ext>
            </a:extLst>
          </p:cNvPr>
          <p:cNvSpPr txBox="1"/>
          <p:nvPr/>
        </p:nvSpPr>
        <p:spPr>
          <a:xfrm>
            <a:off x="449989" y="2514871"/>
            <a:ext cx="6992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为斜边的直角三角形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B03172-AA78-1E17-9D98-4D08A601ECC7}"/>
              </a:ext>
            </a:extLst>
          </p:cNvPr>
          <p:cNvSpPr txBox="1"/>
          <p:nvPr/>
        </p:nvSpPr>
        <p:spPr>
          <a:xfrm>
            <a:off x="449989" y="2990359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7E994FD-8522-38A7-A6C7-8CFB1C4F821E}"/>
                  </a:ext>
                </a:extLst>
              </p:cNvPr>
              <p:cNvSpPr txBox="1"/>
              <p:nvPr/>
            </p:nvSpPr>
            <p:spPr>
              <a:xfrm>
                <a:off x="449989" y="3465847"/>
                <a:ext cx="3028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}">
                <a:extLst>
                  <a:ext uri="{FF2B5EF4-FFF2-40B4-BE49-F238E27FC236}">
                    <a16:creationId xmlns:a16="http://schemas.microsoft.com/office/drawing/2014/main" id="{F7E994FD-8522-38A7-A6C7-8CFB1C4F8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5847"/>
                <a:ext cx="3028061" cy="765061"/>
              </a:xfrm>
              <a:prstGeom prst="rect">
                <a:avLst/>
              </a:prstGeom>
              <a:blipFill>
                <a:blip r:embed="rId3"/>
                <a:stretch>
                  <a:fillRect l="-3219" r="-301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EAF946E-7800-E21D-7D8D-D4D510BE4319}"/>
              </a:ext>
            </a:extLst>
          </p:cNvPr>
          <p:cNvSpPr txBox="1"/>
          <p:nvPr/>
        </p:nvSpPr>
        <p:spPr>
          <a:xfrm>
            <a:off x="449989" y="4137296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94C653-9062-E3FC-BF3C-C6A13DA5D453}"/>
              </a:ext>
            </a:extLst>
          </p:cNvPr>
          <p:cNvSpPr txBox="1"/>
          <p:nvPr/>
        </p:nvSpPr>
        <p:spPr>
          <a:xfrm>
            <a:off x="449989" y="5088272"/>
            <a:ext cx="3909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CBED7C-9E75-E7AE-CD19-C0666E2AEB3F}"/>
              </a:ext>
            </a:extLst>
          </p:cNvPr>
          <p:cNvSpPr txBox="1"/>
          <p:nvPr/>
        </p:nvSpPr>
        <p:spPr>
          <a:xfrm>
            <a:off x="449989" y="5563760"/>
            <a:ext cx="7057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0279" title="H_110.16">
            <a:extLst>
              <a:ext uri="{FF2B5EF4-FFF2-40B4-BE49-F238E27FC236}">
                <a16:creationId xmlns:a16="http://schemas.microsoft.com/office/drawing/2014/main" id="{08D01F49-BAB6-04D2-67DC-8AB6A9CF99DD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3274909"/>
            <a:ext cx="1322670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8" name="yt_shape_10288"/>
          <p:cNvSpPr txBox="1"/>
          <p:nvPr/>
        </p:nvSpPr>
        <p:spPr>
          <a:xfrm>
            <a:off x="540000" y="340298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【易错易混】忽视了多解的情况而出错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7A8F0B-AE05-66BD-92D7-D4F9465DFC73}"/>
              </a:ext>
            </a:extLst>
          </p:cNvPr>
          <p:cNvSpPr txBox="1"/>
          <p:nvPr/>
        </p:nvSpPr>
        <p:spPr>
          <a:xfrm>
            <a:off x="449989" y="3356176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【易错易混】忽视了多解的情况而出错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9" name="yt_shape_10289"/>
              <p:cNvSpPr txBox="1"/>
              <p:nvPr/>
            </p:nvSpPr>
            <p:spPr>
              <a:xfrm>
                <a:off x="540119" y="2567432"/>
                <a:ext cx="11492915" cy="20831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矩形的一内角平分线把矩形的一条边分成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6124e,isEnd"/>
                  </a:rPr>
                  <a:t>则此矩形的周长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7578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9" name="yt_shape_102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7432"/>
                <a:ext cx="11492915" cy="2083134"/>
              </a:xfrm>
              <a:prstGeom prst="rect">
                <a:avLst/>
              </a:prstGeom>
              <a:blipFill>
                <a:blip r:embed="rId2"/>
                <a:stretch>
                  <a:fillRect l="-1645" t="-2339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9BA662C-DF60-865D-CE43-5E9D257F48F0}"/>
              </a:ext>
            </a:extLst>
          </p:cNvPr>
          <p:cNvSpPr txBox="1"/>
          <p:nvPr/>
        </p:nvSpPr>
        <p:spPr>
          <a:xfrm>
            <a:off x="1059708" y="2996114"/>
            <a:ext cx="214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09F7AD-B775-91DC-3760-4713CD89094F}"/>
                  </a:ext>
                </a:extLst>
              </p:cNvPr>
              <p:cNvSpPr txBox="1"/>
              <p:nvPr/>
            </p:nvSpPr>
            <p:spPr>
              <a:xfrm>
                <a:off x="5234960" y="3947090"/>
                <a:ext cx="158515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pageBreak': True}">
                <a:extLst>
                  <a:ext uri="{FF2B5EF4-FFF2-40B4-BE49-F238E27FC236}">
                    <a16:creationId xmlns:a16="http://schemas.microsoft.com/office/drawing/2014/main" id="{4A09F7AD-B775-91DC-3760-4713CD8909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960" y="3947090"/>
                <a:ext cx="1585151" cy="730136"/>
              </a:xfrm>
              <a:prstGeom prst="rect">
                <a:avLst/>
              </a:prstGeom>
              <a:blipFill>
                <a:blip r:embed="rId3"/>
                <a:stretch>
                  <a:fillRect l="-615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414545D-8A49-0BD4-0ED2-5D40B69F1290}"/>
              </a:ext>
            </a:extLst>
          </p:cNvPr>
          <p:cNvCxnSpPr/>
          <p:nvPr/>
        </p:nvCxnSpPr>
        <p:spPr>
          <a:xfrm>
            <a:off x="5020171" y="4649470"/>
            <a:ext cx="170992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3" name="yt_shape_10293"/>
          <p:cNvSpPr txBox="1"/>
          <p:nvPr/>
        </p:nvSpPr>
        <p:spPr>
          <a:xfrm>
            <a:off x="540000" y="209921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92" name="yt_image_1029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9921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5" name="yt_shape_10295"/>
          <p:cNvSpPr txBox="1"/>
          <p:nvPr/>
        </p:nvSpPr>
        <p:spPr>
          <a:xfrm>
            <a:off x="540120" y="268137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d8a"/>
              </a:rPr>
              <a:t>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e870"/>
              </a:rPr>
              <a:t>则图中阴影部分的面积为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97" name="yt_table_102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394494"/>
              </p:ext>
            </p:extLst>
          </p:nvPr>
        </p:nvGraphicFramePr>
        <p:xfrm>
          <a:off x="540047" y="412094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pic>
        <p:nvPicPr>
          <p:cNvPr id="10296" name="yt_image_10296_skip" title="H_78.5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679" y="4120945"/>
            <a:ext cx="1791199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3EDFE6-1F95-65B2-2306-E5EB7F70309F}"/>
              </a:ext>
            </a:extLst>
          </p:cNvPr>
          <p:cNvSpPr txBox="1"/>
          <p:nvPr/>
        </p:nvSpPr>
        <p:spPr>
          <a:xfrm>
            <a:off x="1059709" y="35855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1892</Words>
  <Application>Microsoft Office PowerPoint</Application>
  <PresentationFormat>宽屏</PresentationFormat>
  <Paragraphs>138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2024-04-28T02:57:40Z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