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1" r:id="rId7"/>
    <p:sldId id="313" r:id="rId8"/>
    <p:sldId id="314" r:id="rId9"/>
    <p:sldId id="315" r:id="rId10"/>
    <p:sldId id="317" r:id="rId11"/>
    <p:sldId id="318" r:id="rId12"/>
    <p:sldId id="319" r:id="rId13"/>
    <p:sldId id="320" r:id="rId14"/>
    <p:sldId id="324" r:id="rId15"/>
    <p:sldId id="321" r:id="rId16"/>
    <p:sldId id="325" r:id="rId17"/>
    <p:sldId id="326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55" name="yt_image_12755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761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7" name="yt_shape_12757"/>
          <p:cNvSpPr txBox="1"/>
          <p:nvPr/>
        </p:nvSpPr>
        <p:spPr>
          <a:xfrm>
            <a:off x="540000" y="2958281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黄金分割的概念及其计算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58" name="yt_shape_12758"/>
              <p:cNvSpPr txBox="1"/>
              <p:nvPr/>
            </p:nvSpPr>
            <p:spPr>
              <a:xfrm>
                <a:off x="540120" y="3447715"/>
                <a:ext cx="11492915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分成两条线段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那么称线段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4cd8"/>
                  </a:rPr>
                  <a:t>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黄金分割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的比叫做黄金比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其比值是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758" name="yt_shape_1275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47715"/>
                <a:ext cx="11492915" cy="1113638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61" name="yt_table_12761_skip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6260536"/>
                  </p:ext>
                </p:extLst>
              </p:nvPr>
            </p:nvGraphicFramePr>
            <p:xfrm>
              <a:off x="540047" y="4612141"/>
              <a:ext cx="8813420" cy="715709"/>
            </p:xfrm>
            <a:graphic>
              <a:graphicData uri="http://schemas.openxmlformats.org/drawingml/2006/table">
                <a:tbl>
                  <a:tblPr/>
                  <a:tblGrid>
                    <a:gridCol w="2445131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427669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2427669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1512951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761" name="yt_table_12761_skip" descr="{&quot;rangeId&quot;:2,&quot;type&quot;:&quot;Option&quot;,&quot;drawing&quot;:[&quot;yt_image_12760&quot;]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6260536"/>
                  </p:ext>
                </p:extLst>
              </p:nvPr>
            </p:nvGraphicFramePr>
            <p:xfrm>
              <a:off x="540047" y="3136025"/>
              <a:ext cx="8813420" cy="715709"/>
            </p:xfrm>
            <a:graphic>
              <a:graphicData uri="http://schemas.openxmlformats.org/drawingml/2006/table">
                <a:tbl>
                  <a:tblPr/>
                  <a:tblGrid>
                    <a:gridCol w="2445131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427669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2427669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1512951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084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01" r="-16215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501" r="-6215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3468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760" name="yt_image_12760_skip" title="H_18.0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66055" y="4612141"/>
            <a:ext cx="1383733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16879" title="H_26.259764">
            <a:extLst>
              <a:ext uri="{FF2B5EF4-FFF2-40B4-BE49-F238E27FC236}">
                <a16:creationId xmlns:a16="http://schemas.microsoft.com/office/drawing/2014/main" id="{9E72A163-0B9C-7434-73D8-02E07ED2A4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087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EA8C0B-8E8B-327D-7255-71975AE46581}"/>
              </a:ext>
            </a:extLst>
          </p:cNvPr>
          <p:cNvSpPr txBox="1"/>
          <p:nvPr/>
        </p:nvSpPr>
        <p:spPr>
          <a:xfrm>
            <a:off x="8100271" y="407940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3" name="yt_shape_12803"/>
              <p:cNvSpPr txBox="1"/>
              <p:nvPr/>
            </p:nvSpPr>
            <p:spPr>
              <a:xfrm>
                <a:off x="540119" y="1571814"/>
                <a:ext cx="11492915" cy="1909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世纪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9_62aa2,isEnd"/>
                  </a:rPr>
                  <a:t>我国著名数学家华罗庚教授将黄金分割法作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为一种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优选法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在全国大规模推广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取得了很大成果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利用黄金分割法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b007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将矩形窗框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分为上下两部分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4d48,isEnd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3" name="yt_shape_12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1814"/>
                <a:ext cx="11492915" cy="1909562"/>
              </a:xfrm>
              <a:prstGeom prst="rect">
                <a:avLst/>
              </a:prstGeom>
              <a:blipFill>
                <a:blip r:embed="rId2"/>
                <a:stretch>
                  <a:fillRect l="-1645" t="-2875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8" name="yt_shape_12808"/>
          <p:cNvSpPr txBox="1"/>
          <p:nvPr/>
        </p:nvSpPr>
        <p:spPr>
          <a:xfrm>
            <a:off x="540000" y="528768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5" name="yt_shape_12805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856" y="3684528"/>
            <a:ext cx="1552287" cy="1552716"/>
            <a:chOff x="0" y="0"/>
            <a:chExt cx="1552287" cy="1552716"/>
          </a:xfrm>
        </p:grpSpPr>
        <p:pic>
          <p:nvPicPr>
            <p:cNvPr id="2" name="yt_image_1280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228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7" name="yt_shape_12807"/>
            <p:cNvSpPr txBox="1"/>
            <p:nvPr/>
          </p:nvSpPr>
          <p:spPr>
            <a:xfrm>
              <a:off x="166679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CCA2C3-C045-C94E-78DA-3325392A23E5}"/>
                  </a:ext>
                </a:extLst>
              </p:cNvPr>
              <p:cNvSpPr txBox="1"/>
              <p:nvPr/>
            </p:nvSpPr>
            <p:spPr>
              <a:xfrm>
                <a:off x="6533407" y="2870522"/>
                <a:ext cx="20153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F7CCA2C3-C045-C94E-78DA-3325392A23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3407" y="2870522"/>
                <a:ext cx="2015364" cy="558242"/>
              </a:xfrm>
              <a:prstGeom prst="rect">
                <a:avLst/>
              </a:prstGeom>
              <a:blipFill>
                <a:blip r:embed="rId4"/>
                <a:stretch>
                  <a:fillRect l="-4848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9" name="yt_shape_12809"/>
              <p:cNvSpPr txBox="1"/>
              <p:nvPr/>
            </p:nvSpPr>
            <p:spPr>
              <a:xfrm>
                <a:off x="540120" y="2491528"/>
                <a:ext cx="11492915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乐器上的一根弦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4ad0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固定在乐器板面上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是靠近点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是靠近点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dfef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则支撑点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9" name="yt_shape_128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491528"/>
                <a:ext cx="11492915" cy="1429430"/>
              </a:xfrm>
              <a:prstGeom prst="rect">
                <a:avLst/>
              </a:prstGeom>
              <a:blipFill>
                <a:blip r:embed="rId2"/>
                <a:stretch>
                  <a:fillRect l="-1645" t="-3846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11" name="yt_image_12811" title="H_47.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6909" y="4395029"/>
            <a:ext cx="2258181" cy="6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A1C542-B0ED-7B07-6E83-FD25028B769E}"/>
                  </a:ext>
                </a:extLst>
              </p:cNvPr>
              <p:cNvSpPr txBox="1"/>
              <p:nvPr/>
            </p:nvSpPr>
            <p:spPr>
              <a:xfrm>
                <a:off x="6855671" y="3314748"/>
                <a:ext cx="262496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1EA1C542-B0ED-7B07-6E83-FD25028B7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5671" y="3314748"/>
                <a:ext cx="2624962" cy="558242"/>
              </a:xfrm>
              <a:prstGeom prst="rect">
                <a:avLst/>
              </a:prstGeom>
              <a:blipFill>
                <a:blip r:embed="rId4"/>
                <a:stretch>
                  <a:fillRect l="-3721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119" y="177878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14" name="yt_image_12814" title="H_19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630401"/>
            <a:ext cx="2536009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18" name="yt_shape_12818"/>
              <p:cNvSpPr txBox="1"/>
              <p:nvPr/>
            </p:nvSpPr>
            <p:spPr>
              <a:xfrm>
                <a:off x="540000" y="2712639"/>
                <a:ext cx="5342809" cy="27265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的黄金分割点，且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8" name="yt_shape_1281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2639"/>
                <a:ext cx="5342809" cy="2726580"/>
              </a:xfrm>
              <a:prstGeom prst="rect">
                <a:avLst/>
              </a:prstGeom>
              <a:blipFill>
                <a:blip r:embed="rId3"/>
                <a:stretch>
                  <a:fillRect l="-3539" t="-2013" r="-1142" b="-5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4FE7B9-5185-1CAD-9BBA-75DE5BEA6DEA}"/>
              </a:ext>
            </a:extLst>
          </p:cNvPr>
          <p:cNvSpPr txBox="1"/>
          <p:nvPr/>
        </p:nvSpPr>
        <p:spPr>
          <a:xfrm>
            <a:off x="449989" y="3141321"/>
            <a:ext cx="547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的黄金分割点，且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3BACED-AF61-7D74-B61B-D9A9452C0853}"/>
                  </a:ext>
                </a:extLst>
              </p:cNvPr>
              <p:cNvSpPr txBox="1"/>
              <p:nvPr/>
            </p:nvSpPr>
            <p:spPr>
              <a:xfrm>
                <a:off x="449989" y="3616809"/>
                <a:ext cx="3901376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B83BACED-AF61-7D74-B61B-D9A9452C0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6809"/>
                <a:ext cx="3901376" cy="853136"/>
              </a:xfrm>
              <a:prstGeom prst="rect">
                <a:avLst/>
              </a:prstGeom>
              <a:blipFill>
                <a:blip r:embed="rId4"/>
                <a:stretch>
                  <a:fillRect l="-2500" r="-234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28E9CC-A121-BF26-28D0-5BE56B3C1258}"/>
                  </a:ext>
                </a:extLst>
              </p:cNvPr>
              <p:cNvSpPr txBox="1"/>
              <p:nvPr/>
            </p:nvSpPr>
            <p:spPr>
              <a:xfrm>
                <a:off x="449989" y="4376333"/>
                <a:ext cx="318535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AD28E9CC-A121-BF26-28D0-5BE56B3C1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6333"/>
                <a:ext cx="3185351" cy="618693"/>
              </a:xfrm>
              <a:prstGeom prst="rect">
                <a:avLst/>
              </a:prstGeom>
              <a:blipFill>
                <a:blip r:embed="rId5"/>
                <a:stretch>
                  <a:fillRect l="-3065" r="-306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A882DD-D9D6-30F9-556F-0599B0A6611D}"/>
                  </a:ext>
                </a:extLst>
              </p:cNvPr>
              <p:cNvSpPr txBox="1"/>
              <p:nvPr/>
            </p:nvSpPr>
            <p:spPr>
              <a:xfrm>
                <a:off x="449989" y="4901414"/>
                <a:ext cx="4825238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19A882DD-D9D6-30F9-556F-0599B0A66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1414"/>
                <a:ext cx="4825238" cy="558242"/>
              </a:xfrm>
              <a:prstGeom prst="rect">
                <a:avLst/>
              </a:prstGeom>
              <a:blipFill>
                <a:blip r:embed="rId6"/>
                <a:stretch>
                  <a:fillRect l="-2023" r="-2023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5" name="yt_shape_12825"/>
              <p:cNvSpPr txBox="1"/>
              <p:nvPr/>
            </p:nvSpPr>
            <p:spPr>
              <a:xfrm>
                <a:off x="540000" y="2227505"/>
                <a:ext cx="6276013" cy="27633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的黄金分割点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5" name="yt_shape_12825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7505"/>
                <a:ext cx="6276013" cy="2763385"/>
              </a:xfrm>
              <a:prstGeom prst="rect">
                <a:avLst/>
              </a:prstGeom>
              <a:blipFill>
                <a:blip r:embed="rId2"/>
                <a:stretch>
                  <a:fillRect l="-3013" t="-1762" r="-1944" b="-5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F63F1D-D22B-7FAD-0AA8-BBB164878BD2}"/>
                  </a:ext>
                </a:extLst>
              </p:cNvPr>
              <p:cNvSpPr txBox="1"/>
              <p:nvPr/>
            </p:nvSpPr>
            <p:spPr>
              <a:xfrm>
                <a:off x="449989" y="2656187"/>
                <a:ext cx="639540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7BF63F1D-D22B-7FAD-0AA8-BBB164878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6187"/>
                <a:ext cx="6395402" cy="618694"/>
              </a:xfrm>
              <a:prstGeom prst="rect">
                <a:avLst/>
              </a:prstGeom>
              <a:blipFill>
                <a:blip r:embed="rId3"/>
                <a:stretch>
                  <a:fillRect l="-1525" r="-143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80BCD9-D304-1709-7209-DF0BB7234217}"/>
                  </a:ext>
                </a:extLst>
              </p:cNvPr>
              <p:cNvSpPr txBox="1"/>
              <p:nvPr/>
            </p:nvSpPr>
            <p:spPr>
              <a:xfrm>
                <a:off x="449989" y="3181269"/>
                <a:ext cx="412991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2880BCD9-D304-1709-7209-DF0BB7234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269"/>
                <a:ext cx="4129913" cy="618693"/>
              </a:xfrm>
              <a:prstGeom prst="rect">
                <a:avLst/>
              </a:prstGeom>
              <a:blipFill>
                <a:blip r:embed="rId4"/>
                <a:stretch>
                  <a:fillRect l="-2363" r="-221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99104A-FB3A-1602-53D1-389B0E492F48}"/>
                  </a:ext>
                </a:extLst>
              </p:cNvPr>
              <p:cNvSpPr txBox="1"/>
              <p:nvPr/>
            </p:nvSpPr>
            <p:spPr>
              <a:xfrm>
                <a:off x="449989" y="3706351"/>
                <a:ext cx="3127248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2199104A-FB3A-1602-53D1-389B0E492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351"/>
                <a:ext cx="3127248" cy="880250"/>
              </a:xfrm>
              <a:prstGeom prst="rect">
                <a:avLst/>
              </a:prstGeom>
              <a:blipFill>
                <a:blip r:embed="rId5"/>
                <a:stretch>
                  <a:fillRect l="-3119" r="-3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4CBA37C-62DD-53F8-0F44-17950DBBC973}"/>
              </a:ext>
            </a:extLst>
          </p:cNvPr>
          <p:cNvSpPr txBox="1"/>
          <p:nvPr/>
        </p:nvSpPr>
        <p:spPr>
          <a:xfrm>
            <a:off x="449989" y="4492988"/>
            <a:ext cx="379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814" title="H_19.8">
            <a:extLst>
              <a:ext uri="{FF2B5EF4-FFF2-40B4-BE49-F238E27FC236}">
                <a16:creationId xmlns:a16="http://schemas.microsoft.com/office/drawing/2014/main" id="{D3E4E24F-1667-94D7-72F3-0B0AA3A255B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40216" y="2965534"/>
            <a:ext cx="2536009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8" name="yt_shape_12828"/>
          <p:cNvSpPr txBox="1"/>
          <p:nvPr/>
        </p:nvSpPr>
        <p:spPr>
          <a:xfrm>
            <a:off x="540000" y="143495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27" name="yt_image_12827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3495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0" name="yt_shape_12830"/>
          <p:cNvSpPr txBox="1"/>
          <p:nvPr/>
        </p:nvSpPr>
        <p:spPr>
          <a:xfrm>
            <a:off x="540120" y="201711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读一读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46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8ffa"/>
              </a:rPr>
              <a:t>为边作正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31" name="yt_image_12831" title="H_133.4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912" y="3843095"/>
            <a:ext cx="1257631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34" name="yt_shape_12834"/>
              <p:cNvSpPr txBox="1"/>
              <p:nvPr/>
            </p:nvSpPr>
            <p:spPr>
              <a:xfrm>
                <a:off x="540000" y="1077986"/>
                <a:ext cx="6963445" cy="50620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834" name="yt_shape_128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77986"/>
                <a:ext cx="6963445" cy="5062027"/>
              </a:xfrm>
              <a:prstGeom prst="rect">
                <a:avLst/>
              </a:prstGeom>
              <a:blipFill>
                <a:blip r:embed="rId2"/>
                <a:stretch>
                  <a:fillRect l="-2715" t="-1084" r="-1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CF20AB-996C-B3B7-256E-F1121512E84A}"/>
              </a:ext>
            </a:extLst>
          </p:cNvPr>
          <p:cNvSpPr txBox="1"/>
          <p:nvPr/>
        </p:nvSpPr>
        <p:spPr>
          <a:xfrm>
            <a:off x="449989" y="1031180"/>
            <a:ext cx="7076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E2B34B-F2A2-6D57-4483-487BB3E6EEBD}"/>
              </a:ext>
            </a:extLst>
          </p:cNvPr>
          <p:cNvSpPr txBox="1"/>
          <p:nvPr/>
        </p:nvSpPr>
        <p:spPr>
          <a:xfrm>
            <a:off x="449989" y="1506668"/>
            <a:ext cx="577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2CAF05-C5C9-C4C9-E611-332A07FB8351}"/>
                  </a:ext>
                </a:extLst>
              </p:cNvPr>
              <p:cNvSpPr txBox="1"/>
              <p:nvPr/>
            </p:nvSpPr>
            <p:spPr>
              <a:xfrm>
                <a:off x="449989" y="1982156"/>
                <a:ext cx="33552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A32CAF05-C5C9-C4C9-E611-332A07FB8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2156"/>
                <a:ext cx="3355213" cy="630441"/>
              </a:xfrm>
              <a:prstGeom prst="rect">
                <a:avLst/>
              </a:prstGeom>
              <a:blipFill>
                <a:blip r:embed="rId3"/>
                <a:stretch>
                  <a:fillRect l="-2909" r="-290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85960D-ABC9-79A6-D762-E3CE84B26709}"/>
                  </a:ext>
                </a:extLst>
              </p:cNvPr>
              <p:cNvSpPr txBox="1"/>
              <p:nvPr/>
            </p:nvSpPr>
            <p:spPr>
              <a:xfrm>
                <a:off x="449989" y="2518985"/>
                <a:ext cx="44410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4585960D-ABC9-79A6-D762-E3CE84B26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8985"/>
                <a:ext cx="4441063" cy="618694"/>
              </a:xfrm>
              <a:prstGeom prst="rect">
                <a:avLst/>
              </a:prstGeom>
              <a:blipFill>
                <a:blip r:embed="rId4"/>
                <a:stretch>
                  <a:fillRect l="-2198" r="-2198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6A5FE6-BF11-79F3-6133-E6593CBC1064}"/>
                  </a:ext>
                </a:extLst>
              </p:cNvPr>
              <p:cNvSpPr txBox="1"/>
              <p:nvPr/>
            </p:nvSpPr>
            <p:spPr>
              <a:xfrm>
                <a:off x="449989" y="3044067"/>
                <a:ext cx="575233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在正方形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956A5FE6-BF11-79F3-6133-E6593CBC10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4067"/>
                <a:ext cx="5752338" cy="618693"/>
              </a:xfrm>
              <a:prstGeom prst="rect">
                <a:avLst/>
              </a:prstGeom>
              <a:blipFill>
                <a:blip r:embed="rId5"/>
                <a:stretch>
                  <a:fillRect l="-1697" r="-169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4088336-F822-CC2F-31C9-BA31FA304597}"/>
                  </a:ext>
                </a:extLst>
              </p:cNvPr>
              <p:cNvSpPr txBox="1"/>
              <p:nvPr/>
            </p:nvSpPr>
            <p:spPr>
              <a:xfrm>
                <a:off x="497614" y="3569148"/>
                <a:ext cx="36504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, 'mathAnswerShape': 1}">
                <a:extLst>
                  <a:ext uri="{FF2B5EF4-FFF2-40B4-BE49-F238E27FC236}">
                    <a16:creationId xmlns:a16="http://schemas.microsoft.com/office/drawing/2014/main" id="{F4088336-F822-CC2F-31C9-BA31FA304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69148"/>
                <a:ext cx="3650488" cy="618694"/>
              </a:xfrm>
              <a:prstGeom prst="rect">
                <a:avLst/>
              </a:prstGeom>
              <a:blipFill>
                <a:blip r:embed="rId6"/>
                <a:stretch>
                  <a:fillRect l="-2676" r="-2676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4D7E63-D2BB-E30B-7EA4-47BAD760625E}"/>
                  </a:ext>
                </a:extLst>
              </p:cNvPr>
              <p:cNvSpPr txBox="1"/>
              <p:nvPr/>
            </p:nvSpPr>
            <p:spPr>
              <a:xfrm>
                <a:off x="449989" y="4569718"/>
                <a:ext cx="638892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5, 'mathAnswerShape': 1}">
                <a:extLst>
                  <a:ext uri="{FF2B5EF4-FFF2-40B4-BE49-F238E27FC236}">
                    <a16:creationId xmlns:a16="http://schemas.microsoft.com/office/drawing/2014/main" id="{F84D7E63-D2BB-E30B-7EA4-47BAD7606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9718"/>
                <a:ext cx="6388926" cy="618693"/>
              </a:xfrm>
              <a:prstGeom prst="rect">
                <a:avLst/>
              </a:prstGeom>
              <a:blipFill>
                <a:blip r:embed="rId7"/>
                <a:stretch>
                  <a:fillRect l="-1527" r="-143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6B178B-4FD1-82BB-9A25-6DD71F440A57}"/>
                  </a:ext>
                </a:extLst>
              </p:cNvPr>
              <p:cNvSpPr txBox="1"/>
              <p:nvPr/>
            </p:nvSpPr>
            <p:spPr>
              <a:xfrm>
                <a:off x="497614" y="5094799"/>
                <a:ext cx="492842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5, 'mathAnswerShape': 1}">
                <a:extLst>
                  <a:ext uri="{FF2B5EF4-FFF2-40B4-BE49-F238E27FC236}">
                    <a16:creationId xmlns:a16="http://schemas.microsoft.com/office/drawing/2014/main" id="{5A6B178B-4FD1-82BB-9A25-6DD71F440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094799"/>
                <a:ext cx="4928426" cy="618694"/>
              </a:xfrm>
              <a:prstGeom prst="rect">
                <a:avLst/>
              </a:prstGeom>
              <a:blipFill>
                <a:blip r:embed="rId8"/>
                <a:stretch>
                  <a:fillRect l="-1980" r="-37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33" name="yt_shape_12833"/>
          <p:cNvSpPr txBox="1"/>
          <p:nvPr/>
        </p:nvSpPr>
        <p:spPr>
          <a:xfrm>
            <a:off x="541372" y="620649"/>
            <a:ext cx="3424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" name="yt_image_12831" title="H_133.47">
            <a:extLst>
              <a:ext uri="{FF2B5EF4-FFF2-40B4-BE49-F238E27FC236}">
                <a16:creationId xmlns:a16="http://schemas.microsoft.com/office/drawing/2014/main" id="{6D838AFE-55FA-F115-92A4-F5494BA090A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36360" y="2505878"/>
            <a:ext cx="1257631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" name="yt_shape_12840"/>
          <p:cNvSpPr txBox="1"/>
          <p:nvPr/>
        </p:nvSpPr>
        <p:spPr>
          <a:xfrm>
            <a:off x="540000" y="2878673"/>
            <a:ext cx="5706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解：图中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的黄金分割点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41" name="yt_shape_12841"/>
              <p:cNvSpPr txBox="1"/>
              <p:nvPr/>
            </p:nvSpPr>
            <p:spPr>
              <a:xfrm>
                <a:off x="2318134" y="3271756"/>
                <a:ext cx="7555731" cy="2723125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判定黄金分割的两种方法：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看关系式：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较短线段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较长线段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较长线段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整段线段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看比值：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较长线段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整段线段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较短线段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较长线段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41" name="yt_shape_128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134" y="3271756"/>
                <a:ext cx="7555731" cy="2723125"/>
              </a:xfrm>
              <a:prstGeom prst="rect">
                <a:avLst/>
              </a:prstGeom>
              <a:blipFill>
                <a:blip r:embed="rId2"/>
                <a:stretch>
                  <a:fillRect l="-1369" t="-1786" b="-67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ED40BD-EC0C-594A-181A-3C680EDDE1BC}"/>
              </a:ext>
            </a:extLst>
          </p:cNvPr>
          <p:cNvSpPr txBox="1"/>
          <p:nvPr/>
        </p:nvSpPr>
        <p:spPr>
          <a:xfrm>
            <a:off x="540000" y="1557289"/>
            <a:ext cx="5831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解：图中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2834">
            <a:extLst>
              <a:ext uri="{FF2B5EF4-FFF2-40B4-BE49-F238E27FC236}">
                <a16:creationId xmlns:a16="http://schemas.microsoft.com/office/drawing/2014/main" id="{E81A2981-9C3D-7FB8-AA1D-6F913D4885B7}"/>
              </a:ext>
            </a:extLst>
          </p:cNvPr>
          <p:cNvSpPr txBox="1"/>
          <p:nvPr/>
        </p:nvSpPr>
        <p:spPr>
          <a:xfrm>
            <a:off x="540000" y="1077986"/>
            <a:ext cx="6963445" cy="506202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你能找出图中的黄金分割点吗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4" name="yt_image_12831" title="H_133.47">
            <a:extLst>
              <a:ext uri="{FF2B5EF4-FFF2-40B4-BE49-F238E27FC236}">
                <a16:creationId xmlns:a16="http://schemas.microsoft.com/office/drawing/2014/main" id="{3ACE593C-7C01-7EB0-99DB-D5511561B11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521837"/>
            <a:ext cx="1257631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120" y="21732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兰州二十二中月考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分成两条线段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2589"/>
              </a:rPr>
              <a:t>下列说法错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63" name="yt_table_12763" title="H_150.5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4948370"/>
                  </p:ext>
                </p:extLst>
              </p:nvPr>
            </p:nvGraphicFramePr>
            <p:xfrm>
              <a:off x="540047" y="3132681"/>
              <a:ext cx="9056688" cy="1912495"/>
            </p:xfrm>
            <a:graphic>
              <a:graphicData uri="http://schemas.openxmlformats.org/drawingml/2006/table">
                <a:tbl>
                  <a:tblPr/>
                  <a:tblGrid>
                    <a:gridCol w="905668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被点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黄金分割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被点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黄金分割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被点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黄金分割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的比叫做黄金比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一条线段有两个黄金分割点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763" name="yt_table_12763" descr="{&quot;rangeId&quot;:3,&quot;type&quot;:&quot;Option&quot;}" title="H_150.5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4948370"/>
                  </p:ext>
                </p:extLst>
              </p:nvPr>
            </p:nvGraphicFramePr>
            <p:xfrm>
              <a:off x="540047" y="1859435"/>
              <a:ext cx="9056688" cy="1912495"/>
            </p:xfrm>
            <a:graphic>
              <a:graphicData uri="http://schemas.openxmlformats.org/drawingml/2006/table">
                <a:tbl>
                  <a:tblPr/>
                  <a:tblGrid>
                    <a:gridCol w="905668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295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被点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黄金分割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如果线段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被点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黄金分割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的比叫做黄金比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一条线段有两个黄金分割点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8B5A36-7EF6-A0A1-CFA7-7A05F94B2FC5}"/>
              </a:ext>
            </a:extLst>
          </p:cNvPr>
          <p:cNvSpPr txBox="1"/>
          <p:nvPr/>
        </p:nvSpPr>
        <p:spPr>
          <a:xfrm>
            <a:off x="1974109" y="26019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1999418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65" name="yt_image_12765" title="H_22.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8145" y="2624488"/>
            <a:ext cx="2495710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67" name="yt_shape_12767"/>
              <p:cNvSpPr txBox="1"/>
              <p:nvPr/>
            </p:nvSpPr>
            <p:spPr>
              <a:xfrm>
                <a:off x="540000" y="2972131"/>
                <a:ext cx="7226594" cy="2246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的黄金分割点，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67" name="yt_shape_12767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2131"/>
                <a:ext cx="7226594" cy="2246449"/>
              </a:xfrm>
              <a:prstGeom prst="rect">
                <a:avLst/>
              </a:prstGeom>
              <a:blipFill>
                <a:blip r:embed="rId3"/>
                <a:stretch>
                  <a:fillRect l="-2616" t="-2446" r="-1603" b="-7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2268BD-6270-364D-8D17-C661FC4B57E4}"/>
              </a:ext>
            </a:extLst>
          </p:cNvPr>
          <p:cNvSpPr txBox="1"/>
          <p:nvPr/>
        </p:nvSpPr>
        <p:spPr>
          <a:xfrm>
            <a:off x="449989" y="2925325"/>
            <a:ext cx="586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的黄金分割点，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66A2AB-59BC-AC0D-43E6-D075F6D6686F}"/>
                  </a:ext>
                </a:extLst>
              </p:cNvPr>
              <p:cNvSpPr txBox="1"/>
              <p:nvPr/>
            </p:nvSpPr>
            <p:spPr>
              <a:xfrm>
                <a:off x="449989" y="3400813"/>
                <a:ext cx="2694242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2866A2AB-59BC-AC0D-43E6-D075F6D66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0813"/>
                <a:ext cx="2694242" cy="853136"/>
              </a:xfrm>
              <a:prstGeom prst="rect">
                <a:avLst/>
              </a:prstGeom>
              <a:blipFill>
                <a:blip r:embed="rId4"/>
                <a:stretch>
                  <a:fillRect l="-3620" r="-384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339051-4C8F-F0F2-60BA-F3D4FDCF41EC}"/>
                  </a:ext>
                </a:extLst>
              </p:cNvPr>
              <p:cNvSpPr txBox="1"/>
              <p:nvPr/>
            </p:nvSpPr>
            <p:spPr>
              <a:xfrm>
                <a:off x="449989" y="4160337"/>
                <a:ext cx="59396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C8339051-4C8F-F0F2-60BA-F3D4FDCF41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0337"/>
                <a:ext cx="5939663" cy="618693"/>
              </a:xfrm>
              <a:prstGeom prst="rect">
                <a:avLst/>
              </a:prstGeom>
              <a:blipFill>
                <a:blip r:embed="rId5"/>
                <a:stretch>
                  <a:fillRect l="-1643" r="-1540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39C066-AB01-A58E-CCD0-6D9F97E4AF06}"/>
                  </a:ext>
                </a:extLst>
              </p:cNvPr>
              <p:cNvSpPr txBox="1"/>
              <p:nvPr/>
            </p:nvSpPr>
            <p:spPr>
              <a:xfrm>
                <a:off x="449989" y="4685418"/>
                <a:ext cx="7336790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9539C066-AB01-A58E-CCD0-6D9F97E4A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5418"/>
                <a:ext cx="7336790" cy="558242"/>
              </a:xfrm>
              <a:prstGeom prst="rect">
                <a:avLst/>
              </a:prstGeom>
              <a:blipFill>
                <a:blip r:embed="rId6"/>
                <a:stretch>
                  <a:fillRect l="-1330" r="-1330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000" y="944163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黄金分割的应用</a:t>
            </a:r>
          </a:p>
        </p:txBody>
      </p:sp>
      <p:sp>
        <p:nvSpPr>
          <p:cNvPr id="12770" name="yt_shape_12770"/>
          <p:cNvSpPr txBox="1"/>
          <p:nvPr/>
        </p:nvSpPr>
        <p:spPr>
          <a:xfrm>
            <a:off x="540119" y="14335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在中华经典美文阅读中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小明同学发现自己的一本书的宽与长之比为黄金比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00dc"/>
              </a:rPr>
              <a:t>已知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这本书的长为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则它的宽约为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1" name="yt_table_127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18214"/>
              </p:ext>
            </p:extLst>
          </p:nvPr>
        </p:nvGraphicFramePr>
        <p:xfrm>
          <a:off x="540047" y="2393032"/>
          <a:ext cx="4808856" cy="950976"/>
        </p:xfrm>
        <a:graphic>
          <a:graphicData uri="http://schemas.openxmlformats.org/drawingml/2006/table">
            <a:tbl>
              <a:tblPr/>
              <a:tblGrid>
                <a:gridCol w="2946718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12.36cm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13.6cm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32.36cm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7.64cm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sp>
        <p:nvSpPr>
          <p:cNvPr id="12773" name="yt_shape_12773"/>
          <p:cNvSpPr txBox="1"/>
          <p:nvPr/>
        </p:nvSpPr>
        <p:spPr>
          <a:xfrm>
            <a:off x="540119" y="3394586"/>
            <a:ext cx="11492915" cy="28792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电视节目主持人在主持节目时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站在舞台的黄金分割点处最自然得体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若舞台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b188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那么主持人站立的位置离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点较近的距离为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10ab,isEnd"/>
              </a:rPr>
              <a:t>结果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保留根号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316947" title="H_26.259764">
            <a:extLst>
              <a:ext uri="{FF2B5EF4-FFF2-40B4-BE49-F238E27FC236}">
                <a16:creationId xmlns:a16="http://schemas.microsoft.com/office/drawing/2014/main" id="{4624844B-5B3A-5DA1-BD12-304FFE78ED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461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40BE46-2178-D370-AC33-A925EA5AD9AD}"/>
              </a:ext>
            </a:extLst>
          </p:cNvPr>
          <p:cNvSpPr txBox="1"/>
          <p:nvPr/>
        </p:nvSpPr>
        <p:spPr>
          <a:xfrm>
            <a:off x="5698383" y="18622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78E661-D69D-F018-895A-AF5C426E6AD5}"/>
                  </a:ext>
                </a:extLst>
              </p:cNvPr>
              <p:cNvSpPr txBox="1"/>
              <p:nvPr/>
            </p:nvSpPr>
            <p:spPr>
              <a:xfrm>
                <a:off x="7978032" y="3742318"/>
                <a:ext cx="25487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7, 'hasSerialNum': 1, 'mathAnswerShape': 1}">
                <a:extLst>
                  <a:ext uri="{FF2B5EF4-FFF2-40B4-BE49-F238E27FC236}">
                    <a16:creationId xmlns:a16="http://schemas.microsoft.com/office/drawing/2014/main" id="{AF78E661-D69D-F018-895A-AF5C426E6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8032" y="3742318"/>
                <a:ext cx="2548764" cy="618694"/>
              </a:xfrm>
              <a:prstGeom prst="rect">
                <a:avLst/>
              </a:prstGeom>
              <a:blipFill>
                <a:blip r:embed="rId4"/>
                <a:stretch>
                  <a:fillRect l="-382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76" name="yt_image_12776" title="H_156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080860"/>
            <a:ext cx="1280808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78" name="yt_shape_12778"/>
              <p:cNvSpPr txBox="1"/>
              <p:nvPr/>
            </p:nvSpPr>
            <p:spPr>
              <a:xfrm>
                <a:off x="540000" y="3308945"/>
                <a:ext cx="4637488" cy="2635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解：设她应穿鞋子的高度为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答：她应穿鞋子的高度为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8" name="yt_shape_12778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8945"/>
                <a:ext cx="4637488" cy="2635850"/>
              </a:xfrm>
              <a:prstGeom prst="rect">
                <a:avLst/>
              </a:prstGeom>
              <a:blipFill>
                <a:blip r:embed="rId3"/>
                <a:stretch>
                  <a:fillRect l="-4079" t="-2083" r="-276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605D00-E4C4-3D55-6F87-443DFBF5AEED}"/>
              </a:ext>
            </a:extLst>
          </p:cNvPr>
          <p:cNvSpPr txBox="1"/>
          <p:nvPr/>
        </p:nvSpPr>
        <p:spPr>
          <a:xfrm>
            <a:off x="449989" y="3262139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解：设她应穿鞋子的高度为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F310D5-96C7-50FF-1068-275C8A9D1DB7}"/>
                  </a:ext>
                </a:extLst>
              </p:cNvPr>
              <p:cNvSpPr txBox="1"/>
              <p:nvPr/>
            </p:nvSpPr>
            <p:spPr>
              <a:xfrm>
                <a:off x="449989" y="3737627"/>
                <a:ext cx="3619881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}">
                <a:extLst>
                  <a:ext uri="{FF2B5EF4-FFF2-40B4-BE49-F238E27FC236}">
                    <a16:creationId xmlns:a16="http://schemas.microsoft.com/office/drawing/2014/main" id="{04F310D5-96C7-50FF-1068-275C8A9D1D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7627"/>
                <a:ext cx="3619881" cy="853136"/>
              </a:xfrm>
              <a:prstGeom prst="rect">
                <a:avLst/>
              </a:prstGeom>
              <a:blipFill>
                <a:blip r:embed="rId4"/>
                <a:stretch>
                  <a:fillRect l="-2694" r="-2525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49B6F33-AA3C-E025-A5B9-3141C0ED3E05}"/>
              </a:ext>
            </a:extLst>
          </p:cNvPr>
          <p:cNvSpPr txBox="1"/>
          <p:nvPr/>
        </p:nvSpPr>
        <p:spPr>
          <a:xfrm>
            <a:off x="449989" y="449715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763626-1F7A-8B51-59DC-B3E623B25359}"/>
              </a:ext>
            </a:extLst>
          </p:cNvPr>
          <p:cNvSpPr txBox="1"/>
          <p:nvPr/>
        </p:nvSpPr>
        <p:spPr>
          <a:xfrm>
            <a:off x="449989" y="4972639"/>
            <a:ext cx="383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FC3DDA-C1D9-C961-8177-5E11664EAA55}"/>
              </a:ext>
            </a:extLst>
          </p:cNvPr>
          <p:cNvSpPr txBox="1"/>
          <p:nvPr/>
        </p:nvSpPr>
        <p:spPr>
          <a:xfrm>
            <a:off x="449989" y="5448127"/>
            <a:ext cx="4285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答：她应穿鞋子的高度为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773">
            <a:extLst>
              <a:ext uri="{FF2B5EF4-FFF2-40B4-BE49-F238E27FC236}">
                <a16:creationId xmlns:a16="http://schemas.microsoft.com/office/drawing/2014/main" id="{F836E5F8-F231-4F84-E5A7-1A8F496C51E2}"/>
              </a:ext>
            </a:extLst>
          </p:cNvPr>
          <p:cNvSpPr txBox="1"/>
          <p:nvPr/>
        </p:nvSpPr>
        <p:spPr>
          <a:xfrm>
            <a:off x="540000" y="1381034"/>
            <a:ext cx="11492915" cy="28792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一般认为一个人肚脐以上的高度与肚脐以下的高度符合黄金比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则这个人好看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ab8,isEnd"/>
              </a:rPr>
              <a:t>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图是一个参加空姐选拔的选手的身高情况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那么她应穿鞋子的高度为多少厘米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593,isEnd"/>
              </a:rPr>
              <a:t>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【易错易混】忽略了一条线段的黄金分割点有两个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008B86-737A-D04A-2047-5EE140E9DF7D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【易错易混】忽略了一条线段的黄金分割点有两个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3" name="yt_shape_12783"/>
              <p:cNvSpPr txBox="1"/>
              <p:nvPr/>
            </p:nvSpPr>
            <p:spPr>
              <a:xfrm>
                <a:off x="540119" y="1915211"/>
                <a:ext cx="11492915" cy="1488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6.004961,H:41.34504"/>
                  </a:rPr>
                </a:b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783" name="yt_shape_127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5211"/>
                <a:ext cx="11492915" cy="1488934"/>
              </a:xfrm>
              <a:prstGeom prst="rect">
                <a:avLst/>
              </a:prstGeom>
              <a:blipFill>
                <a:blip r:embed="rId2"/>
                <a:stretch>
                  <a:fillRect l="-1645" t="-820" b="-12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86" name="yt_table_12786" title="H_146.3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7085139"/>
                  </p:ext>
                </p:extLst>
              </p:nvPr>
            </p:nvGraphicFramePr>
            <p:xfrm>
              <a:off x="540047" y="3444678"/>
              <a:ext cx="5370767" cy="1858520"/>
            </p:xfrm>
            <a:graphic>
              <a:graphicData uri="http://schemas.openxmlformats.org/drawingml/2006/table">
                <a:tbl>
                  <a:tblPr/>
                  <a:tblGrid>
                    <a:gridCol w="5370767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786" name="yt_table_12786" descr="{&quot;rangeId&quot;:9,&quot;type&quot;:&quot;Option&quot;}" title="H_146.3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7085139"/>
                  </p:ext>
                </p:extLst>
              </p:nvPr>
            </p:nvGraphicFramePr>
            <p:xfrm>
              <a:off x="540047" y="2429467"/>
              <a:ext cx="5370767" cy="1858520"/>
            </p:xfrm>
            <a:graphic>
              <a:graphicData uri="http://schemas.openxmlformats.org/drawingml/2006/table">
                <a:tbl>
                  <a:tblPr/>
                  <a:tblGrid>
                    <a:gridCol w="5370767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b="-3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b="-2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299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7409A-DAB9-06E5-2C94-1CACD7DBC7C4}"/>
                  </a:ext>
                </a:extLst>
              </p:cNvPr>
              <p:cNvSpPr txBox="1"/>
              <p:nvPr/>
            </p:nvSpPr>
            <p:spPr>
              <a:xfrm>
                <a:off x="8786071" y="1787455"/>
                <a:ext cx="292023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_⨹_1_2ac6a"/>
                  </a:rPr>
                  <a:t>3</a:t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9, 'pageBreak': True, 'mathAnswerShape': 1}">
                <a:extLst>
                  <a:ext uri="{FF2B5EF4-FFF2-40B4-BE49-F238E27FC236}">
                    <a16:creationId xmlns:a16="http://schemas.microsoft.com/office/drawing/2014/main" id="{8647409A-DAB9-06E5-2C94-1CACD7DBC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6071" y="1787455"/>
                <a:ext cx="2920237" cy="618694"/>
              </a:xfrm>
              <a:prstGeom prst="rect">
                <a:avLst/>
              </a:prstGeom>
              <a:blipFill>
                <a:blip r:embed="rId4"/>
                <a:stretch>
                  <a:fillRect l="-3132" t="-23529" r="-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11EBD8-04FD-5E1C-DA76-060739BA231D}"/>
                  </a:ext>
                </a:extLst>
              </p:cNvPr>
              <p:cNvSpPr txBox="1"/>
              <p:nvPr/>
            </p:nvSpPr>
            <p:spPr>
              <a:xfrm>
                <a:off x="450108" y="2312537"/>
                <a:ext cx="192963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9, 'pageBreak': True, 'mathAnswerShape': 1}">
                <a:extLst>
                  <a:ext uri="{FF2B5EF4-FFF2-40B4-BE49-F238E27FC236}">
                    <a16:creationId xmlns:a16="http://schemas.microsoft.com/office/drawing/2014/main" id="{7D11EBD8-04FD-5E1C-DA76-060739BA2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12537"/>
                <a:ext cx="1929639" cy="618693"/>
              </a:xfrm>
              <a:prstGeom prst="rect">
                <a:avLst/>
              </a:prstGeom>
              <a:blipFill>
                <a:blip r:embed="rId5"/>
                <a:stretch>
                  <a:fillRect l="-506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74D0FB-17FA-D72A-A9E5-6D039AEE3100}"/>
              </a:ext>
            </a:extLst>
          </p:cNvPr>
          <p:cNvSpPr txBox="1"/>
          <p:nvPr/>
        </p:nvSpPr>
        <p:spPr>
          <a:xfrm>
            <a:off x="9700471" y="291856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8" name="yt_shape_12788"/>
          <p:cNvSpPr txBox="1"/>
          <p:nvPr/>
        </p:nvSpPr>
        <p:spPr>
          <a:xfrm>
            <a:off x="540000" y="106642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87" name="yt_image_12787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64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90" name="yt_shape_12790"/>
              <p:cNvSpPr txBox="1"/>
              <p:nvPr/>
            </p:nvSpPr>
            <p:spPr>
              <a:xfrm>
                <a:off x="540119" y="1648589"/>
                <a:ext cx="11492915" cy="26358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注重阅读理解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宽与长的比是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的矩形叫做黄金矩形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55f9"/>
                  </a:rPr>
                  <a:t>黄金矩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形蕴藏着丰富的美学价值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给我们以协调和匀称的美感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57a4"/>
                  </a:rPr>
                  <a:t>我们可以用这样的方法画出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黄金矩形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e90f"/>
                  </a:rPr>
                  <a:t>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c201"/>
                  </a:rPr>
                  <a:t>的延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则图中下列矩形是黄金矩形的是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790" name="yt_shape_1279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8589"/>
                <a:ext cx="11492915" cy="2635850"/>
              </a:xfrm>
              <a:prstGeom prst="rect">
                <a:avLst/>
              </a:prstGeom>
              <a:blipFill>
                <a:blip r:embed="rId3"/>
                <a:stretch>
                  <a:fillRect l="-1645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95" name="yt_table_127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987069"/>
              </p:ext>
            </p:extLst>
          </p:nvPr>
        </p:nvGraphicFramePr>
        <p:xfrm>
          <a:off x="540047" y="4335227"/>
          <a:ext cx="5859780" cy="950976"/>
        </p:xfrm>
        <a:graphic>
          <a:graphicData uri="http://schemas.openxmlformats.org/drawingml/2006/table">
            <a:tbl>
              <a:tblPr/>
              <a:tblGrid>
                <a:gridCol w="3361055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498725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EFGH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DCGH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grpSp>
        <p:nvGrpSpPr>
          <p:cNvPr id="12792" name="yt_shape_12792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4652" y="4335227"/>
            <a:ext cx="1865242" cy="1816749"/>
            <a:chOff x="0" y="0"/>
            <a:chExt cx="1865242" cy="1816749"/>
          </a:xfrm>
        </p:grpSpPr>
        <p:pic>
          <p:nvPicPr>
            <p:cNvPr id="2" name="yt_image_12792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65242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4" name="yt_shape_12794"/>
            <p:cNvSpPr txBox="1"/>
            <p:nvPr/>
          </p:nvSpPr>
          <p:spPr>
            <a:xfrm>
              <a:off x="399340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9E55FFF-41BF-A2B1-89C1-60D2059776CB}"/>
              </a:ext>
            </a:extLst>
          </p:cNvPr>
          <p:cNvSpPr txBox="1"/>
          <p:nvPr/>
        </p:nvSpPr>
        <p:spPr>
          <a:xfrm>
            <a:off x="7166821" y="378777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119" y="236395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扇子的圆心角为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余下扇形的圆心角为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c97b"/>
              </a:rPr>
              <a:t>的比通常按黄金比来设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这样的扇子外形较美观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若取黄金比为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1" name="yt_table_128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917961"/>
              </p:ext>
            </p:extLst>
          </p:nvPr>
        </p:nvGraphicFramePr>
        <p:xfrm>
          <a:off x="540047" y="3323387"/>
          <a:ext cx="89084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grpSp>
        <p:nvGrpSpPr>
          <p:cNvPr id="12798" name="yt_shape_12798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08608" y="3323387"/>
            <a:ext cx="1241148" cy="1530999"/>
            <a:chOff x="0" y="0"/>
            <a:chExt cx="1241148" cy="1530999"/>
          </a:xfrm>
        </p:grpSpPr>
        <p:pic>
          <p:nvPicPr>
            <p:cNvPr id="2" name="yt_image_127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41148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0" name="yt_shape_12800"/>
            <p:cNvSpPr txBox="1"/>
            <p:nvPr/>
          </p:nvSpPr>
          <p:spPr>
            <a:xfrm>
              <a:off x="87293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44472C-E89E-A3B3-1FB6-24C33E64BD5C}"/>
              </a:ext>
            </a:extLst>
          </p:cNvPr>
          <p:cNvSpPr txBox="1"/>
          <p:nvPr/>
        </p:nvSpPr>
        <p:spPr>
          <a:xfrm>
            <a:off x="8376496" y="27926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1864</Words>
  <Application>Microsoft Office PowerPoint</Application>
  <PresentationFormat>宽屏</PresentationFormat>
  <Paragraphs>125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