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2" r:id="rId8"/>
    <p:sldId id="313" r:id="rId9"/>
    <p:sldId id="318" r:id="rId10"/>
    <p:sldId id="333" r:id="rId11"/>
    <p:sldId id="321" r:id="rId12"/>
    <p:sldId id="334" r:id="rId13"/>
    <p:sldId id="322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3" name="yt_image_1111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3760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5" name="yt_shape_11115"/>
          <p:cNvSpPr txBox="1"/>
          <p:nvPr/>
        </p:nvSpPr>
        <p:spPr>
          <a:xfrm>
            <a:off x="540000" y="1719771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用直接开平方法解一元二次方程</a:t>
            </a:r>
          </a:p>
        </p:txBody>
      </p:sp>
      <p:sp>
        <p:nvSpPr>
          <p:cNvPr id="11116" name="yt_shape_11116"/>
          <p:cNvSpPr txBox="1"/>
          <p:nvPr/>
        </p:nvSpPr>
        <p:spPr>
          <a:xfrm>
            <a:off x="540000" y="2209205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用直接开平方法解下列一元二次方程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其中无实数解的方程为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7" name="yt_table_111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871080"/>
              </p:ext>
            </p:extLst>
          </p:nvPr>
        </p:nvGraphicFramePr>
        <p:xfrm>
          <a:off x="540047" y="2688508"/>
          <a:ext cx="5723255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460625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sp>
        <p:nvSpPr>
          <p:cNvPr id="11119" name="yt_shape_11119"/>
          <p:cNvSpPr txBox="1"/>
          <p:nvPr/>
        </p:nvSpPr>
        <p:spPr>
          <a:xfrm>
            <a:off x="540119" y="36900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青岛四十七中期中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7a6a"/>
              </a:rPr>
              <a:t>用直接开平方法转化为两个一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其中一个一元一次方程是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09b4"/>
              </a:rPr>
              <a:t>则另一个一元一次方程是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20" name="yt_table_111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613715"/>
              </p:ext>
            </p:extLst>
          </p:nvPr>
        </p:nvGraphicFramePr>
        <p:xfrm>
          <a:off x="540047" y="5129628"/>
          <a:ext cx="5288280" cy="950976"/>
        </p:xfrm>
        <a:graphic>
          <a:graphicData uri="http://schemas.openxmlformats.org/drawingml/2006/table">
            <a:tbl>
              <a:tblPr/>
              <a:tblGrid>
                <a:gridCol w="326263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02565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3" name="yt_shape_1714269067908" title="H_26.259764">
            <a:extLst>
              <a:ext uri="{FF2B5EF4-FFF2-40B4-BE49-F238E27FC236}">
                <a16:creationId xmlns:a16="http://schemas.microsoft.com/office/drawing/2014/main" id="{8B960BA2-B3A2-9465-C085-C451327EFD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022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D95010-2D46-AE69-1699-A9B7D0162BDF}"/>
              </a:ext>
            </a:extLst>
          </p:cNvPr>
          <p:cNvSpPr txBox="1"/>
          <p:nvPr/>
        </p:nvSpPr>
        <p:spPr>
          <a:xfrm>
            <a:off x="9593989" y="2162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144841-470C-23A4-4843-2F21DB0EF265}"/>
              </a:ext>
            </a:extLst>
          </p:cNvPr>
          <p:cNvSpPr txBox="1"/>
          <p:nvPr/>
        </p:nvSpPr>
        <p:spPr>
          <a:xfrm>
            <a:off x="1059708" y="45942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7" name="yt_shape_11167"/>
              <p:cNvSpPr txBox="1"/>
              <p:nvPr/>
            </p:nvSpPr>
            <p:spPr>
              <a:xfrm>
                <a:off x="540000" y="1656574"/>
                <a:ext cx="10968324" cy="3904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求常数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是同一个方程，得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7" name="yt_shape_11167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6574"/>
                <a:ext cx="10968324" cy="3904852"/>
              </a:xfrm>
              <a:prstGeom prst="rect">
                <a:avLst/>
              </a:prstGeom>
              <a:blipFill>
                <a:blip r:embed="rId2"/>
                <a:stretch>
                  <a:fillRect l="-1723" r="-723" b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579D50-C7F6-8DB9-6961-0AB6A2012D68}"/>
              </a:ext>
            </a:extLst>
          </p:cNvPr>
          <p:cNvSpPr txBox="1"/>
          <p:nvPr/>
        </p:nvSpPr>
        <p:spPr>
          <a:xfrm>
            <a:off x="449989" y="2756705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7AB9E3-A4D1-ADFB-5C55-FE5BABD127AC}"/>
                  </a:ext>
                </a:extLst>
              </p:cNvPr>
              <p:cNvSpPr txBox="1"/>
              <p:nvPr/>
            </p:nvSpPr>
            <p:spPr>
              <a:xfrm>
                <a:off x="449989" y="3232193"/>
                <a:ext cx="4058920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pageBreak': True}">
                <a:extLst>
                  <a:ext uri="{FF2B5EF4-FFF2-40B4-BE49-F238E27FC236}">
                    <a16:creationId xmlns:a16="http://schemas.microsoft.com/office/drawing/2014/main" id="{F77AB9E3-A4D1-ADFB-5C55-FE5BABD12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2193"/>
                <a:ext cx="4058920" cy="899110"/>
              </a:xfrm>
              <a:prstGeom prst="rect">
                <a:avLst/>
              </a:prstGeom>
              <a:blipFill>
                <a:blip r:embed="rId3"/>
                <a:stretch>
                  <a:fillRect l="-2402" r="-2402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F92540-2017-CF54-6504-4BBEFFE869CF}"/>
                  </a:ext>
                </a:extLst>
              </p:cNvPr>
              <p:cNvSpPr txBox="1"/>
              <p:nvPr/>
            </p:nvSpPr>
            <p:spPr>
              <a:xfrm>
                <a:off x="449989" y="4037691"/>
                <a:ext cx="11042332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是同一个方程，得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9BF92540-2017-CF54-6504-4BBEFFE86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7691"/>
                <a:ext cx="11042332" cy="899109"/>
              </a:xfrm>
              <a:prstGeom prst="rect">
                <a:avLst/>
              </a:prstGeom>
              <a:blipFill>
                <a:blip r:embed="rId4"/>
                <a:stretch>
                  <a:fillRect l="-883" r="-883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DFB023-CBAB-8EC7-5A18-0311C2A3F1B0}"/>
                  </a:ext>
                </a:extLst>
              </p:cNvPr>
              <p:cNvSpPr txBox="1"/>
              <p:nvPr/>
            </p:nvSpPr>
            <p:spPr>
              <a:xfrm>
                <a:off x="449989" y="4843188"/>
                <a:ext cx="27915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, 'pageBreak': True}">
                <a:extLst>
                  <a:ext uri="{FF2B5EF4-FFF2-40B4-BE49-F238E27FC236}">
                    <a16:creationId xmlns:a16="http://schemas.microsoft.com/office/drawing/2014/main" id="{E0DFB023-CBAB-8EC7-5A18-0311C2A3F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3188"/>
                <a:ext cx="2791524" cy="727279"/>
              </a:xfrm>
              <a:prstGeom prst="rect">
                <a:avLst/>
              </a:prstGeom>
              <a:blipFill>
                <a:blip r:embed="rId5"/>
                <a:stretch>
                  <a:fillRect l="-3493" r="-349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2" name="yt_shape_11172"/>
          <p:cNvSpPr txBox="1"/>
          <p:nvPr/>
        </p:nvSpPr>
        <p:spPr>
          <a:xfrm>
            <a:off x="540000" y="221970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000" y="2699009"/>
                <a:ext cx="4974695" cy="229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开方，得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3" name="yt_shape_11173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9009"/>
                <a:ext cx="4974695" cy="2299284"/>
              </a:xfrm>
              <a:prstGeom prst="rect">
                <a:avLst/>
              </a:prstGeom>
              <a:blipFill>
                <a:blip r:embed="rId2"/>
                <a:stretch>
                  <a:fillRect l="-3799" r="-2696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41DD98B-55E1-3B5C-A44F-FB2CE189BE30}"/>
                  </a:ext>
                </a:extLst>
              </p:cNvPr>
              <p:cNvSpPr txBox="1"/>
              <p:nvPr/>
            </p:nvSpPr>
            <p:spPr>
              <a:xfrm>
                <a:off x="449989" y="2652203"/>
                <a:ext cx="5106670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F41DD98B-55E1-3B5C-A44F-FB2CE189BE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2203"/>
                <a:ext cx="5106670" cy="899110"/>
              </a:xfrm>
              <a:prstGeom prst="rect">
                <a:avLst/>
              </a:prstGeom>
              <a:blipFill>
                <a:blip r:embed="rId3"/>
                <a:stretch>
                  <a:fillRect l="-1909" r="-1790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4205E9-4D0B-393F-379D-FF210D20EE8C}"/>
                  </a:ext>
                </a:extLst>
              </p:cNvPr>
              <p:cNvSpPr txBox="1"/>
              <p:nvPr/>
            </p:nvSpPr>
            <p:spPr>
              <a:xfrm>
                <a:off x="449989" y="3457701"/>
                <a:ext cx="3442462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开方，得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144205E9-4D0B-393F-379D-FF210D20E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7701"/>
                <a:ext cx="3442462" cy="851230"/>
              </a:xfrm>
              <a:prstGeom prst="rect">
                <a:avLst/>
              </a:prstGeom>
              <a:blipFill>
                <a:blip r:embed="rId4"/>
                <a:stretch>
                  <a:fillRect l="-2832" r="-265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2B098A-FFC0-9EA6-6289-250BAD7C27DF}"/>
                  </a:ext>
                </a:extLst>
              </p:cNvPr>
              <p:cNvSpPr txBox="1"/>
              <p:nvPr/>
            </p:nvSpPr>
            <p:spPr>
              <a:xfrm>
                <a:off x="449989" y="4215319"/>
                <a:ext cx="336473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482B098A-FFC0-9EA6-6289-250BAD7C2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5319"/>
                <a:ext cx="3364738" cy="807543"/>
              </a:xfrm>
              <a:prstGeom prst="rect">
                <a:avLst/>
              </a:prstGeom>
              <a:blipFill>
                <a:blip r:embed="rId5"/>
                <a:stretch>
                  <a:fillRect l="-2899" r="-2899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6" name="yt_shape_11176"/>
          <p:cNvSpPr txBox="1"/>
          <p:nvPr/>
        </p:nvSpPr>
        <p:spPr>
          <a:xfrm>
            <a:off x="623392" y="127137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75" name="yt_image_1117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2713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8" name="yt_shape_11178"/>
          <p:cNvSpPr txBox="1"/>
          <p:nvPr/>
        </p:nvSpPr>
        <p:spPr>
          <a:xfrm>
            <a:off x="623392" y="1853543"/>
            <a:ext cx="64793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0DF3FA-B42E-40CD-0B25-8F50CE16A82D}"/>
              </a:ext>
            </a:extLst>
          </p:cNvPr>
          <p:cNvSpPr txBox="1"/>
          <p:nvPr/>
        </p:nvSpPr>
        <p:spPr>
          <a:xfrm>
            <a:off x="4600556" y="2708501"/>
            <a:ext cx="176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C7CACE-4D47-163D-928C-FA53F78D34CD}"/>
              </a:ext>
            </a:extLst>
          </p:cNvPr>
          <p:cNvSpPr txBox="1"/>
          <p:nvPr/>
        </p:nvSpPr>
        <p:spPr>
          <a:xfrm>
            <a:off x="4600556" y="3183989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68B631-A599-3CF0-010F-41DCD437F2B6}"/>
              </a:ext>
            </a:extLst>
          </p:cNvPr>
          <p:cNvSpPr txBox="1"/>
          <p:nvPr/>
        </p:nvSpPr>
        <p:spPr>
          <a:xfrm>
            <a:off x="4600556" y="3659477"/>
            <a:ext cx="2224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83" name="yt_shape_11183"/>
          <p:cNvSpPr txBox="1"/>
          <p:nvPr/>
        </p:nvSpPr>
        <p:spPr>
          <a:xfrm>
            <a:off x="623392" y="4149080"/>
            <a:ext cx="900086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根据以上方程特征及其解的特征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0A317-FCDB-6E4B-CEDF-EA8F996DDB19}"/>
              </a:ext>
            </a:extLst>
          </p:cNvPr>
          <p:cNvSpPr txBox="1"/>
          <p:nvPr/>
        </p:nvSpPr>
        <p:spPr>
          <a:xfrm>
            <a:off x="4600556" y="5004038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A21E8D-1A07-29CD-B79E-56EAC92CFB3B}"/>
              </a:ext>
            </a:extLst>
          </p:cNvPr>
          <p:cNvSpPr txBox="1"/>
          <p:nvPr/>
        </p:nvSpPr>
        <p:spPr>
          <a:xfrm>
            <a:off x="2944794" y="5528738"/>
            <a:ext cx="358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7" name="yt_shape_11187"/>
          <p:cNvSpPr txBox="1"/>
          <p:nvPr/>
        </p:nvSpPr>
        <p:spPr>
          <a:xfrm>
            <a:off x="540000" y="1239792"/>
            <a:ext cx="89062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以验证猜想结论的正确性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8" name="yt_shape_11188"/>
              <p:cNvSpPr txBox="1"/>
              <p:nvPr/>
            </p:nvSpPr>
            <p:spPr>
              <a:xfrm>
                <a:off x="540000" y="1719095"/>
                <a:ext cx="6828792" cy="2266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所以猜想正确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8" name="yt_shape_11188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9095"/>
                <a:ext cx="6828792" cy="2266711"/>
              </a:xfrm>
              <a:prstGeom prst="rect">
                <a:avLst/>
              </a:prstGeom>
              <a:blipFill>
                <a:blip r:embed="rId2"/>
                <a:stretch>
                  <a:fillRect l="-2768" r="-1696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90" name="yt_shape_11190"/>
          <p:cNvSpPr txBox="1"/>
          <p:nvPr/>
        </p:nvSpPr>
        <p:spPr>
          <a:xfrm>
            <a:off x="540119" y="4036594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配方法解一元二次方程的基本思路是将方程转化为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d783b"/>
              </a:rPr>
              <a:t>的形式，它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的一边是一个完全平方式，另一边是一个常数，当该常数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f9e5e"/>
              </a:rPr>
              <a:t>时，两边同时开平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方，转化为一元一次方程，便可求出它的根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F149FC-09C2-9A27-3C37-4B75B8DB0F4C}"/>
                  </a:ext>
                </a:extLst>
              </p:cNvPr>
              <p:cNvSpPr txBox="1"/>
              <p:nvPr/>
            </p:nvSpPr>
            <p:spPr>
              <a:xfrm>
                <a:off x="449989" y="1672289"/>
                <a:ext cx="69428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70F149FC-09C2-9A27-3C37-4B75B8DB0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72289"/>
                <a:ext cx="6942837" cy="766077"/>
              </a:xfrm>
              <a:prstGeom prst="rect">
                <a:avLst/>
              </a:prstGeom>
              <a:blipFill>
                <a:blip r:embed="rId3"/>
                <a:stretch>
                  <a:fillRect l="-1405" r="-13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AA937D-67BF-14E1-3F3C-6BE47DA12141}"/>
                  </a:ext>
                </a:extLst>
              </p:cNvPr>
              <p:cNvSpPr txBox="1"/>
              <p:nvPr/>
            </p:nvSpPr>
            <p:spPr>
              <a:xfrm>
                <a:off x="449989" y="2344754"/>
                <a:ext cx="45028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1CAA937D-67BF-14E1-3F3C-6BE47DA12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4754"/>
                <a:ext cx="4502848" cy="766077"/>
              </a:xfrm>
              <a:prstGeom prst="rect">
                <a:avLst/>
              </a:prstGeom>
              <a:blipFill>
                <a:blip r:embed="rId4"/>
                <a:stretch>
                  <a:fillRect l="-2168" r="-21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6E6AC18-17ED-4FD4-0880-9DC734F1A6D3}"/>
              </a:ext>
            </a:extLst>
          </p:cNvPr>
          <p:cNvSpPr txBox="1"/>
          <p:nvPr/>
        </p:nvSpPr>
        <p:spPr>
          <a:xfrm>
            <a:off x="449989" y="3017219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7A6317-4840-7576-D334-94DFCE34AE64}"/>
              </a:ext>
            </a:extLst>
          </p:cNvPr>
          <p:cNvSpPr txBox="1"/>
          <p:nvPr/>
        </p:nvSpPr>
        <p:spPr>
          <a:xfrm>
            <a:off x="449989" y="349270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所以猜想正确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2" name="yt_shape_11122"/>
          <p:cNvSpPr txBox="1"/>
          <p:nvPr/>
        </p:nvSpPr>
        <p:spPr>
          <a:xfrm>
            <a:off x="540000" y="900000"/>
            <a:ext cx="58782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23" name="yt_table_11123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486234"/>
                  </p:ext>
                </p:extLst>
              </p:nvPr>
            </p:nvGraphicFramePr>
            <p:xfrm>
              <a:off x="540047" y="1379303"/>
              <a:ext cx="7090093" cy="1271906"/>
            </p:xfrm>
            <a:graphic>
              <a:graphicData uri="http://schemas.openxmlformats.org/drawingml/2006/table">
                <a:tbl>
                  <a:tblPr/>
                  <a:tblGrid>
                    <a:gridCol w="4002405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3087688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123" name="yt_table_11123" descr="{&quot;rangeId&quot;:4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486234"/>
                  </p:ext>
                </p:extLst>
              </p:nvPr>
            </p:nvGraphicFramePr>
            <p:xfrm>
              <a:off x="540047" y="1379303"/>
              <a:ext cx="7090093" cy="1271906"/>
            </p:xfrm>
            <a:graphic>
              <a:graphicData uri="http://schemas.openxmlformats.org/drawingml/2006/table">
                <a:tbl>
                  <a:tblPr/>
                  <a:tblGrid>
                    <a:gridCol w="4002405">
                      <a:extLst>
                        <a:ext uri="{9D8B030D-6E8A-4147-A177-3AD203B41FA5}">
                          <a16:colId xmlns:a16="http://schemas.microsoft.com/office/drawing/2014/main" val="10190"/>
                        </a:ext>
                      </a:extLst>
                    </a:gridCol>
                    <a:gridCol w="3087688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16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8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716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8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24" name="yt_shape_11124"/>
          <p:cNvSpPr txBox="1"/>
          <p:nvPr/>
        </p:nvSpPr>
        <p:spPr>
          <a:xfrm>
            <a:off x="540000" y="270171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25" name="yt_shape_11125"/>
          <p:cNvSpPr txBox="1"/>
          <p:nvPr/>
        </p:nvSpPr>
        <p:spPr>
          <a:xfrm>
            <a:off x="540000" y="3181019"/>
            <a:ext cx="5798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</a:p>
        </p:txBody>
      </p:sp>
      <p:sp>
        <p:nvSpPr>
          <p:cNvPr id="11126" name="yt_shape_11126"/>
          <p:cNvSpPr txBox="1"/>
          <p:nvPr/>
        </p:nvSpPr>
        <p:spPr>
          <a:xfrm>
            <a:off x="540000" y="3660322"/>
            <a:ext cx="182582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3C23FC-03C7-74ED-059D-A359E3D30367}"/>
              </a:ext>
            </a:extLst>
          </p:cNvPr>
          <p:cNvSpPr txBox="1"/>
          <p:nvPr/>
        </p:nvSpPr>
        <p:spPr>
          <a:xfrm>
            <a:off x="5458552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D3FCA3-E621-9AFD-93F8-C8DF90BC17B2}"/>
              </a:ext>
            </a:extLst>
          </p:cNvPr>
          <p:cNvSpPr txBox="1"/>
          <p:nvPr/>
        </p:nvSpPr>
        <p:spPr>
          <a:xfrm>
            <a:off x="449989" y="3613516"/>
            <a:ext cx="198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2F997C-F39E-AA84-A529-21BBFE872386}"/>
              </a:ext>
            </a:extLst>
          </p:cNvPr>
          <p:cNvSpPr txBox="1"/>
          <p:nvPr/>
        </p:nvSpPr>
        <p:spPr>
          <a:xfrm>
            <a:off x="497614" y="4089004"/>
            <a:ext cx="142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2D9643-BA86-20BA-A41C-CB310F0229AD}"/>
              </a:ext>
            </a:extLst>
          </p:cNvPr>
          <p:cNvSpPr txBox="1"/>
          <p:nvPr/>
        </p:nvSpPr>
        <p:spPr>
          <a:xfrm>
            <a:off x="449989" y="4572951"/>
            <a:ext cx="2653411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388BBE-698E-E75D-C47F-B9C9BC614679}"/>
                  </a:ext>
                </a:extLst>
              </p:cNvPr>
              <p:cNvSpPr txBox="1"/>
              <p:nvPr/>
            </p:nvSpPr>
            <p:spPr>
              <a:xfrm>
                <a:off x="3359696" y="3433984"/>
                <a:ext cx="32264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eaLnBrk="1" fontAlgn="auto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，</a:t>
                </a: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388BBE-698E-E75D-C47F-B9C9BC614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3433984"/>
                <a:ext cx="3226499" cy="772808"/>
              </a:xfrm>
              <a:prstGeom prst="rect">
                <a:avLst/>
              </a:prstGeom>
              <a:blipFill>
                <a:blip r:embed="rId3"/>
                <a:stretch>
                  <a:fillRect l="-2836" r="-75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8C144F-BCD3-45DE-342F-2F9D108334EC}"/>
                  </a:ext>
                </a:extLst>
              </p:cNvPr>
              <p:cNvSpPr txBox="1"/>
              <p:nvPr/>
            </p:nvSpPr>
            <p:spPr>
              <a:xfrm>
                <a:off x="3413564" y="3907517"/>
                <a:ext cx="19580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8C144F-BCD3-45DE-342F-2F9D10833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564" y="3907517"/>
                <a:ext cx="1958086" cy="772808"/>
              </a:xfrm>
              <a:prstGeom prst="rect">
                <a:avLst/>
              </a:prstGeom>
              <a:blipFill>
                <a:blip r:embed="rId4"/>
                <a:stretch>
                  <a:fillRect l="-4984" r="-498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25FCC3D-3EAD-2312-77BC-871F96707D1D}"/>
                  </a:ext>
                </a:extLst>
              </p:cNvPr>
              <p:cNvSpPr txBox="1"/>
              <p:nvPr/>
            </p:nvSpPr>
            <p:spPr>
              <a:xfrm>
                <a:off x="3365939" y="4586713"/>
                <a:ext cx="27962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25FCC3D-3EAD-2312-77BC-871F96707D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939" y="4586713"/>
                <a:ext cx="2796286" cy="727279"/>
              </a:xfrm>
              <a:prstGeom prst="rect">
                <a:avLst/>
              </a:prstGeom>
              <a:blipFill>
                <a:blip r:embed="rId5"/>
                <a:stretch>
                  <a:fillRect l="-3268" r="-348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9" name="yt_shape_11129"/>
          <p:cNvSpPr txBox="1"/>
          <p:nvPr/>
        </p:nvSpPr>
        <p:spPr>
          <a:xfrm>
            <a:off x="540000" y="2649248"/>
            <a:ext cx="719908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130" name="yt_shape_11130"/>
          <p:cNvSpPr txBox="1"/>
          <p:nvPr/>
        </p:nvSpPr>
        <p:spPr>
          <a:xfrm>
            <a:off x="540000" y="3138682"/>
            <a:ext cx="11052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1" name="yt_table_111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77397"/>
              </p:ext>
            </p:extLst>
          </p:nvPr>
        </p:nvGraphicFramePr>
        <p:xfrm>
          <a:off x="540047" y="3617985"/>
          <a:ext cx="6845618" cy="950976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947988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p:pic>
        <p:nvPicPr>
          <p:cNvPr id="3" name="yt_shape_1714269067982" title="H_26.259764">
            <a:extLst>
              <a:ext uri="{FF2B5EF4-FFF2-40B4-BE49-F238E27FC236}">
                <a16:creationId xmlns:a16="http://schemas.microsoft.com/office/drawing/2014/main" id="{885DA7F3-F76A-C959-989D-520BC31C61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970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071380-5D33-83FE-CAD3-994B92CA5131}"/>
              </a:ext>
            </a:extLst>
          </p:cNvPr>
          <p:cNvSpPr txBox="1"/>
          <p:nvPr/>
        </p:nvSpPr>
        <p:spPr>
          <a:xfrm>
            <a:off x="10565539" y="30918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3" name="yt_shape_11133"/>
          <p:cNvSpPr txBox="1"/>
          <p:nvPr/>
        </p:nvSpPr>
        <p:spPr>
          <a:xfrm>
            <a:off x="540000" y="1206408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34" name="yt_shape_11134"/>
          <p:cNvSpPr txBox="1"/>
          <p:nvPr/>
        </p:nvSpPr>
        <p:spPr>
          <a:xfrm>
            <a:off x="540000" y="1685711"/>
            <a:ext cx="3135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135" name="yt_shape_11135"/>
          <p:cNvSpPr txBox="1"/>
          <p:nvPr/>
        </p:nvSpPr>
        <p:spPr>
          <a:xfrm>
            <a:off x="540000" y="2165014"/>
            <a:ext cx="418223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解：配方，得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1136" name="yt_shape_11136"/>
          <p:cNvSpPr txBox="1"/>
          <p:nvPr/>
        </p:nvSpPr>
        <p:spPr>
          <a:xfrm>
            <a:off x="540000" y="3604580"/>
            <a:ext cx="24429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7" name="yt_shape_11137"/>
              <p:cNvSpPr txBox="1"/>
              <p:nvPr/>
            </p:nvSpPr>
            <p:spPr>
              <a:xfrm>
                <a:off x="540000" y="4083883"/>
                <a:ext cx="4019049" cy="1927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7" name="yt_shape_1113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3883"/>
                <a:ext cx="4019049" cy="1927707"/>
              </a:xfrm>
              <a:prstGeom prst="rect">
                <a:avLst/>
              </a:prstGeom>
              <a:blipFill>
                <a:blip r:embed="rId2"/>
                <a:stretch>
                  <a:fillRect l="-4704" r="-3490" b="-8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808942-F749-6B32-D688-5BD9CA097B4A}"/>
              </a:ext>
            </a:extLst>
          </p:cNvPr>
          <p:cNvSpPr txBox="1"/>
          <p:nvPr/>
        </p:nvSpPr>
        <p:spPr>
          <a:xfrm>
            <a:off x="449989" y="2118208"/>
            <a:ext cx="432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解：配方，得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8DD7B1-0D41-1D0C-8736-340BA0ACFFFD}"/>
              </a:ext>
            </a:extLst>
          </p:cNvPr>
          <p:cNvSpPr txBox="1"/>
          <p:nvPr/>
        </p:nvSpPr>
        <p:spPr>
          <a:xfrm>
            <a:off x="497614" y="2593696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0700BF-00FE-4440-8FAC-B965988A9913}"/>
              </a:ext>
            </a:extLst>
          </p:cNvPr>
          <p:cNvSpPr txBox="1"/>
          <p:nvPr/>
        </p:nvSpPr>
        <p:spPr>
          <a:xfrm>
            <a:off x="497614" y="3069184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B966E2-DCEF-63AE-D5DA-BE162BB74D4E}"/>
                  </a:ext>
                </a:extLst>
              </p:cNvPr>
              <p:cNvSpPr txBox="1"/>
              <p:nvPr/>
            </p:nvSpPr>
            <p:spPr>
              <a:xfrm>
                <a:off x="449989" y="4037077"/>
                <a:ext cx="4160266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解：配方，得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B6B966E2-DCEF-63AE-D5DA-BE162BB74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7077"/>
                <a:ext cx="4160266" cy="899110"/>
              </a:xfrm>
              <a:prstGeom prst="rect">
                <a:avLst/>
              </a:prstGeom>
              <a:blipFill>
                <a:blip r:embed="rId3"/>
                <a:stretch>
                  <a:fillRect l="-2346" r="-2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88CC4C-938F-6F23-DD6B-92B7D0F363A1}"/>
                  </a:ext>
                </a:extLst>
              </p:cNvPr>
              <p:cNvSpPr txBox="1"/>
              <p:nvPr/>
            </p:nvSpPr>
            <p:spPr>
              <a:xfrm>
                <a:off x="497614" y="4842575"/>
                <a:ext cx="36217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DA88CC4C-938F-6F23-DD6B-92B7D0F36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842575"/>
                <a:ext cx="3621786" cy="772808"/>
              </a:xfrm>
              <a:prstGeom prst="rect">
                <a:avLst/>
              </a:prstGeom>
              <a:blipFill>
                <a:blip r:embed="rId4"/>
                <a:stretch>
                  <a:fillRect l="-2694" r="-252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C248E3E-B8A5-0F4B-19D2-5E5775B64F10}"/>
              </a:ext>
            </a:extLst>
          </p:cNvPr>
          <p:cNvSpPr txBox="1"/>
          <p:nvPr/>
        </p:nvSpPr>
        <p:spPr>
          <a:xfrm>
            <a:off x="497614" y="5521771"/>
            <a:ext cx="23009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9" name="yt_shape_11139"/>
          <p:cNvSpPr txBox="1"/>
          <p:nvPr/>
        </p:nvSpPr>
        <p:spPr>
          <a:xfrm>
            <a:off x="540000" y="3402982"/>
            <a:ext cx="861774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【易错易混】直接开平方时忘记一个正数的平方根有两个而出错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B21D46-FC75-1ADB-BF9C-5567CC062F59}"/>
              </a:ext>
            </a:extLst>
          </p:cNvPr>
          <p:cNvSpPr txBox="1"/>
          <p:nvPr/>
        </p:nvSpPr>
        <p:spPr>
          <a:xfrm>
            <a:off x="449989" y="3356176"/>
            <a:ext cx="871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【易错易混】直接开平方时忘记一个正数的平方根有两个而出错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0" name="yt_shape_11140"/>
          <p:cNvSpPr txBox="1"/>
          <p:nvPr/>
        </p:nvSpPr>
        <p:spPr>
          <a:xfrm>
            <a:off x="540000" y="1430508"/>
            <a:ext cx="10183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下面的解法对吗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请写出正确的解题过程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141" name="yt_shape_11141"/>
          <p:cNvSpPr txBox="1"/>
          <p:nvPr/>
        </p:nvSpPr>
        <p:spPr>
          <a:xfrm>
            <a:off x="540000" y="1909811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两边同时开平方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</p:txBody>
      </p:sp>
      <p:sp>
        <p:nvSpPr>
          <p:cNvPr id="11142" name="yt_shape_11142"/>
          <p:cNvSpPr txBox="1"/>
          <p:nvPr/>
        </p:nvSpPr>
        <p:spPr>
          <a:xfrm>
            <a:off x="540000" y="2389114"/>
            <a:ext cx="469359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解：以上解法不对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正确解法如下：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两边同时开平方，得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143" name="yt_shape_11143"/>
          <p:cNvSpPr txBox="1"/>
          <p:nvPr/>
        </p:nvSpPr>
        <p:spPr>
          <a:xfrm>
            <a:off x="540000" y="4308812"/>
            <a:ext cx="44130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4" name="yt_shape_11144"/>
              <p:cNvSpPr txBox="1"/>
              <p:nvPr/>
            </p:nvSpPr>
            <p:spPr>
              <a:xfrm>
                <a:off x="540000" y="4788115"/>
                <a:ext cx="4855625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解：两边同时开平方得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4" name="yt_shape_11144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8115"/>
                <a:ext cx="4855625" cy="999376"/>
              </a:xfrm>
              <a:prstGeom prst="rect">
                <a:avLst/>
              </a:prstGeom>
              <a:blipFill>
                <a:blip r:embed="rId2"/>
                <a:stretch>
                  <a:fillRect l="-3894" t="-1220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14E68C-9466-53F1-DF9E-E520B3507FAC}"/>
              </a:ext>
            </a:extLst>
          </p:cNvPr>
          <p:cNvSpPr txBox="1"/>
          <p:nvPr/>
        </p:nvSpPr>
        <p:spPr>
          <a:xfrm>
            <a:off x="449989" y="2342308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解：以上解法不对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正确解法如下：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5DD118-0A8D-2E27-29DA-EC583F15495F}"/>
              </a:ext>
            </a:extLst>
          </p:cNvPr>
          <p:cNvSpPr txBox="1"/>
          <p:nvPr/>
        </p:nvSpPr>
        <p:spPr>
          <a:xfrm>
            <a:off x="449989" y="2817796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两边同时开平方，得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0DC7A-0128-3942-A1E5-7E6BF2D8E50A}"/>
              </a:ext>
            </a:extLst>
          </p:cNvPr>
          <p:cNvSpPr txBox="1"/>
          <p:nvPr/>
        </p:nvSpPr>
        <p:spPr>
          <a:xfrm>
            <a:off x="449989" y="3293284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AD1D62-7446-9CFB-FE70-9CFCBC983F9A}"/>
              </a:ext>
            </a:extLst>
          </p:cNvPr>
          <p:cNvSpPr txBox="1"/>
          <p:nvPr/>
        </p:nvSpPr>
        <p:spPr>
          <a:xfrm>
            <a:off x="449989" y="3768772"/>
            <a:ext cx="2348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735B31-3738-F99F-C0F9-01EF0ACB7475}"/>
                  </a:ext>
                </a:extLst>
              </p:cNvPr>
              <p:cNvSpPr txBox="1"/>
              <p:nvPr/>
            </p:nvSpPr>
            <p:spPr>
              <a:xfrm>
                <a:off x="449989" y="4741309"/>
                <a:ext cx="49887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解：两边同时开平方得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mathAnswerShape': 1}">
                <a:extLst>
                  <a:ext uri="{FF2B5EF4-FFF2-40B4-BE49-F238E27FC236}">
                    <a16:creationId xmlns:a16="http://schemas.microsoft.com/office/drawing/2014/main" id="{F9735B31-3738-F99F-C0F9-01EF0ACB7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1309"/>
                <a:ext cx="4988751" cy="618694"/>
              </a:xfrm>
              <a:prstGeom prst="rect">
                <a:avLst/>
              </a:prstGeom>
              <a:blipFill>
                <a:blip r:embed="rId3"/>
                <a:stretch>
                  <a:fillRect l="-195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C1EC9F-FB8A-9E21-07BC-3CCEDB2C9268}"/>
                  </a:ext>
                </a:extLst>
              </p:cNvPr>
              <p:cNvSpPr txBox="1"/>
              <p:nvPr/>
            </p:nvSpPr>
            <p:spPr>
              <a:xfrm>
                <a:off x="449989" y="5266391"/>
                <a:ext cx="3885565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, 'mathAnswerShape': 1}">
                <a:extLst>
                  <a:ext uri="{FF2B5EF4-FFF2-40B4-BE49-F238E27FC236}">
                    <a16:creationId xmlns:a16="http://schemas.microsoft.com/office/drawing/2014/main" id="{01C1EC9F-FB8A-9E21-07BC-3CCEDB2C9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6391"/>
                <a:ext cx="3885565" cy="558241"/>
              </a:xfrm>
              <a:prstGeom prst="rect">
                <a:avLst/>
              </a:prstGeom>
              <a:blipFill>
                <a:blip r:embed="rId4"/>
                <a:stretch>
                  <a:fillRect l="-2512" r="-235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7" name="yt_shape_11147"/>
          <p:cNvSpPr txBox="1"/>
          <p:nvPr/>
        </p:nvSpPr>
        <p:spPr>
          <a:xfrm>
            <a:off x="540000" y="92283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46" name="yt_image_1114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283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9" name="yt_shape_11149"/>
          <p:cNvSpPr txBox="1"/>
          <p:nvPr/>
        </p:nvSpPr>
        <p:spPr>
          <a:xfrm>
            <a:off x="540119" y="15050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5ba9"/>
              </a:rPr>
              <a:t>则方程的两根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0" name="yt_table_111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751254"/>
              </p:ext>
            </p:extLst>
          </p:nvPr>
        </p:nvGraphicFramePr>
        <p:xfrm>
          <a:off x="540047" y="2464436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11152" name="yt_shape_11152"/>
          <p:cNvSpPr txBox="1"/>
          <p:nvPr/>
        </p:nvSpPr>
        <p:spPr>
          <a:xfrm>
            <a:off x="540119" y="346599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雅安七中单元卷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6af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4a47,isEnd"/>
              </a:rPr>
              <a:t>的左边可写成一个完全平方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ddf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A461B6-E831-C3B2-D4F9-F4D7B8CF2EB0}"/>
              </a:ext>
            </a:extLst>
          </p:cNvPr>
          <p:cNvSpPr txBox="1"/>
          <p:nvPr/>
        </p:nvSpPr>
        <p:spPr>
          <a:xfrm>
            <a:off x="1364508" y="19336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64BACB-892C-5557-000C-3DF2AA3FBA91}"/>
              </a:ext>
            </a:extLst>
          </p:cNvPr>
          <p:cNvSpPr txBox="1"/>
          <p:nvPr/>
        </p:nvSpPr>
        <p:spPr>
          <a:xfrm>
            <a:off x="1669308" y="3894672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只要满足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AEF66F-936B-F6D1-7114-C93F6467D864}"/>
              </a:ext>
            </a:extLst>
          </p:cNvPr>
          <p:cNvSpPr txBox="1"/>
          <p:nvPr/>
        </p:nvSpPr>
        <p:spPr>
          <a:xfrm>
            <a:off x="2290021" y="4845648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28D805-9001-B9A8-83CB-583B905A7EDF}"/>
              </a:ext>
            </a:extLst>
          </p:cNvPr>
          <p:cNvSpPr txBox="1"/>
          <p:nvPr/>
        </p:nvSpPr>
        <p:spPr>
          <a:xfrm>
            <a:off x="3042496" y="5796624"/>
            <a:ext cx="1399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5" name="yt_shape_11155"/>
              <p:cNvSpPr txBox="1"/>
              <p:nvPr/>
            </p:nvSpPr>
            <p:spPr>
              <a:xfrm>
                <a:off x="540000" y="1086738"/>
                <a:ext cx="5158848" cy="5044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55" name="yt_shape_1115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6738"/>
                <a:ext cx="5158848" cy="5044522"/>
              </a:xfrm>
              <a:prstGeom prst="rect">
                <a:avLst/>
              </a:prstGeom>
              <a:blipFill>
                <a:blip r:embed="rId2"/>
                <a:stretch>
                  <a:fillRect l="-3664" t="-966" r="-2482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2C41B9-22F1-C5A4-3C1A-13E9F73C592E}"/>
                  </a:ext>
                </a:extLst>
              </p:cNvPr>
              <p:cNvSpPr txBox="1"/>
              <p:nvPr/>
            </p:nvSpPr>
            <p:spPr>
              <a:xfrm>
                <a:off x="449989" y="2037200"/>
                <a:ext cx="293928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5E2C41B9-22F1-C5A4-3C1A-13E9F73C59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7200"/>
                <a:ext cx="2939289" cy="615391"/>
              </a:xfrm>
              <a:prstGeom prst="rect">
                <a:avLst/>
              </a:prstGeom>
              <a:blipFill>
                <a:blip r:embed="rId3"/>
                <a:stretch>
                  <a:fillRect l="-3320" r="-31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F869DD-786A-ACD1-8284-EA4EB72C5739}"/>
                  </a:ext>
                </a:extLst>
              </p:cNvPr>
              <p:cNvSpPr txBox="1"/>
              <p:nvPr/>
            </p:nvSpPr>
            <p:spPr>
              <a:xfrm>
                <a:off x="497614" y="2558979"/>
                <a:ext cx="52414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7EF869DD-786A-ACD1-8284-EA4EB72C5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558979"/>
                <a:ext cx="5241417" cy="615392"/>
              </a:xfrm>
              <a:prstGeom prst="rect">
                <a:avLst/>
              </a:prstGeom>
              <a:blipFill>
                <a:blip r:embed="rId4"/>
                <a:stretch>
                  <a:fillRect l="-1863" r="-17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C2597B-EBC1-7029-AFE5-016F485A743E}"/>
                  </a:ext>
                </a:extLst>
              </p:cNvPr>
              <p:cNvSpPr txBox="1"/>
              <p:nvPr/>
            </p:nvSpPr>
            <p:spPr>
              <a:xfrm>
                <a:off x="449989" y="3080759"/>
                <a:ext cx="502869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03C2597B-EBC1-7029-AFE5-016F485A7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0759"/>
                <a:ext cx="5028692" cy="618693"/>
              </a:xfrm>
              <a:prstGeom prst="rect">
                <a:avLst/>
              </a:prstGeom>
              <a:blipFill>
                <a:blip r:embed="rId5"/>
                <a:stretch>
                  <a:fillRect l="-1939" r="-1697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588EF2-2A98-53C9-4EF6-E407A27248EB}"/>
                  </a:ext>
                </a:extLst>
              </p:cNvPr>
              <p:cNvSpPr txBox="1"/>
              <p:nvPr/>
            </p:nvSpPr>
            <p:spPr>
              <a:xfrm>
                <a:off x="449989" y="3605840"/>
                <a:ext cx="450811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F5588EF2-2A98-53C9-4EF6-E407A2724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5840"/>
                <a:ext cx="4508119" cy="618694"/>
              </a:xfrm>
              <a:prstGeom prst="rect">
                <a:avLst/>
              </a:prstGeom>
              <a:blipFill>
                <a:blip r:embed="rId6"/>
                <a:stretch>
                  <a:fillRect l="-2165" r="-203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D29BCF-F9C9-76E4-5AD2-AE53C7A18244}"/>
                  </a:ext>
                </a:extLst>
              </p:cNvPr>
              <p:cNvSpPr txBox="1"/>
              <p:nvPr/>
            </p:nvSpPr>
            <p:spPr>
              <a:xfrm>
                <a:off x="449989" y="4805800"/>
                <a:ext cx="3125470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87D29BCF-F9C9-76E4-5AD2-AE53C7A182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5800"/>
                <a:ext cx="3125470" cy="899109"/>
              </a:xfrm>
              <a:prstGeom prst="rect">
                <a:avLst/>
              </a:prstGeom>
              <a:blipFill>
                <a:blip r:embed="rId7"/>
                <a:stretch>
                  <a:fillRect l="-3119" r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60A6916-C554-DE00-6877-7D1B375A936B}"/>
              </a:ext>
            </a:extLst>
          </p:cNvPr>
          <p:cNvSpPr txBox="1"/>
          <p:nvPr/>
        </p:nvSpPr>
        <p:spPr>
          <a:xfrm>
            <a:off x="449989" y="5611297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原方程无实数根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4" name="yt_shape_11164"/>
              <p:cNvSpPr txBox="1"/>
              <p:nvPr/>
            </p:nvSpPr>
            <p:spPr>
              <a:xfrm>
                <a:off x="540000" y="2393314"/>
                <a:ext cx="4701608" cy="243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4" name="yt_shape_11164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3314"/>
                <a:ext cx="4701608" cy="2431371"/>
              </a:xfrm>
              <a:prstGeom prst="rect">
                <a:avLst/>
              </a:prstGeom>
              <a:blipFill>
                <a:blip r:embed="rId2"/>
                <a:stretch>
                  <a:fillRect l="-4021" t="-2261" r="-2983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92E9A4-9A2B-0BA6-773A-06842DA8A610}"/>
              </a:ext>
            </a:extLst>
          </p:cNvPr>
          <p:cNvSpPr txBox="1"/>
          <p:nvPr/>
        </p:nvSpPr>
        <p:spPr>
          <a:xfrm>
            <a:off x="449989" y="2821996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A7EECE-EDD8-B021-F5C1-77F54BBDFD52}"/>
              </a:ext>
            </a:extLst>
          </p:cNvPr>
          <p:cNvSpPr txBox="1"/>
          <p:nvPr/>
        </p:nvSpPr>
        <p:spPr>
          <a:xfrm>
            <a:off x="497614" y="3297484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F65C82-40AA-3F73-30A1-779C036519BA}"/>
                  </a:ext>
                </a:extLst>
              </p:cNvPr>
              <p:cNvSpPr txBox="1"/>
              <p:nvPr/>
            </p:nvSpPr>
            <p:spPr>
              <a:xfrm>
                <a:off x="497614" y="3772972"/>
                <a:ext cx="23662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DFF65C82-40AA-3F73-30A1-779C03651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72972"/>
                <a:ext cx="2366201" cy="613931"/>
              </a:xfrm>
              <a:prstGeom prst="rect">
                <a:avLst/>
              </a:prstGeom>
              <a:blipFill>
                <a:blip r:embed="rId3"/>
                <a:stretch>
                  <a:fillRect l="-4124" r="-412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C099B8-C8C3-20D4-3A89-4844D5D8BE1E}"/>
                  </a:ext>
                </a:extLst>
              </p:cNvPr>
              <p:cNvSpPr txBox="1"/>
              <p:nvPr/>
            </p:nvSpPr>
            <p:spPr>
              <a:xfrm>
                <a:off x="449989" y="4293291"/>
                <a:ext cx="452691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84C099B8-C8C3-20D4-3A89-4844D5D8BE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291"/>
                <a:ext cx="4526915" cy="554686"/>
              </a:xfrm>
              <a:prstGeom prst="rect">
                <a:avLst/>
              </a:prstGeom>
              <a:blipFill>
                <a:blip r:embed="rId4"/>
                <a:stretch>
                  <a:fillRect l="-2156" r="-215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1936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