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9" r:id="rId5"/>
    <p:sldId id="311" r:id="rId6"/>
    <p:sldId id="316" r:id="rId7"/>
    <p:sldId id="317" r:id="rId8"/>
    <p:sldId id="319" r:id="rId9"/>
    <p:sldId id="320" r:id="rId10"/>
    <p:sldId id="322" r:id="rId11"/>
    <p:sldId id="323" r:id="rId12"/>
    <p:sldId id="326" r:id="rId13"/>
    <p:sldId id="329" r:id="rId14"/>
    <p:sldId id="330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72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bin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bin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7" name="yt_image_134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14116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19" name="yt_image_134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9696" y="2492896"/>
            <a:ext cx="4812820" cy="305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8991580-0F60-CE9B-D759-B102B2C0F9CF}"/>
              </a:ext>
            </a:extLst>
          </p:cNvPr>
          <p:cNvSpPr/>
          <p:nvPr/>
        </p:nvSpPr>
        <p:spPr>
          <a:xfrm>
            <a:off x="6350763" y="3138628"/>
            <a:ext cx="537325" cy="24342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7CE5BD9-A2B2-4A6A-998F-B0CC415030A1}"/>
              </a:ext>
            </a:extLst>
          </p:cNvPr>
          <p:cNvSpPr/>
          <p:nvPr/>
        </p:nvSpPr>
        <p:spPr>
          <a:xfrm>
            <a:off x="6335541" y="3719372"/>
            <a:ext cx="480539" cy="1996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B552EF0-5659-C7B7-5A74-A00D638D696B}"/>
              </a:ext>
            </a:extLst>
          </p:cNvPr>
          <p:cNvSpPr/>
          <p:nvPr/>
        </p:nvSpPr>
        <p:spPr>
          <a:xfrm>
            <a:off x="6350762" y="4007969"/>
            <a:ext cx="465317" cy="15830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4" name="yt_shape_13464"/>
          <p:cNvSpPr txBox="1"/>
          <p:nvPr/>
        </p:nvSpPr>
        <p:spPr>
          <a:xfrm>
            <a:off x="540000" y="1147005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63" name="yt_image_1346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47005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66" name="yt_shape_13466"/>
          <p:cNvSpPr txBox="1"/>
          <p:nvPr/>
        </p:nvSpPr>
        <p:spPr>
          <a:xfrm>
            <a:off x="540119" y="17291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76f4"/>
              </a:rPr>
              <a:t> </a:t>
            </a:r>
            <a:b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DFGE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FBCG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68" name="yt_table_1346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572579"/>
              </p:ext>
            </p:extLst>
          </p:nvPr>
        </p:nvGraphicFramePr>
        <p:xfrm>
          <a:off x="540047" y="2688605"/>
          <a:ext cx="2176463" cy="1901952"/>
        </p:xfrm>
        <a:graphic>
          <a:graphicData uri="http://schemas.openxmlformats.org/drawingml/2006/table">
            <a:tbl>
              <a:tblPr/>
              <a:tblGrid>
                <a:gridCol w="2176463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</a:tbl>
          </a:graphicData>
        </a:graphic>
      </p:graphicFrame>
      <p:pic>
        <p:nvPicPr>
          <p:cNvPr id="13467" name="yt_image_13467_skip" title="H_118.7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52455" y="2688605"/>
            <a:ext cx="1297314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0" name="yt_shape_13470"/>
          <p:cNvSpPr txBox="1"/>
          <p:nvPr/>
        </p:nvSpPr>
        <p:spPr>
          <a:xfrm>
            <a:off x="540000" y="4640925"/>
            <a:ext cx="95138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则两人身高的比是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1" name="yt_table_134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441421"/>
              </p:ext>
            </p:extLst>
          </p:nvPr>
        </p:nvGraphicFramePr>
        <p:xfrm>
          <a:off x="540047" y="5120228"/>
          <a:ext cx="52676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C320D39-D9E3-C84A-C040-88495E394091}"/>
              </a:ext>
            </a:extLst>
          </p:cNvPr>
          <p:cNvSpPr txBox="1"/>
          <p:nvPr/>
        </p:nvSpPr>
        <p:spPr>
          <a:xfrm>
            <a:off x="5518996" y="21578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D3957F-F623-B1BD-64B0-7DE6C7F40C8A}"/>
              </a:ext>
            </a:extLst>
          </p:cNvPr>
          <p:cNvSpPr txBox="1"/>
          <p:nvPr/>
        </p:nvSpPr>
        <p:spPr>
          <a:xfrm>
            <a:off x="9059001" y="459411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4" name="yt_shape_13474"/>
          <p:cNvSpPr txBox="1"/>
          <p:nvPr/>
        </p:nvSpPr>
        <p:spPr>
          <a:xfrm>
            <a:off x="540000" y="1663265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73" name="yt_image_1347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63265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6" name="yt_shape_13476"/>
          <p:cNvSpPr txBox="1"/>
          <p:nvPr/>
        </p:nvSpPr>
        <p:spPr>
          <a:xfrm>
            <a:off x="540119" y="2245430"/>
            <a:ext cx="11492915" cy="161561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注重阅读理解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定义：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我们知道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e286f"/>
              </a:rPr>
              <a:t>四边形的一条对角线把这个四边形分成了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如果这两个三角形相似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不全等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29eea"/>
              </a:rPr>
              <a:t>我们就把这条对角线叫做这个四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2" name="yt_image_13479">
            <a:extLst>
              <a:ext uri="{FF2B5EF4-FFF2-40B4-BE49-F238E27FC236}">
                <a16:creationId xmlns:a16="http://schemas.microsoft.com/office/drawing/2014/main" id="{D3FA4DE3-6FB9-3116-65AA-E555F6CF8FE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0148" y="3810496"/>
            <a:ext cx="2891704" cy="192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1" name="yt_shape_13481"/>
          <p:cNvSpPr txBox="1"/>
          <p:nvPr/>
        </p:nvSpPr>
        <p:spPr>
          <a:xfrm>
            <a:off x="540000" y="2772808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762000" indent="-761904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	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3483" name="yt_shape_13483"/>
          <p:cNvSpPr txBox="1"/>
          <p:nvPr/>
        </p:nvSpPr>
        <p:spPr>
          <a:xfrm>
            <a:off x="540000" y="3171091"/>
            <a:ext cx="2287357" cy="135973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550" b="0" i="0" u="none" spc="15949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3482" name="yt_image_13482" title="H_118.699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4232" y="4256604"/>
            <a:ext cx="2263140" cy="150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79" name="yt_image_1347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9950" y="2320865"/>
            <a:ext cx="2891704" cy="192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476">
            <a:extLst>
              <a:ext uri="{FF2B5EF4-FFF2-40B4-BE49-F238E27FC236}">
                <a16:creationId xmlns:a16="http://schemas.microsoft.com/office/drawing/2014/main" id="{69A39FC2-3DF6-D722-BBC7-27F5576FF998}"/>
              </a:ext>
            </a:extLst>
          </p:cNvPr>
          <p:cNvSpPr txBox="1"/>
          <p:nvPr/>
        </p:nvSpPr>
        <p:spPr>
          <a:xfrm>
            <a:off x="540000" y="1124743"/>
            <a:ext cx="11492915" cy="280008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理解：</a:t>
            </a:r>
          </a:p>
          <a:p>
            <a:pPr marL="762000" indent="-761904"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44ba8"/>
              </a:rPr>
              <a:t>请你只用无刻度的直尺在网格中找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到一点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4579"/>
              </a:rPr>
              <a:t>保留画图痕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8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5" name="yt_shape_1348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762000" indent="-761904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bd63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486" name="yt_image_13486" title="H_319.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140050"/>
            <a:ext cx="1595560" cy="182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8" name="yt_shape_13488"/>
          <p:cNvSpPr txBox="1"/>
          <p:nvPr/>
        </p:nvSpPr>
        <p:spPr>
          <a:xfrm>
            <a:off x="540696" y="1808647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运用：</a:t>
            </a:r>
          </a:p>
        </p:txBody>
      </p:sp>
      <p:sp>
        <p:nvSpPr>
          <p:cNvPr id="13489" name="yt_shape_13489"/>
          <p:cNvSpPr txBox="1"/>
          <p:nvPr/>
        </p:nvSpPr>
        <p:spPr>
          <a:xfrm>
            <a:off x="479376" y="2277896"/>
            <a:ext cx="6445675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相似对角线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127837-51FE-0F9E-8BA4-FC230D8E9F63}"/>
              </a:ext>
            </a:extLst>
          </p:cNvPr>
          <p:cNvSpPr txBox="1"/>
          <p:nvPr/>
        </p:nvSpPr>
        <p:spPr>
          <a:xfrm>
            <a:off x="389365" y="2231090"/>
            <a:ext cx="656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E3302C-7C4B-5134-09B9-18619E6F87EF}"/>
              </a:ext>
            </a:extLst>
          </p:cNvPr>
          <p:cNvSpPr txBox="1"/>
          <p:nvPr/>
        </p:nvSpPr>
        <p:spPr>
          <a:xfrm>
            <a:off x="389365" y="2706578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2F8E11-9261-B9D6-51D1-9A26C07685F4}"/>
              </a:ext>
            </a:extLst>
          </p:cNvPr>
          <p:cNvSpPr txBox="1"/>
          <p:nvPr/>
        </p:nvSpPr>
        <p:spPr>
          <a:xfrm>
            <a:off x="389365" y="3182066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E194A8-3686-14AA-186B-357661D4449E}"/>
              </a:ext>
            </a:extLst>
          </p:cNvPr>
          <p:cNvSpPr txBox="1"/>
          <p:nvPr/>
        </p:nvSpPr>
        <p:spPr>
          <a:xfrm>
            <a:off x="389365" y="3657554"/>
            <a:ext cx="2683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1CA500-01C5-57A5-074B-7F55885F4D3B}"/>
              </a:ext>
            </a:extLst>
          </p:cNvPr>
          <p:cNvSpPr txBox="1"/>
          <p:nvPr/>
        </p:nvSpPr>
        <p:spPr>
          <a:xfrm>
            <a:off x="389365" y="4133042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8ABB7-50CC-87AF-1F6C-AC29B8108FB1}"/>
              </a:ext>
            </a:extLst>
          </p:cNvPr>
          <p:cNvSpPr txBox="1"/>
          <p:nvPr/>
        </p:nvSpPr>
        <p:spPr>
          <a:xfrm>
            <a:off x="389365" y="4608530"/>
            <a:ext cx="2537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4C1977-9989-4081-03D8-60FAC3B1BF9F}"/>
              </a:ext>
            </a:extLst>
          </p:cNvPr>
          <p:cNvSpPr txBox="1"/>
          <p:nvPr/>
        </p:nvSpPr>
        <p:spPr>
          <a:xfrm>
            <a:off x="389365" y="5084018"/>
            <a:ext cx="2943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FFA683-DC7F-1008-DCD4-5EC30239233E}"/>
              </a:ext>
            </a:extLst>
          </p:cNvPr>
          <p:cNvSpPr txBox="1"/>
          <p:nvPr/>
        </p:nvSpPr>
        <p:spPr>
          <a:xfrm>
            <a:off x="389365" y="5559506"/>
            <a:ext cx="5610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相似对角线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90" name="yt_shape_13490"/>
              <p:cNvSpPr txBox="1"/>
              <p:nvPr/>
            </p:nvSpPr>
            <p:spPr>
              <a:xfrm>
                <a:off x="540119" y="661948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marL="762000" indent="-761904"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相似对角线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1364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490" name="yt_shape_134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61948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12258" b="-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92" name="yt_image_13492" title="H_295.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348880"/>
            <a:ext cx="1379536" cy="165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94" name="yt_shape_13494"/>
              <p:cNvSpPr txBox="1"/>
              <p:nvPr/>
            </p:nvSpPr>
            <p:spPr>
              <a:xfrm>
                <a:off x="630130" y="1052736"/>
                <a:ext cx="7117333" cy="20711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是四边形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相似对角线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FHG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𝐹𝐻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en-US" altLang="zh-CN" sz="2400" b="0" i="0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，垂足为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494" name="yt_shape_134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0" y="1052736"/>
                <a:ext cx="7117333" cy="2071144"/>
              </a:xfrm>
              <a:prstGeom prst="rect">
                <a:avLst/>
              </a:prstGeom>
              <a:blipFill>
                <a:blip r:embed="rId4"/>
                <a:stretch>
                  <a:fillRect l="-2568" t="-5605" r="-1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97" name="yt_shape_13497"/>
          <p:cNvSpPr txBox="1"/>
          <p:nvPr/>
        </p:nvSpPr>
        <p:spPr>
          <a:xfrm>
            <a:off x="630130" y="4525966"/>
            <a:ext cx="1189493" cy="135973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550" b="0" i="0" u="none" spc="7388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3496" name="yt_image_13496" title="H_118.699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4090598"/>
            <a:ext cx="1176147" cy="150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B37913-0AE4-A215-1449-7E4728605E3B}"/>
              </a:ext>
            </a:extLst>
          </p:cNvPr>
          <p:cNvSpPr txBox="1"/>
          <p:nvPr/>
        </p:nvSpPr>
        <p:spPr>
          <a:xfrm>
            <a:off x="540119" y="1349580"/>
            <a:ext cx="7228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相似对角线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97CED4-25FE-F6DD-4E94-D68DDF5EEA2D}"/>
                  </a:ext>
                </a:extLst>
              </p:cNvPr>
              <p:cNvSpPr txBox="1"/>
              <p:nvPr/>
            </p:nvSpPr>
            <p:spPr>
              <a:xfrm>
                <a:off x="540119" y="1625434"/>
                <a:ext cx="4462399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FHG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97CED4-25FE-F6DD-4E94-D68DDF5EEA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25434"/>
                <a:ext cx="4462399" cy="769379"/>
              </a:xfrm>
              <a:prstGeom prst="rect">
                <a:avLst/>
              </a:prstGeom>
              <a:blipFill>
                <a:blip r:embed="rId6"/>
                <a:stretch>
                  <a:fillRect l="-2186" r="-2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CBD3B50-9301-E904-44A3-E525D2582BAC}"/>
              </a:ext>
            </a:extLst>
          </p:cNvPr>
          <p:cNvSpPr txBox="1"/>
          <p:nvPr/>
        </p:nvSpPr>
        <p:spPr>
          <a:xfrm>
            <a:off x="540119" y="2157185"/>
            <a:ext cx="256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8FD136-2880-B722-1A2E-40B9392F0F4A}"/>
              </a:ext>
            </a:extLst>
          </p:cNvPr>
          <p:cNvSpPr txBox="1"/>
          <p:nvPr/>
        </p:nvSpPr>
        <p:spPr>
          <a:xfrm>
            <a:off x="540119" y="2492896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，垂足为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99" name="yt_shape_13499"/>
              <p:cNvSpPr txBox="1"/>
              <p:nvPr/>
            </p:nvSpPr>
            <p:spPr>
              <a:xfrm>
                <a:off x="633082" y="2132856"/>
                <a:ext cx="5010987" cy="4592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499" name="yt_shape_134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082" y="2132856"/>
                <a:ext cx="5010987" cy="4592796"/>
              </a:xfrm>
              <a:prstGeom prst="rect">
                <a:avLst/>
              </a:prstGeom>
              <a:blipFill>
                <a:blip r:embed="rId7"/>
                <a:stretch>
                  <a:fillRect l="-3771" t="-2523" r="-2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54C04A8-39C4-E7AC-D6A6-759518AAE572}"/>
              </a:ext>
            </a:extLst>
          </p:cNvPr>
          <p:cNvSpPr txBox="1"/>
          <p:nvPr/>
        </p:nvSpPr>
        <p:spPr>
          <a:xfrm>
            <a:off x="543071" y="2852936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F53E34-6FF3-B748-EB12-C232BABE40D7}"/>
              </a:ext>
            </a:extLst>
          </p:cNvPr>
          <p:cNvSpPr txBox="1"/>
          <p:nvPr/>
        </p:nvSpPr>
        <p:spPr>
          <a:xfrm>
            <a:off x="543071" y="3137602"/>
            <a:ext cx="228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0FF400B-5E18-46A3-3D84-6EE0A89EC7AD}"/>
                  </a:ext>
                </a:extLst>
              </p:cNvPr>
              <p:cNvSpPr txBox="1"/>
              <p:nvPr/>
            </p:nvSpPr>
            <p:spPr>
              <a:xfrm>
                <a:off x="543071" y="3397066"/>
                <a:ext cx="398697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0FF400B-5E18-46A3-3D84-6EE0A89EC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71" y="3397066"/>
                <a:ext cx="3986974" cy="850024"/>
              </a:xfrm>
              <a:prstGeom prst="rect">
                <a:avLst/>
              </a:prstGeom>
              <a:blipFill>
                <a:blip r:embed="rId8"/>
                <a:stretch>
                  <a:fillRect l="-2294" r="-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BB92DCA-14C3-6E1A-0F8F-AA6449C60CE3}"/>
                  </a:ext>
                </a:extLst>
              </p:cNvPr>
              <p:cNvSpPr txBox="1"/>
              <p:nvPr/>
            </p:nvSpPr>
            <p:spPr>
              <a:xfrm>
                <a:off x="543071" y="3937454"/>
                <a:ext cx="299167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BB92DCA-14C3-6E1A-0F8F-AA6449C60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71" y="3937454"/>
                <a:ext cx="2991676" cy="765061"/>
              </a:xfrm>
              <a:prstGeom prst="rect">
                <a:avLst/>
              </a:prstGeom>
              <a:blipFill>
                <a:blip r:embed="rId9"/>
                <a:stretch>
                  <a:fillRect l="-3055" r="-3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FA9FBC-948D-955B-EDE6-6112057AA27B}"/>
                  </a:ext>
                </a:extLst>
              </p:cNvPr>
              <p:cNvSpPr txBox="1"/>
              <p:nvPr/>
            </p:nvSpPr>
            <p:spPr>
              <a:xfrm>
                <a:off x="543071" y="4464887"/>
                <a:ext cx="3050477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FA9FBC-948D-955B-EDE6-6112057AA2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71" y="4464887"/>
                <a:ext cx="3050477" cy="850024"/>
              </a:xfrm>
              <a:prstGeom prst="rect">
                <a:avLst/>
              </a:prstGeom>
              <a:blipFill>
                <a:blip r:embed="rId10"/>
                <a:stretch>
                  <a:fillRect l="-3000" r="-3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BA6CF874-1B39-DA88-61D0-9D2E412BD5AC}"/>
              </a:ext>
            </a:extLst>
          </p:cNvPr>
          <p:cNvSpPr txBox="1"/>
          <p:nvPr/>
        </p:nvSpPr>
        <p:spPr>
          <a:xfrm>
            <a:off x="543071" y="5221299"/>
            <a:ext cx="208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07A49B-9EB4-FA73-9180-CFC3C44E39E9}"/>
              </a:ext>
            </a:extLst>
          </p:cNvPr>
          <p:cNvSpPr txBox="1"/>
          <p:nvPr/>
        </p:nvSpPr>
        <p:spPr>
          <a:xfrm>
            <a:off x="543071" y="5696787"/>
            <a:ext cx="294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C37A3E1-4FA7-E76B-C84C-BF1D61383D8A}"/>
                  </a:ext>
                </a:extLst>
              </p:cNvPr>
              <p:cNvSpPr txBox="1"/>
              <p:nvPr/>
            </p:nvSpPr>
            <p:spPr>
              <a:xfrm>
                <a:off x="543071" y="6172275"/>
                <a:ext cx="19836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C37A3E1-4FA7-E76B-C84C-BF1D61383D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71" y="6172275"/>
                <a:ext cx="1983614" cy="555765"/>
              </a:xfrm>
              <a:prstGeom prst="rect">
                <a:avLst/>
              </a:prstGeom>
              <a:blipFill>
                <a:blip r:embed="rId11"/>
                <a:stretch>
                  <a:fillRect l="-4615" t="-1099" r="-5231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2" name="yt_shape_13422"/>
          <p:cNvSpPr txBox="1"/>
          <p:nvPr/>
        </p:nvSpPr>
        <p:spPr>
          <a:xfrm>
            <a:off x="540000" y="1671214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21" name="yt_image_13421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7121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4" name="yt_shape_13424"/>
          <p:cNvSpPr txBox="1"/>
          <p:nvPr/>
        </p:nvSpPr>
        <p:spPr>
          <a:xfrm>
            <a:off x="540000" y="2253379"/>
            <a:ext cx="591347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线段的比、比例的性质和黄金分割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25" name="yt_shape_13425"/>
              <p:cNvSpPr txBox="1"/>
              <p:nvPr/>
            </p:nvSpPr>
            <p:spPr>
              <a:xfrm>
                <a:off x="540119" y="2742813"/>
                <a:ext cx="11492915" cy="28039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是成比例线段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5caf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大庆市中考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41.3450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25" name="yt_shape_134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42813"/>
                <a:ext cx="11492915" cy="2803973"/>
              </a:xfrm>
              <a:prstGeom prst="rect">
                <a:avLst/>
              </a:prstGeom>
              <a:blipFill>
                <a:blip r:embed="rId3"/>
                <a:stretch>
                  <a:fillRect l="-1645" t="-1957" b="-5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69416332" title="H_25.973701">
            <a:extLst>
              <a:ext uri="{FF2B5EF4-FFF2-40B4-BE49-F238E27FC236}">
                <a16:creationId xmlns:a16="http://schemas.microsoft.com/office/drawing/2014/main" id="{AA935767-F9C2-C6D9-B02E-7F21E26AC6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05648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602EF9-2847-59E0-A03D-8CDBFEDDE168}"/>
              </a:ext>
            </a:extLst>
          </p:cNvPr>
          <p:cNvSpPr txBox="1"/>
          <p:nvPr/>
        </p:nvSpPr>
        <p:spPr>
          <a:xfrm>
            <a:off x="1364508" y="3171495"/>
            <a:ext cx="1008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C6C06A-8645-7874-86EA-6AE2FA8EAB77}"/>
                  </a:ext>
                </a:extLst>
              </p:cNvPr>
              <p:cNvSpPr txBox="1"/>
              <p:nvPr/>
            </p:nvSpPr>
            <p:spPr>
              <a:xfrm>
                <a:off x="7469778" y="3646983"/>
                <a:ext cx="661099" cy="9297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3, 'hasSerialNum': 1}">
                <a:extLst>
                  <a:ext uri="{FF2B5EF4-FFF2-40B4-BE49-F238E27FC236}">
                    <a16:creationId xmlns:a16="http://schemas.microsoft.com/office/drawing/2014/main" id="{D1C6C06A-8645-7874-86EA-6AE2FA8EAB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9778" y="3646983"/>
                <a:ext cx="661099" cy="92978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6A11671-57D4-8DD1-750E-6AFF7BB904C4}"/>
              </a:ext>
            </a:extLst>
          </p:cNvPr>
          <p:cNvCxnSpPr/>
          <p:nvPr/>
        </p:nvCxnSpPr>
        <p:spPr>
          <a:xfrm>
            <a:off x="7207365" y="454900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2CBAE43-D749-4CD1-24EB-BAA855905C9E}"/>
                  </a:ext>
                </a:extLst>
              </p:cNvPr>
              <p:cNvSpPr txBox="1"/>
              <p:nvPr/>
            </p:nvSpPr>
            <p:spPr>
              <a:xfrm>
                <a:off x="9904623" y="4549007"/>
                <a:ext cx="125336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f3bf6"/>
                  </a:rPr>
                  <a:t>－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2CBAE43-D749-4CD1-24EB-BAA855905C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4623" y="4549007"/>
                <a:ext cx="1253363" cy="618694"/>
              </a:xfrm>
              <a:prstGeom prst="rect">
                <a:avLst/>
              </a:prstGeom>
              <a:blipFill>
                <a:blip r:embed="rId6"/>
                <a:stretch>
                  <a:fillRect l="-7805" t="-23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13C14E5-6CB5-5134-04B6-9128AC5D3FAE}"/>
              </a:ext>
            </a:extLst>
          </p:cNvPr>
          <p:cNvSpPr txBox="1"/>
          <p:nvPr/>
        </p:nvSpPr>
        <p:spPr>
          <a:xfrm>
            <a:off x="450108" y="5008233"/>
            <a:ext cx="637286" cy="5582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3BDABB2-2234-5DFB-D0AD-E01D36FF7370}"/>
                  </a:ext>
                </a:extLst>
              </p:cNvPr>
              <p:cNvSpPr txBox="1"/>
              <p:nvPr/>
            </p:nvSpPr>
            <p:spPr>
              <a:xfrm>
                <a:off x="2305896" y="4927283"/>
                <a:ext cx="1558163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8" name="文本框 7" descr="{'rangeId': 3, 'hasSerialNum': 1}">
                <a:extLst>
                  <a:ext uri="{FF2B5EF4-FFF2-40B4-BE49-F238E27FC236}">
                    <a16:creationId xmlns:a16="http://schemas.microsoft.com/office/drawing/2014/main" id="{23BDABB2-2234-5DFB-D0AD-E01D36FF73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896" y="4927283"/>
                <a:ext cx="1558163" cy="558241"/>
              </a:xfrm>
              <a:prstGeom prst="rect">
                <a:avLst/>
              </a:prstGeom>
              <a:blipFill>
                <a:blip r:embed="rId7"/>
                <a:stretch>
                  <a:fillRect l="-5859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0" name="yt_shape_13430"/>
          <p:cNvSpPr txBox="1"/>
          <p:nvPr/>
        </p:nvSpPr>
        <p:spPr>
          <a:xfrm>
            <a:off x="540000" y="1562348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平行线分线段成比例</a:t>
            </a:r>
          </a:p>
        </p:txBody>
      </p:sp>
      <p:sp>
        <p:nvSpPr>
          <p:cNvPr id="13431" name="yt_shape_13431"/>
          <p:cNvSpPr txBox="1"/>
          <p:nvPr/>
        </p:nvSpPr>
        <p:spPr>
          <a:xfrm>
            <a:off x="540119" y="205178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如图是一架梯子的示意图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4160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为使其更稳固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间加绑一条安全绳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099e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3435" name="yt_shape_13435"/>
          <p:cNvSpPr txBox="1"/>
          <p:nvPr/>
        </p:nvSpPr>
        <p:spPr>
          <a:xfrm>
            <a:off x="540000" y="529715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32" name="yt_shape_13432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1667" y="3643712"/>
            <a:ext cx="1788665" cy="1603008"/>
            <a:chOff x="0" y="0"/>
            <a:chExt cx="1788665" cy="1603008"/>
          </a:xfrm>
        </p:grpSpPr>
        <p:pic>
          <p:nvPicPr>
            <p:cNvPr id="2" name="yt_image_1343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8665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34" name="yt_shape_13434"/>
            <p:cNvSpPr txBox="1"/>
            <p:nvPr/>
          </p:nvSpPr>
          <p:spPr>
            <a:xfrm>
              <a:off x="361051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416392">
            <a:extLst>
              <a:ext uri="{FF2B5EF4-FFF2-40B4-BE49-F238E27FC236}">
                <a16:creationId xmlns:a16="http://schemas.microsoft.com/office/drawing/2014/main" id="{28A24BC0-D481-0280-550D-26F0D6EBBE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461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B8416D-AD53-3E9C-7F2C-2449AD3BB8EC}"/>
              </a:ext>
            </a:extLst>
          </p:cNvPr>
          <p:cNvSpPr txBox="1"/>
          <p:nvPr/>
        </p:nvSpPr>
        <p:spPr>
          <a:xfrm>
            <a:off x="2842471" y="2955952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6" name="yt_shape_13436"/>
          <p:cNvSpPr txBox="1"/>
          <p:nvPr/>
        </p:nvSpPr>
        <p:spPr>
          <a:xfrm>
            <a:off x="540000" y="1289746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相似三角形的判定与性质</a:t>
            </a:r>
          </a:p>
        </p:txBody>
      </p:sp>
      <p:sp>
        <p:nvSpPr>
          <p:cNvPr id="13437" name="yt_shape_13437"/>
          <p:cNvSpPr txBox="1"/>
          <p:nvPr/>
        </p:nvSpPr>
        <p:spPr>
          <a:xfrm>
            <a:off x="540119" y="17791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若两个相似三角形周长的比为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6e8f,isEnd"/>
              </a:rPr>
              <a:t>则这两个三角形对应边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438" name="yt_shape_13438"/>
          <p:cNvSpPr txBox="1"/>
          <p:nvPr/>
        </p:nvSpPr>
        <p:spPr>
          <a:xfrm>
            <a:off x="540119" y="27386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6f6c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DEG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CFG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442" name="yt_shape_13442"/>
          <p:cNvSpPr txBox="1"/>
          <p:nvPr/>
        </p:nvSpPr>
        <p:spPr>
          <a:xfrm>
            <a:off x="540000" y="556975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39" name="yt_shape_13439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8438" y="3698050"/>
            <a:ext cx="1695123" cy="1821321"/>
            <a:chOff x="0" y="0"/>
            <a:chExt cx="1695123" cy="1821321"/>
          </a:xfrm>
        </p:grpSpPr>
        <p:pic>
          <p:nvPicPr>
            <p:cNvPr id="2" name="yt_image_1343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5123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1" name="yt_shape_13441"/>
            <p:cNvSpPr txBox="1"/>
            <p:nvPr/>
          </p:nvSpPr>
          <p:spPr>
            <a:xfrm>
              <a:off x="314280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69416453">
            <a:extLst>
              <a:ext uri="{FF2B5EF4-FFF2-40B4-BE49-F238E27FC236}">
                <a16:creationId xmlns:a16="http://schemas.microsoft.com/office/drawing/2014/main" id="{62FA86E5-A975-CC11-7F9A-B42D3C5DBD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42015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FABD2FC-24C6-65D5-99FC-2B97DDF6F5C9}"/>
              </a:ext>
            </a:extLst>
          </p:cNvPr>
          <p:cNvSpPr txBox="1"/>
          <p:nvPr/>
        </p:nvSpPr>
        <p:spPr>
          <a:xfrm>
            <a:off x="1669308" y="220786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29331A-C6F8-9624-F05A-56125CD41C3A}"/>
              </a:ext>
            </a:extLst>
          </p:cNvPr>
          <p:cNvSpPr txBox="1"/>
          <p:nvPr/>
        </p:nvSpPr>
        <p:spPr>
          <a:xfrm>
            <a:off x="9338521" y="316729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3" name="yt_shape_13443"/>
          <p:cNvSpPr txBox="1"/>
          <p:nvPr/>
        </p:nvSpPr>
        <p:spPr>
          <a:xfrm>
            <a:off x="540119" y="149329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每个小正方形的顶点称为格点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f6f39,isEnd"/>
              </a:rPr>
              <a:t>以格点为顶点的三角形叫做格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是格点三角形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172c5,isEnd"/>
              </a:rPr>
              <a:t>正方形网格中作出格点三角形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同一位置的格点三角形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a6fe,isEnd"/>
              </a:rPr>
              <a:t>只算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这样的格点三角形一共有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447" name="yt_shape_13447"/>
          <p:cNvSpPr txBox="1"/>
          <p:nvPr/>
        </p:nvSpPr>
        <p:spPr>
          <a:xfrm>
            <a:off x="540000" y="536621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44" name="yt_shape_13444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6965" y="3565354"/>
            <a:ext cx="1338069" cy="1750455"/>
            <a:chOff x="0" y="0"/>
            <a:chExt cx="1338069" cy="1750455"/>
          </a:xfrm>
        </p:grpSpPr>
        <p:pic>
          <p:nvPicPr>
            <p:cNvPr id="2" name="yt_image_1344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8069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6" name="yt_shape_13446"/>
            <p:cNvSpPr txBox="1"/>
            <p:nvPr/>
          </p:nvSpPr>
          <p:spPr>
            <a:xfrm>
              <a:off x="135753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9A2561C-1D20-DA01-5982-A1176B9B57CD}"/>
              </a:ext>
            </a:extLst>
          </p:cNvPr>
          <p:cNvSpPr txBox="1"/>
          <p:nvPr/>
        </p:nvSpPr>
        <p:spPr>
          <a:xfrm>
            <a:off x="5098308" y="287295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8" name="yt_shape_13448"/>
          <p:cNvSpPr txBox="1"/>
          <p:nvPr/>
        </p:nvSpPr>
        <p:spPr>
          <a:xfrm>
            <a:off x="540000" y="1364096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相似三角形的实际应用</a:t>
            </a:r>
          </a:p>
        </p:txBody>
      </p:sp>
      <p:sp>
        <p:nvSpPr>
          <p:cNvPr id="13449" name="yt_shape_13449"/>
          <p:cNvSpPr txBox="1"/>
          <p:nvPr/>
        </p:nvSpPr>
        <p:spPr>
          <a:xfrm>
            <a:off x="540120" y="185353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周髀算经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偃矩以望高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0043,isEnd"/>
              </a:rPr>
              <a:t>在古代指两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条边呈直角的曲尺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即图中的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偃矩以望高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的意思是把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仰立放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ad5b,isEnd"/>
              </a:rPr>
              <a:t>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测量物体的高度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在同一水平线上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3baf,isEnd"/>
              </a:rPr>
              <a:t>均为直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9e1a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3450" name="yt_image_13450" title="H_114.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9816" y="4253359"/>
            <a:ext cx="2459174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416516" title="H_25.973701">
            <a:extLst>
              <a:ext uri="{FF2B5EF4-FFF2-40B4-BE49-F238E27FC236}">
                <a16:creationId xmlns:a16="http://schemas.microsoft.com/office/drawing/2014/main" id="{1322CBCB-0710-736F-4BB1-D9BDF4474D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16365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9AF653-C10F-ED03-F86A-9F4EF25A2EEF}"/>
              </a:ext>
            </a:extLst>
          </p:cNvPr>
          <p:cNvSpPr txBox="1"/>
          <p:nvPr/>
        </p:nvSpPr>
        <p:spPr>
          <a:xfrm>
            <a:off x="1059709" y="370867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2" name="yt_shape_13452"/>
          <p:cNvSpPr txBox="1"/>
          <p:nvPr/>
        </p:nvSpPr>
        <p:spPr>
          <a:xfrm>
            <a:off x="540120" y="155569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中记载了一种测量古井水面以上部分深度的方法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b55a,isEnd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在井口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处立一根垂直于井口的木杆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从木杆的顶端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观察井水水岸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c42d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与井口的直径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d4518,isEnd"/>
              </a:rPr>
              <a:t>0.4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453" name="yt_image_13453" title="H_160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720" y="3717032"/>
            <a:ext cx="3888840" cy="2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125DB3-0FCD-6879-D1FA-D23F63FFCF38}"/>
              </a:ext>
            </a:extLst>
          </p:cNvPr>
          <p:cNvSpPr txBox="1"/>
          <p:nvPr/>
        </p:nvSpPr>
        <p:spPr>
          <a:xfrm>
            <a:off x="2798022" y="293535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" name="yt_shape_13455"/>
          <p:cNvSpPr txBox="1"/>
          <p:nvPr/>
        </p:nvSpPr>
        <p:spPr>
          <a:xfrm>
            <a:off x="540000" y="2198765"/>
            <a:ext cx="19123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位似</a:t>
            </a:r>
          </a:p>
        </p:txBody>
      </p:sp>
      <p:sp>
        <p:nvSpPr>
          <p:cNvPr id="13456" name="yt_shape_13456"/>
          <p:cNvSpPr txBox="1"/>
          <p:nvPr/>
        </p:nvSpPr>
        <p:spPr>
          <a:xfrm>
            <a:off x="540119" y="26881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放大为原图形的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6aa0"/>
              </a:rPr>
              <a:t>以下说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58" name="yt_table_1345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648289"/>
              </p:ext>
            </p:extLst>
          </p:nvPr>
        </p:nvGraphicFramePr>
        <p:xfrm>
          <a:off x="540047" y="3647634"/>
          <a:ext cx="5287963" cy="1901952"/>
        </p:xfrm>
        <a:graphic>
          <a:graphicData uri="http://schemas.openxmlformats.org/drawingml/2006/table">
            <a:tbl>
              <a:tblPr/>
              <a:tblGrid>
                <a:gridCol w="528796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∽△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在同一直线上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pic>
        <p:nvPicPr>
          <p:cNvPr id="13457" name="yt_image_13457_skip" title="H_1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3730" y="3647634"/>
            <a:ext cx="160610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69416580" title="H_25.973701">
            <a:extLst>
              <a:ext uri="{FF2B5EF4-FFF2-40B4-BE49-F238E27FC236}">
                <a16:creationId xmlns:a16="http://schemas.microsoft.com/office/drawing/2014/main" id="{DA1E9E5D-5218-BC30-5C9B-FDCEEFEF30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510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DA5E10-281C-E264-9C01-2DECFF5B59C0}"/>
              </a:ext>
            </a:extLst>
          </p:cNvPr>
          <p:cNvSpPr txBox="1"/>
          <p:nvPr/>
        </p:nvSpPr>
        <p:spPr>
          <a:xfrm>
            <a:off x="2583708" y="3116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0" name="yt_shape_13460"/>
          <p:cNvSpPr txBox="1"/>
          <p:nvPr/>
        </p:nvSpPr>
        <p:spPr>
          <a:xfrm>
            <a:off x="540119" y="24138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舟山市中考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0c9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现以原点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在第一象限内作与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c6de"/>
              </a:rPr>
              <a:t>的相似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61" name="yt_table_134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380393"/>
              </p:ext>
            </p:extLst>
          </p:nvPr>
        </p:nvGraphicFramePr>
        <p:xfrm>
          <a:off x="540047" y="3853400"/>
          <a:ext cx="635222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316738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323D5FE-ABB2-EBA7-C5D4-6E85412CE9CE}"/>
              </a:ext>
            </a:extLst>
          </p:cNvPr>
          <p:cNvSpPr txBox="1"/>
          <p:nvPr/>
        </p:nvSpPr>
        <p:spPr>
          <a:xfrm>
            <a:off x="7127132" y="33180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1629</Words>
  <Application>Microsoft Office PowerPoint</Application>
  <PresentationFormat>宽屏</PresentationFormat>
  <Paragraphs>110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2024-04-28T01:47:59Z</dcterms:created>
  <dcterms:modified xsi:type="dcterms:W3CDTF">2024-04-28T03:59:49Z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