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17" r:id="rId5"/>
    <p:sldId id="322" r:id="rId6"/>
    <p:sldId id="323" r:id="rId7"/>
    <p:sldId id="325" r:id="rId8"/>
    <p:sldId id="329" r:id="rId9"/>
    <p:sldId id="332" r:id="rId10"/>
    <p:sldId id="333" r:id="rId11"/>
    <p:sldId id="334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7" name="yt_image_10967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19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9" name="yt_shape_10969"/>
          <p:cNvSpPr txBox="1"/>
          <p:nvPr/>
        </p:nvSpPr>
        <p:spPr>
          <a:xfrm>
            <a:off x="540000" y="1482493"/>
            <a:ext cx="4275209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一元二次方程的概念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540000" y="1915385"/>
            <a:ext cx="884056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大同一中期中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1" name="yt_table_10971" title="H_7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7400721"/>
                  </p:ext>
                </p:extLst>
              </p:nvPr>
            </p:nvGraphicFramePr>
            <p:xfrm>
              <a:off x="540047" y="2339300"/>
              <a:ext cx="6815074" cy="939864"/>
            </p:xfrm>
            <a:graphic>
              <a:graphicData uri="http://schemas.openxmlformats.org/drawingml/2006/table">
                <a:tbl>
                  <a:tblPr/>
                  <a:tblGrid>
                    <a:gridCol w="3532124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328295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3358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496125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971" name="yt_table_10971" descr="{&quot;rangeId&quot;:2,&quot;type&quot;:&quot;Option&quot;}" title="H_7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7400721"/>
                  </p:ext>
                </p:extLst>
              </p:nvPr>
            </p:nvGraphicFramePr>
            <p:xfrm>
              <a:off x="540047" y="2339300"/>
              <a:ext cx="6815074" cy="939864"/>
            </p:xfrm>
            <a:graphic>
              <a:graphicData uri="http://schemas.openxmlformats.org/drawingml/2006/table">
                <a:tbl>
                  <a:tblPr/>
                  <a:tblGrid>
                    <a:gridCol w="3532124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328295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5703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2979" r="-92931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4" name="yt_shape_10974"/>
              <p:cNvSpPr txBox="1"/>
              <p:nvPr/>
            </p:nvSpPr>
            <p:spPr>
              <a:xfrm>
                <a:off x="540000" y="3329965"/>
                <a:ext cx="10765063" cy="30909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下列方程哪些是一元二次方程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哪些不是一元二次方程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是一元二次方程；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①②③⑤⑥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不是一元二次方程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974" name="yt_shape_109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9965"/>
                <a:ext cx="10765063" cy="3090974"/>
              </a:xfrm>
              <a:prstGeom prst="rect">
                <a:avLst/>
              </a:prstGeom>
              <a:blipFill>
                <a:blip r:embed="rId4"/>
                <a:stretch>
                  <a:fillRect l="-1755" t="-3353" r="-736" b="-5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14269046188" title="H_26.259764">
            <a:extLst>
              <a:ext uri="{FF2B5EF4-FFF2-40B4-BE49-F238E27FC236}">
                <a16:creationId xmlns:a16="http://schemas.microsoft.com/office/drawing/2014/main" id="{73CA472B-113C-6CA6-9EF1-1B25976B96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494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957178-5669-1125-D180-6F9E67D4F7B5}"/>
              </a:ext>
            </a:extLst>
          </p:cNvPr>
          <p:cNvSpPr txBox="1"/>
          <p:nvPr/>
        </p:nvSpPr>
        <p:spPr>
          <a:xfrm>
            <a:off x="8374789" y="1868579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8D86B5-8405-DD10-47A4-161540B98F96}"/>
              </a:ext>
            </a:extLst>
          </p:cNvPr>
          <p:cNvSpPr txBox="1"/>
          <p:nvPr/>
        </p:nvSpPr>
        <p:spPr>
          <a:xfrm>
            <a:off x="8620851" y="3283159"/>
            <a:ext cx="6372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439CAE-5BCF-0D40-2B3D-0E34426FBFD9}"/>
              </a:ext>
            </a:extLst>
          </p:cNvPr>
          <p:cNvSpPr txBox="1"/>
          <p:nvPr/>
        </p:nvSpPr>
        <p:spPr>
          <a:xfrm>
            <a:off x="449989" y="5572398"/>
            <a:ext cx="4142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是一元二次方程；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10415B-279F-2B18-5223-F8783E37D555}"/>
              </a:ext>
            </a:extLst>
          </p:cNvPr>
          <p:cNvSpPr txBox="1"/>
          <p:nvPr/>
        </p:nvSpPr>
        <p:spPr>
          <a:xfrm>
            <a:off x="449989" y="5974734"/>
            <a:ext cx="4218686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①②③⑤⑥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2" name="yt_image_11022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25" name="yt_shape_11025"/>
              <p:cNvSpPr txBox="1"/>
              <p:nvPr/>
            </p:nvSpPr>
            <p:spPr>
              <a:xfrm>
                <a:off x="540119" y="1482165"/>
                <a:ext cx="11111999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438b"/>
                  </a:rPr>
                  <a:t>小明的想法如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满足条件的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必须满足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你觉得小明的这种想法全面吗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ea67"/>
                  </a:rPr>
                  <a:t>若不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请你说明另外满足的条件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25" name="yt_shape_11025" descr="{&quot;rangeId&quot;:19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979581"/>
              </a:xfrm>
              <a:prstGeom prst="rect">
                <a:avLst/>
              </a:prstGeom>
              <a:blipFill>
                <a:blip r:embed="rId3"/>
                <a:stretch>
                  <a:fillRect l="-1701" t="-2462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27" name="yt_shape_11027"/>
              <p:cNvSpPr txBox="1"/>
              <p:nvPr/>
            </p:nvSpPr>
            <p:spPr>
              <a:xfrm>
                <a:off x="540000" y="3512534"/>
                <a:ext cx="1080090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解：不全面，还有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27" name="yt_shape_11027" descr="{&quot;rangeId&quot;:1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2534"/>
                <a:ext cx="10800906" cy="1070934"/>
              </a:xfrm>
              <a:prstGeom prst="rect">
                <a:avLst/>
              </a:prstGeom>
              <a:blipFill>
                <a:blip r:embed="rId4"/>
                <a:stretch>
                  <a:fillRect l="-1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9" name="yt_shape_11029"/>
          <p:cNvSpPr txBox="1"/>
          <p:nvPr/>
        </p:nvSpPr>
        <p:spPr>
          <a:xfrm>
            <a:off x="540119" y="4634256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一元二次方程的概念要注意二次项系数不能为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82cbe"/>
              </a:rPr>
              <a:t>找一元二次方程的二次项系数、一次项系数及常数项时，要先将方程化为一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般形式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92F1F0-F54F-CFA3-09BE-3D00CA57AB41}"/>
                  </a:ext>
                </a:extLst>
              </p:cNvPr>
              <p:cNvSpPr txBox="1"/>
              <p:nvPr/>
            </p:nvSpPr>
            <p:spPr>
              <a:xfrm>
                <a:off x="449989" y="3465728"/>
                <a:ext cx="108765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解：不全面，还有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9, 'mathAnswerShape': 1, 'IsSplitBraceMath': 1}">
                <a:extLst>
                  <a:ext uri="{FF2B5EF4-FFF2-40B4-BE49-F238E27FC236}">
                    <a16:creationId xmlns:a16="http://schemas.microsoft.com/office/drawing/2014/main" id="{B992F1F0-F54F-CFA3-09BE-3D00CA57AB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5728"/>
                <a:ext cx="10876535" cy="1154189"/>
              </a:xfrm>
              <a:prstGeom prst="rect">
                <a:avLst/>
              </a:prstGeom>
              <a:blipFill>
                <a:blip r:embed="rId5"/>
                <a:stretch>
                  <a:fillRect l="-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1" name="yt_shape_10981"/>
          <p:cNvSpPr txBox="1"/>
          <p:nvPr/>
        </p:nvSpPr>
        <p:spPr>
          <a:xfrm>
            <a:off x="540000" y="192709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一元二次方程的一般形式</a:t>
            </a:r>
          </a:p>
        </p:txBody>
      </p:sp>
      <p:sp>
        <p:nvSpPr>
          <p:cNvPr id="10982" name="yt_shape_10982"/>
          <p:cNvSpPr txBox="1"/>
          <p:nvPr/>
        </p:nvSpPr>
        <p:spPr>
          <a:xfrm>
            <a:off x="540000" y="2416524"/>
            <a:ext cx="7187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3" name="yt_table_109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925697"/>
              </p:ext>
            </p:extLst>
          </p:nvPr>
        </p:nvGraphicFramePr>
        <p:xfrm>
          <a:off x="540047" y="2895827"/>
          <a:ext cx="8316279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sp>
        <p:nvSpPr>
          <p:cNvPr id="10985" name="yt_shape_10985"/>
          <p:cNvSpPr txBox="1"/>
          <p:nvPr/>
        </p:nvSpPr>
        <p:spPr>
          <a:xfrm>
            <a:off x="540119" y="342199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c48,isEnd"/>
              </a:rPr>
              <a:t>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化为一般形式为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c360,isEnd"/>
              </a:rPr>
              <a:t>它的二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046250" title="H_26.259764">
            <a:extLst>
              <a:ext uri="{FF2B5EF4-FFF2-40B4-BE49-F238E27FC236}">
                <a16:creationId xmlns:a16="http://schemas.microsoft.com/office/drawing/2014/main" id="{1D3806BB-FD07-69B9-CCC0-7FC56CCFF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754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05628-A7A9-2D64-2E8D-C7B8FD7AC7F4}"/>
              </a:ext>
            </a:extLst>
          </p:cNvPr>
          <p:cNvSpPr txBox="1"/>
          <p:nvPr/>
        </p:nvSpPr>
        <p:spPr>
          <a:xfrm>
            <a:off x="6755539" y="23697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46BAC1-6E7C-6C6C-1258-C071160A2140}"/>
              </a:ext>
            </a:extLst>
          </p:cNvPr>
          <p:cNvSpPr txBox="1"/>
          <p:nvPr/>
        </p:nvSpPr>
        <p:spPr>
          <a:xfrm>
            <a:off x="6014296" y="385068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090070-EEC0-3D81-2324-47743B05E12D}"/>
              </a:ext>
            </a:extLst>
          </p:cNvPr>
          <p:cNvSpPr txBox="1"/>
          <p:nvPr/>
        </p:nvSpPr>
        <p:spPr>
          <a:xfrm>
            <a:off x="8022482" y="4326168"/>
            <a:ext cx="232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9673B3-4B9E-1DC3-666A-54140C1D1B93}"/>
              </a:ext>
            </a:extLst>
          </p:cNvPr>
          <p:cNvSpPr txBox="1"/>
          <p:nvPr/>
        </p:nvSpPr>
        <p:spPr>
          <a:xfrm>
            <a:off x="2278908" y="480165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C5AFF6-BC83-8B09-5191-E80FEE1139F6}"/>
              </a:ext>
            </a:extLst>
          </p:cNvPr>
          <p:cNvSpPr txBox="1"/>
          <p:nvPr/>
        </p:nvSpPr>
        <p:spPr>
          <a:xfrm>
            <a:off x="4564908" y="4801656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56E462-3F25-9C4D-8613-7DEFCC4D57D6}"/>
              </a:ext>
            </a:extLst>
          </p:cNvPr>
          <p:cNvSpPr txBox="1"/>
          <p:nvPr/>
        </p:nvSpPr>
        <p:spPr>
          <a:xfrm>
            <a:off x="7385896" y="480165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" name="yt_shape_10987"/>
          <p:cNvSpPr txBox="1"/>
          <p:nvPr/>
        </p:nvSpPr>
        <p:spPr>
          <a:xfrm>
            <a:off x="540000" y="1310354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建立一元二次方程模型</a:t>
            </a:r>
          </a:p>
        </p:txBody>
      </p:sp>
      <p:sp>
        <p:nvSpPr>
          <p:cNvPr id="10988" name="yt_shape_10988"/>
          <p:cNvSpPr txBox="1"/>
          <p:nvPr/>
        </p:nvSpPr>
        <p:spPr>
          <a:xfrm>
            <a:off x="540119" y="1799788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两个连续偶数的平方和是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50d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若设较小的数为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的矩形空地上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7f9b,isEnd"/>
              </a:rPr>
              <a:t>修建同样宽的两条互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相垂直的道路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两条道路各与矩形的一边平行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剩余部分栽种花草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84d1,isEnd"/>
              </a:rPr>
              <a:t>且栽种花草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设道路的宽为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化为一般形式为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990" name="yt_image_10990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91" y="5057642"/>
            <a:ext cx="1751817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046310" title="H_26.259764">
            <a:extLst>
              <a:ext uri="{FF2B5EF4-FFF2-40B4-BE49-F238E27FC236}">
                <a16:creationId xmlns:a16="http://schemas.microsoft.com/office/drawing/2014/main" id="{6BCBF1AC-3C9F-DAAC-296F-132207F832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080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FD331C-8938-14B0-6D07-BC638E0BAA81}"/>
              </a:ext>
            </a:extLst>
          </p:cNvPr>
          <p:cNvSpPr txBox="1"/>
          <p:nvPr/>
        </p:nvSpPr>
        <p:spPr>
          <a:xfrm>
            <a:off x="5299921" y="2228470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91042-5B01-E43B-F914-AA09EC914410}"/>
              </a:ext>
            </a:extLst>
          </p:cNvPr>
          <p:cNvSpPr txBox="1"/>
          <p:nvPr/>
        </p:nvSpPr>
        <p:spPr>
          <a:xfrm>
            <a:off x="8874971" y="3654934"/>
            <a:ext cx="2486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ce78a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02E06F-D579-5885-F164-8A8F24BDBB81}"/>
              </a:ext>
            </a:extLst>
          </p:cNvPr>
          <p:cNvSpPr txBox="1"/>
          <p:nvPr/>
        </p:nvSpPr>
        <p:spPr>
          <a:xfrm>
            <a:off x="450108" y="4130422"/>
            <a:ext cx="1581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9FED62-B474-7F98-A0D3-F647211F9C14}"/>
              </a:ext>
            </a:extLst>
          </p:cNvPr>
          <p:cNvSpPr txBox="1"/>
          <p:nvPr/>
        </p:nvSpPr>
        <p:spPr>
          <a:xfrm>
            <a:off x="4642696" y="4130422"/>
            <a:ext cx="262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2" name="yt_shape_10992"/>
          <p:cNvSpPr txBox="1"/>
          <p:nvPr/>
        </p:nvSpPr>
        <p:spPr>
          <a:xfrm>
            <a:off x="540000" y="3394742"/>
            <a:ext cx="68672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【易错易混】忽视了一元二次方程二次项系数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7C9F04-CD24-52D9-719B-2112A1968B26}"/>
              </a:ext>
            </a:extLst>
          </p:cNvPr>
          <p:cNvSpPr txBox="1"/>
          <p:nvPr/>
        </p:nvSpPr>
        <p:spPr>
          <a:xfrm>
            <a:off x="449989" y="3347936"/>
            <a:ext cx="6980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【易错易混】忽视了一元二次方程二次项系数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40119" y="1454398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是一元二次方程，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0f8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6" name="yt_table_109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557193"/>
              </p:ext>
            </p:extLst>
          </p:nvPr>
        </p:nvGraphicFramePr>
        <p:xfrm>
          <a:off x="540047" y="4812834"/>
          <a:ext cx="4815206" cy="950976"/>
        </p:xfrm>
        <a:graphic>
          <a:graphicData uri="http://schemas.openxmlformats.org/drawingml/2006/table">
            <a:tbl>
              <a:tblPr/>
              <a:tblGrid>
                <a:gridCol w="287369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94151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67C1D80-F65E-3784-E59F-786FF964A0E0}"/>
              </a:ext>
            </a:extLst>
          </p:cNvPr>
          <p:cNvSpPr txBox="1"/>
          <p:nvPr/>
        </p:nvSpPr>
        <p:spPr>
          <a:xfrm>
            <a:off x="450108" y="1883080"/>
            <a:ext cx="7323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是一元二次方程，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C34DB7-8E32-D82F-6A95-FBE0BE586351}"/>
              </a:ext>
            </a:extLst>
          </p:cNvPr>
          <p:cNvSpPr txBox="1"/>
          <p:nvPr/>
        </p:nvSpPr>
        <p:spPr>
          <a:xfrm>
            <a:off x="450108" y="2358568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D129CF-72ED-67B6-5547-CBA795282188}"/>
              </a:ext>
            </a:extLst>
          </p:cNvPr>
          <p:cNvSpPr txBox="1"/>
          <p:nvPr/>
        </p:nvSpPr>
        <p:spPr>
          <a:xfrm>
            <a:off x="450108" y="283405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B2A486-8791-A71E-0130-2E2E21C5D68E}"/>
              </a:ext>
            </a:extLst>
          </p:cNvPr>
          <p:cNvSpPr txBox="1"/>
          <p:nvPr/>
        </p:nvSpPr>
        <p:spPr>
          <a:xfrm>
            <a:off x="450108" y="3309545"/>
            <a:ext cx="218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E90397-FD64-2C2C-F4AB-5A4E70DD64DA}"/>
              </a:ext>
            </a:extLst>
          </p:cNvPr>
          <p:cNvSpPr txBox="1"/>
          <p:nvPr/>
        </p:nvSpPr>
        <p:spPr>
          <a:xfrm>
            <a:off x="1059708" y="42605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9" name="yt_shape_10999"/>
          <p:cNvSpPr txBox="1"/>
          <p:nvPr/>
        </p:nvSpPr>
        <p:spPr>
          <a:xfrm>
            <a:off x="540000" y="104010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98" name="yt_image_10998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401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01" name="yt_shape_11001"/>
              <p:cNvSpPr txBox="1"/>
              <p:nvPr/>
            </p:nvSpPr>
            <p:spPr>
              <a:xfrm>
                <a:off x="540120" y="1622273"/>
                <a:ext cx="11111999" cy="11090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bbc1"/>
                  </a:rPr>
                  <a:t>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是一元二次方程的共有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01" name="yt_shape_11001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22273"/>
                <a:ext cx="11111999" cy="1109022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03" name="yt_table_110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02969"/>
              </p:ext>
            </p:extLst>
          </p:nvPr>
        </p:nvGraphicFramePr>
        <p:xfrm>
          <a:off x="540047" y="278208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11005" name="yt_shape_11005"/>
          <p:cNvSpPr txBox="1"/>
          <p:nvPr/>
        </p:nvSpPr>
        <p:spPr>
          <a:xfrm>
            <a:off x="540120" y="33082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eda"/>
              </a:rPr>
              <a:t>的常数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6" name="yt_table_110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222412"/>
              </p:ext>
            </p:extLst>
          </p:nvPr>
        </p:nvGraphicFramePr>
        <p:xfrm>
          <a:off x="540047" y="4267689"/>
          <a:ext cx="60902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sp>
        <p:nvSpPr>
          <p:cNvPr id="11008" name="yt_shape_11008"/>
          <p:cNvSpPr txBox="1"/>
          <p:nvPr/>
        </p:nvSpPr>
        <p:spPr>
          <a:xfrm>
            <a:off x="540119" y="52692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7b5c,isEnd"/>
              </a:rPr>
              <a:t>没有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955B64-89A7-9F86-DF71-9974E27FE3F1}"/>
              </a:ext>
            </a:extLst>
          </p:cNvPr>
          <p:cNvSpPr txBox="1"/>
          <p:nvPr/>
        </p:nvSpPr>
        <p:spPr>
          <a:xfrm>
            <a:off x="4107709" y="224939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AC7443-FE2C-0709-4D3F-21C4DBE7055B}"/>
              </a:ext>
            </a:extLst>
          </p:cNvPr>
          <p:cNvSpPr txBox="1"/>
          <p:nvPr/>
        </p:nvSpPr>
        <p:spPr>
          <a:xfrm>
            <a:off x="3661622" y="37369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D146EF-2452-63E5-7DF7-BD8A6874CC5A}"/>
              </a:ext>
            </a:extLst>
          </p:cNvPr>
          <p:cNvSpPr txBox="1"/>
          <p:nvPr/>
        </p:nvSpPr>
        <p:spPr>
          <a:xfrm>
            <a:off x="3440958" y="56979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9" name="yt_shape_11009"/>
          <p:cNvSpPr txBox="1"/>
          <p:nvPr/>
        </p:nvSpPr>
        <p:spPr>
          <a:xfrm>
            <a:off x="540120" y="221595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小明同学用一张长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3bb4,isEnd"/>
              </a:rPr>
              <a:t>的矩形纸板制作一个底面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的无盖长方体纸盒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他将纸板的四个角各剪去一个同样大小的正方形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460d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将四周向上折叠即可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损耗不计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设剪去的正方形的边长为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dc3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010" name="yt_image_11010" title="H_68.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4409" y="4658083"/>
            <a:ext cx="1343181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F442C2-B398-72A6-A81E-39B49B66812C}"/>
              </a:ext>
            </a:extLst>
          </p:cNvPr>
          <p:cNvSpPr txBox="1"/>
          <p:nvPr/>
        </p:nvSpPr>
        <p:spPr>
          <a:xfrm>
            <a:off x="1974109" y="3595612"/>
            <a:ext cx="41343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2" name="yt_shape_11012"/>
              <p:cNvSpPr txBox="1"/>
              <p:nvPr/>
            </p:nvSpPr>
            <p:spPr>
              <a:xfrm>
                <a:off x="540119" y="900000"/>
                <a:ext cx="11492915" cy="56021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两边各加一条竖线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00ff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上述记法就叫做二阶行列式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e178"/>
                  </a:rPr>
                  <a:t>表示的方程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请写出它的一般形式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并写出二次项系数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78b5"/>
                  </a:rPr>
                  <a:t>一次项系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数和常数项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一般形式为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二次项系数是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，一次项系数是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，常数项是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2" name="yt_shape_11012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02111"/>
              </a:xfrm>
              <a:prstGeom prst="rect">
                <a:avLst/>
              </a:prstGeom>
              <a:blipFill>
                <a:blip r:embed="rId2"/>
                <a:stretch>
                  <a:fillRect l="-1645" b="-2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518B06-F34E-BC81-3ED0-1B4861694270}"/>
              </a:ext>
            </a:extLst>
          </p:cNvPr>
          <p:cNvSpPr txBox="1"/>
          <p:nvPr/>
        </p:nvSpPr>
        <p:spPr>
          <a:xfrm>
            <a:off x="450108" y="4074803"/>
            <a:ext cx="897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ABFC86-6B75-A641-97C1-488241B56B92}"/>
              </a:ext>
            </a:extLst>
          </p:cNvPr>
          <p:cNvSpPr txBox="1"/>
          <p:nvPr/>
        </p:nvSpPr>
        <p:spPr>
          <a:xfrm>
            <a:off x="450108" y="4550291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E5D46B-CFD2-54DD-4626-886E398CA401}"/>
              </a:ext>
            </a:extLst>
          </p:cNvPr>
          <p:cNvSpPr txBox="1"/>
          <p:nvPr/>
        </p:nvSpPr>
        <p:spPr>
          <a:xfrm>
            <a:off x="450108" y="5025779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A16119-A2A4-BE06-548F-9930CEE6BA9D}"/>
              </a:ext>
            </a:extLst>
          </p:cNvPr>
          <p:cNvSpPr txBox="1"/>
          <p:nvPr/>
        </p:nvSpPr>
        <p:spPr>
          <a:xfrm>
            <a:off x="450108" y="5501267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一般形式为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B5AEF2-608D-E0FB-D576-9935C68AA7F1}"/>
              </a:ext>
            </a:extLst>
          </p:cNvPr>
          <p:cNvSpPr txBox="1"/>
          <p:nvPr/>
        </p:nvSpPr>
        <p:spPr>
          <a:xfrm>
            <a:off x="450108" y="5976755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二次项系数是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，一次项系数是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，常数项是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5" name="yt_shape_11015"/>
          <p:cNvSpPr txBox="1"/>
          <p:nvPr/>
        </p:nvSpPr>
        <p:spPr>
          <a:xfrm>
            <a:off x="540000" y="1474216"/>
            <a:ext cx="1052371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该方程为一元二次方程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为一元二次方程，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时，方程为一元二次方程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该方程为一元一次方程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为一元一次方程，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时，方程为一元一次方程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1C209C-58E2-97CB-B067-277B630BD123}"/>
              </a:ext>
            </a:extLst>
          </p:cNvPr>
          <p:cNvSpPr txBox="1"/>
          <p:nvPr/>
        </p:nvSpPr>
        <p:spPr>
          <a:xfrm>
            <a:off x="449989" y="2378386"/>
            <a:ext cx="1060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为一元二次方程，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26F96C-4CC3-D57C-4DE6-2FE49801A163}"/>
              </a:ext>
            </a:extLst>
          </p:cNvPr>
          <p:cNvSpPr txBox="1"/>
          <p:nvPr/>
        </p:nvSpPr>
        <p:spPr>
          <a:xfrm>
            <a:off x="449989" y="2853874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D55046-A184-73E1-CD0D-BE182E5F45C1}"/>
              </a:ext>
            </a:extLst>
          </p:cNvPr>
          <p:cNvSpPr txBox="1"/>
          <p:nvPr/>
        </p:nvSpPr>
        <p:spPr>
          <a:xfrm>
            <a:off x="449989" y="3329362"/>
            <a:ext cx="529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时，方程为一元二次方程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E4E9CB-E6E6-DED8-3BB2-AF78AD7B4B16}"/>
              </a:ext>
            </a:extLst>
          </p:cNvPr>
          <p:cNvSpPr txBox="1"/>
          <p:nvPr/>
        </p:nvSpPr>
        <p:spPr>
          <a:xfrm>
            <a:off x="449989" y="4280338"/>
            <a:ext cx="999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为一元一次方程，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538AA8-17A8-91A1-ABE0-FB8A04097634}"/>
              </a:ext>
            </a:extLst>
          </p:cNvPr>
          <p:cNvSpPr txBox="1"/>
          <p:nvPr/>
        </p:nvSpPr>
        <p:spPr>
          <a:xfrm>
            <a:off x="449989" y="4755826"/>
            <a:ext cx="590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A43400-4445-9E3A-C6F0-F65CD631E52A}"/>
              </a:ext>
            </a:extLst>
          </p:cNvPr>
          <p:cNvSpPr txBox="1"/>
          <p:nvPr/>
        </p:nvSpPr>
        <p:spPr>
          <a:xfrm>
            <a:off x="449989" y="5231314"/>
            <a:ext cx="5296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时，方程为一元一次方程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1736</Words>
  <Application>Microsoft Office PowerPoint</Application>
  <PresentationFormat>宽屏</PresentationFormat>
  <Paragraphs>111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