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10" r:id="rId7"/>
    <p:sldId id="311" r:id="rId8"/>
    <p:sldId id="314" r:id="rId9"/>
    <p:sldId id="315" r:id="rId10"/>
    <p:sldId id="317" r:id="rId11"/>
    <p:sldId id="319" r:id="rId12"/>
    <p:sldId id="321" r:id="rId13"/>
    <p:sldId id="323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bin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76" name="yt_image_138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94684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78" name="yt_image_138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1704" y="2420888"/>
            <a:ext cx="4776568" cy="309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A5BAC2F-AB57-38F3-4527-5F3FB6255C2A}"/>
              </a:ext>
            </a:extLst>
          </p:cNvPr>
          <p:cNvSpPr/>
          <p:nvPr/>
        </p:nvSpPr>
        <p:spPr>
          <a:xfrm>
            <a:off x="7297277" y="2549470"/>
            <a:ext cx="814947" cy="202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B875EDB-E3B2-29E3-5ADA-14369F34EAE7}"/>
              </a:ext>
            </a:extLst>
          </p:cNvPr>
          <p:cNvSpPr/>
          <p:nvPr/>
        </p:nvSpPr>
        <p:spPr>
          <a:xfrm>
            <a:off x="7297277" y="3161288"/>
            <a:ext cx="814947" cy="2024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737A263-E535-5C81-DFE0-58C9E9413CC1}"/>
              </a:ext>
            </a:extLst>
          </p:cNvPr>
          <p:cNvSpPr/>
          <p:nvPr/>
        </p:nvSpPr>
        <p:spPr>
          <a:xfrm>
            <a:off x="4963708" y="4330422"/>
            <a:ext cx="607330" cy="2079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3AA41C0-CC57-4F6D-BB8B-522A8F2CF501}"/>
              </a:ext>
            </a:extLst>
          </p:cNvPr>
          <p:cNvSpPr/>
          <p:nvPr/>
        </p:nvSpPr>
        <p:spPr>
          <a:xfrm>
            <a:off x="7420385" y="4645030"/>
            <a:ext cx="601858" cy="2024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A7D668F-4F82-EAFC-116B-14FBEC1406F8}"/>
              </a:ext>
            </a:extLst>
          </p:cNvPr>
          <p:cNvSpPr/>
          <p:nvPr/>
        </p:nvSpPr>
        <p:spPr>
          <a:xfrm>
            <a:off x="4939086" y="4770873"/>
            <a:ext cx="607330" cy="2079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FF0BEB-CF68-A7B9-1730-8A9EE7D93312}"/>
              </a:ext>
            </a:extLst>
          </p:cNvPr>
          <p:cNvSpPr/>
          <p:nvPr/>
        </p:nvSpPr>
        <p:spPr>
          <a:xfrm>
            <a:off x="4941822" y="5173498"/>
            <a:ext cx="629216" cy="2457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4" name="yt_shape_1394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中的正方体的一角切下后摆放如图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ef05"/>
              </a:rPr>
              <a:t>中的几何体的主视图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45" name="yt_image_139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6045" y="1859246"/>
            <a:ext cx="2671443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47" name="yt_image_139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553109"/>
            <a:ext cx="76436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48" name="yt_image_139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4361" y="3553109"/>
            <a:ext cx="76436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49" name="yt_image_139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8722" y="3553109"/>
            <a:ext cx="76436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50" name="yt_image_139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13083" y="3553109"/>
            <a:ext cx="76436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3" name="yt_shape_13953"/>
          <p:cNvSpPr txBox="1"/>
          <p:nvPr/>
        </p:nvSpPr>
        <p:spPr>
          <a:xfrm>
            <a:off x="722146" y="394744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954" name="yt_shape_13954"/>
          <p:cNvSpPr txBox="1"/>
          <p:nvPr/>
        </p:nvSpPr>
        <p:spPr>
          <a:xfrm>
            <a:off x="1854914" y="394744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955" name="yt_shape_13955"/>
          <p:cNvSpPr txBox="1"/>
          <p:nvPr/>
        </p:nvSpPr>
        <p:spPr>
          <a:xfrm>
            <a:off x="2979275" y="394744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956" name="yt_shape_13956"/>
          <p:cNvSpPr txBox="1"/>
          <p:nvPr/>
        </p:nvSpPr>
        <p:spPr>
          <a:xfrm>
            <a:off x="4095229" y="394744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3957" name="yt_shape_13957"/>
          <p:cNvSpPr txBox="1"/>
          <p:nvPr/>
        </p:nvSpPr>
        <p:spPr>
          <a:xfrm>
            <a:off x="540119" y="44602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用同样大小的正方体木块构造一个立体图形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如图分别是其主视图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913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则构造成这样的造型最多需要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块木块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最少需要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块木块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958" name="yt_image_139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16599" y="5579667"/>
            <a:ext cx="2158801" cy="7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9EC6A9-117E-BFEF-F4FA-E9F6DE2634D6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E156F7-7C7D-763F-7015-2333E5D12CC1}"/>
              </a:ext>
            </a:extLst>
          </p:cNvPr>
          <p:cNvSpPr txBox="1"/>
          <p:nvPr/>
        </p:nvSpPr>
        <p:spPr>
          <a:xfrm>
            <a:off x="4717308" y="488890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299DE6-838C-5F86-359C-82E6919660B3}"/>
              </a:ext>
            </a:extLst>
          </p:cNvPr>
          <p:cNvSpPr txBox="1"/>
          <p:nvPr/>
        </p:nvSpPr>
        <p:spPr>
          <a:xfrm>
            <a:off x="8070107" y="488890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60" name="yt_image_1396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3" name="yt_shape_13963"/>
          <p:cNvSpPr txBox="1"/>
          <p:nvPr/>
        </p:nvSpPr>
        <p:spPr>
          <a:xfrm>
            <a:off x="540119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如图是由几个小立方块搭成的几何体从上面看到的图形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cbe5"/>
              </a:rPr>
              <a:t>小正方形上的数字表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示该位置小立方块的个数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请在方格图中分别画出其主视图和左视图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66" name="yt_shape_13966"/>
          <p:cNvSpPr txBox="1"/>
          <p:nvPr/>
        </p:nvSpPr>
        <p:spPr>
          <a:xfrm>
            <a:off x="540119" y="2543176"/>
            <a:ext cx="11111999" cy="4529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150" b="0" i="0" u="none" spc="-251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25150" b="0" i="0" u="none" spc="6178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8250" b="0" i="0" u="none" spc="26777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3964" name="yt_image_13964" title="H_328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579" y="2601338"/>
            <a:ext cx="3683792" cy="213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65" name="yt_image_13965" title="H_238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8208" y="2601338"/>
            <a:ext cx="1811485" cy="165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8" name="yt_shape_13968"/>
          <p:cNvSpPr txBox="1"/>
          <p:nvPr/>
        </p:nvSpPr>
        <p:spPr>
          <a:xfrm>
            <a:off x="607981" y="4195886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70" name="yt_shape_13970"/>
          <p:cNvSpPr txBox="1"/>
          <p:nvPr/>
        </p:nvSpPr>
        <p:spPr>
          <a:xfrm>
            <a:off x="607981" y="4827553"/>
            <a:ext cx="3243965" cy="14228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  <a:r>
              <a:rPr lang="en-US" altLang="zh-CN" sz="7900" b="0" i="0" u="none" spc="23321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</a:rPr>
              <a:t> </a:t>
            </a:r>
          </a:p>
        </p:txBody>
      </p:sp>
      <p:pic>
        <p:nvPicPr>
          <p:cNvPr id="13969" name="yt_image_13969" title="H_124.36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560" y="4832208"/>
            <a:ext cx="3211830" cy="157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235F56-CD07-5FD0-6812-7776186E5D8A}"/>
              </a:ext>
            </a:extLst>
          </p:cNvPr>
          <p:cNvSpPr txBox="1"/>
          <p:nvPr/>
        </p:nvSpPr>
        <p:spPr>
          <a:xfrm>
            <a:off x="539882" y="4151151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2" name="yt_shape_13972"/>
          <p:cNvSpPr txBox="1"/>
          <p:nvPr/>
        </p:nvSpPr>
        <p:spPr>
          <a:xfrm>
            <a:off x="540120" y="99168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某兴趣小组的同学要测量树的高度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在阳光下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一名同学测得一根长为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7dd"/>
              </a:rPr>
              <a:t>的竹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竿的影长为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同时另一名同学测量树的高度时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d44c"/>
              </a:rPr>
              <a:t>发现树的影子不全落在地面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有一部分落在教学楼的第一级台阶上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测得台阶上影子长为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5880"/>
              </a:rPr>
              <a:t>一级台阶高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若此时落在地面上的影长为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求树的高度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73" name="yt_image_13973" title="H_119.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4209" y="2860596"/>
            <a:ext cx="1843581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75" name="yt_shape_13975"/>
              <p:cNvSpPr txBox="1"/>
              <p:nvPr/>
            </p:nvSpPr>
            <p:spPr>
              <a:xfrm>
                <a:off x="540000" y="4633248"/>
                <a:ext cx="6163547" cy="1593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解：设树高为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答：树的高度为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11.8m.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5" name="yt_shape_13975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33248"/>
                <a:ext cx="6163547" cy="1593065"/>
              </a:xfrm>
              <a:prstGeom prst="rect">
                <a:avLst/>
              </a:prstGeom>
              <a:blipFill>
                <a:blip r:embed="rId3"/>
                <a:stretch>
                  <a:fillRect l="-3066" r="-2077" b="-11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B9CB36-DF5E-BE70-2A45-F324B17FFC88}"/>
                  </a:ext>
                </a:extLst>
              </p:cNvPr>
              <p:cNvSpPr txBox="1"/>
              <p:nvPr/>
            </p:nvSpPr>
            <p:spPr>
              <a:xfrm>
                <a:off x="449989" y="4586442"/>
                <a:ext cx="6284023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解：设树高为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F9B9CB36-DF5E-BE70-2A45-F324B17FFC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6442"/>
                <a:ext cx="6284023" cy="771411"/>
              </a:xfrm>
              <a:prstGeom prst="rect">
                <a:avLst/>
              </a:prstGeom>
              <a:blipFill>
                <a:blip r:embed="rId4"/>
                <a:stretch>
                  <a:fillRect l="-1552" r="-155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C906169-AB58-D693-13F4-9E1374F40669}"/>
              </a:ext>
            </a:extLst>
          </p:cNvPr>
          <p:cNvSpPr txBox="1"/>
          <p:nvPr/>
        </p:nvSpPr>
        <p:spPr>
          <a:xfrm>
            <a:off x="449989" y="5264241"/>
            <a:ext cx="51598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36109E-CF19-650D-E6C6-AE19F9CE5A97}"/>
              </a:ext>
            </a:extLst>
          </p:cNvPr>
          <p:cNvSpPr txBox="1"/>
          <p:nvPr/>
        </p:nvSpPr>
        <p:spPr>
          <a:xfrm>
            <a:off x="449989" y="5739729"/>
            <a:ext cx="31485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答：树的高度为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11.8m.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8" name="yt_shape_13978"/>
          <p:cNvSpPr txBox="1"/>
          <p:nvPr/>
        </p:nvSpPr>
        <p:spPr>
          <a:xfrm>
            <a:off x="540119" y="147557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是一个组合体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是它的两种视图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b4f7"/>
              </a:rPr>
              <a:t>请在横线上填写出两种视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图的名称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980" name="yt_shape_13980"/>
          <p:cNvSpPr txBox="1"/>
          <p:nvPr/>
        </p:nvSpPr>
        <p:spPr>
          <a:xfrm>
            <a:off x="540119" y="23677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根据两种视图中的尺寸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计算这个组合体的表面积和体积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4287"/>
              </a:rPr>
              <a:t>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81" name="yt_image_13981" title="H_136.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4791" y="3276391"/>
            <a:ext cx="4542418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D54527B-E6C7-1921-779A-65EFEB2B851A}"/>
              </a:ext>
            </a:extLst>
          </p:cNvPr>
          <p:cNvSpPr/>
          <p:nvPr/>
        </p:nvSpPr>
        <p:spPr>
          <a:xfrm>
            <a:off x="5805781" y="4540051"/>
            <a:ext cx="262641" cy="22200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7E005E9-7117-AD10-E03A-745369E25F05}"/>
              </a:ext>
            </a:extLst>
          </p:cNvPr>
          <p:cNvSpPr/>
          <p:nvPr/>
        </p:nvSpPr>
        <p:spPr>
          <a:xfrm>
            <a:off x="7260554" y="4576840"/>
            <a:ext cx="334650" cy="1852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83" name="yt_shape_13983"/>
              <p:cNvSpPr txBox="1"/>
              <p:nvPr/>
            </p:nvSpPr>
            <p:spPr>
              <a:xfrm>
                <a:off x="630011" y="4987974"/>
                <a:ext cx="9383594" cy="17267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由视图可知组合体下部为长方体，上部为圆柱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表面积：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体积：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983" name="yt_shape_139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4987974"/>
                <a:ext cx="9383594" cy="1726755"/>
              </a:xfrm>
              <a:prstGeom prst="rect">
                <a:avLst/>
              </a:prstGeom>
              <a:blipFill>
                <a:blip r:embed="rId3"/>
                <a:stretch>
                  <a:fillRect l="-1948" t="-2827" r="-844" b="-4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A5C4648-B7ED-6C19-5822-C6ECF8C71B63}"/>
              </a:ext>
            </a:extLst>
          </p:cNvPr>
          <p:cNvSpPr txBox="1"/>
          <p:nvPr/>
        </p:nvSpPr>
        <p:spPr>
          <a:xfrm>
            <a:off x="540000" y="4941168"/>
            <a:ext cx="772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由视图可知组合体下部为长方体，上部为圆柱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AAF796-2350-AB2F-3060-5A028A6F618F}"/>
              </a:ext>
            </a:extLst>
          </p:cNvPr>
          <p:cNvSpPr txBox="1"/>
          <p:nvPr/>
        </p:nvSpPr>
        <p:spPr>
          <a:xfrm>
            <a:off x="540000" y="5416656"/>
            <a:ext cx="94729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表面积：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170B65-3872-E7CB-D409-7F078E0634E0}"/>
                  </a:ext>
                </a:extLst>
              </p:cNvPr>
              <p:cNvSpPr txBox="1"/>
              <p:nvPr/>
            </p:nvSpPr>
            <p:spPr>
              <a:xfrm>
                <a:off x="540000" y="5892144"/>
                <a:ext cx="6871526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体积：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170B65-3872-E7CB-D409-7F078E063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92144"/>
                <a:ext cx="6871526" cy="852691"/>
              </a:xfrm>
              <a:prstGeom prst="rect">
                <a:avLst/>
              </a:prstGeom>
              <a:blipFill>
                <a:blip r:embed="rId4"/>
                <a:stretch>
                  <a:fillRect l="-1420" r="-1242" b="-6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yt_shape_13881"/>
          <p:cNvSpPr txBox="1"/>
          <p:nvPr/>
        </p:nvSpPr>
        <p:spPr>
          <a:xfrm>
            <a:off x="540000" y="187225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80" name="yt_image_13880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225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3" name="yt_shape_13883"/>
          <p:cNvSpPr txBox="1"/>
          <p:nvPr/>
        </p:nvSpPr>
        <p:spPr>
          <a:xfrm>
            <a:off x="540000" y="2454415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中心投影与平行投影</a:t>
            </a:r>
          </a:p>
        </p:txBody>
      </p:sp>
      <p:sp>
        <p:nvSpPr>
          <p:cNvPr id="13884" name="yt_shape_13884"/>
          <p:cNvSpPr txBox="1"/>
          <p:nvPr/>
        </p:nvSpPr>
        <p:spPr>
          <a:xfrm>
            <a:off x="540120" y="29438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围成一个圆形的栏杆的影子都在该圆形的外部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ed81"/>
              </a:rPr>
              <a:t>则影子是在下列哪种光照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射下形成的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6" name="yt_table_138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93777"/>
              </p:ext>
            </p:extLst>
          </p:nvPr>
        </p:nvGraphicFramePr>
        <p:xfrm>
          <a:off x="540047" y="3903284"/>
          <a:ext cx="3073400" cy="1901952"/>
        </p:xfrm>
        <a:graphic>
          <a:graphicData uri="http://schemas.openxmlformats.org/drawingml/2006/table">
            <a:tbl>
              <a:tblPr/>
              <a:tblGrid>
                <a:gridCol w="3073400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太阳光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圆内的路灯灯光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手电筒发出的光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台灯的灯光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p:pic>
        <p:nvPicPr>
          <p:cNvPr id="13885" name="yt_image_13885_skip" title="H_113.5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335" y="3903284"/>
            <a:ext cx="1442466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68217" title="H_25.973701">
            <a:extLst>
              <a:ext uri="{FF2B5EF4-FFF2-40B4-BE49-F238E27FC236}">
                <a16:creationId xmlns:a16="http://schemas.microsoft.com/office/drawing/2014/main" id="{ED36F02F-7CF8-0602-CDE0-880B7E4F33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0668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432E41-5D06-F693-B6D4-25945F4DEDBF}"/>
              </a:ext>
            </a:extLst>
          </p:cNvPr>
          <p:cNvSpPr txBox="1"/>
          <p:nvPr/>
        </p:nvSpPr>
        <p:spPr>
          <a:xfrm>
            <a:off x="2583709" y="33725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8" name="yt_shape_13888"/>
          <p:cNvSpPr txBox="1"/>
          <p:nvPr/>
        </p:nvSpPr>
        <p:spPr>
          <a:xfrm>
            <a:off x="540119" y="24440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在一个晴朗的上午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小颖拿着一块矩形木板放在阳光下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53b2"/>
              </a:rPr>
              <a:t>矩形木板在地面上形成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的正投影不可能是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93" name="yt_shape_13893"/>
          <p:cNvSpPr txBox="1"/>
          <p:nvPr/>
        </p:nvSpPr>
        <p:spPr>
          <a:xfrm>
            <a:off x="540000" y="3555870"/>
            <a:ext cx="5204438" cy="4952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50" b="0" i="0" u="none" spc="-275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750" b="0" i="0" u="none" spc="7347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00" b="0" i="0" u="none" spc="7367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750" b="0" i="0" u="none" spc="7068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750" b="0" i="0" u="none" spc="9414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3889" name="yt_image_13889" title="H_43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555870"/>
            <a:ext cx="1018513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0" name="yt_image_13890" title="H_8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3245" y="4187056"/>
            <a:ext cx="951337" cy="10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1" name="yt_image_13891" title="H_43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9314" y="3555870"/>
            <a:ext cx="983205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92" name="yt_image_13892" title="H_43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7251" y="3555870"/>
            <a:ext cx="128106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5" name="yt_shape_13895"/>
          <p:cNvSpPr txBox="1"/>
          <p:nvPr/>
        </p:nvSpPr>
        <p:spPr>
          <a:xfrm>
            <a:off x="540000" y="4341694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A             B               C              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D08400-4F7E-3992-A055-541925C182EC}"/>
              </a:ext>
            </a:extLst>
          </p:cNvPr>
          <p:cNvSpPr txBox="1"/>
          <p:nvPr/>
        </p:nvSpPr>
        <p:spPr>
          <a:xfrm>
            <a:off x="3498108" y="28727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6" name="yt_shape_13896"/>
          <p:cNvSpPr txBox="1"/>
          <p:nvPr/>
        </p:nvSpPr>
        <p:spPr>
          <a:xfrm>
            <a:off x="540000" y="1075238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由几何体画三视图</a:t>
            </a:r>
          </a:p>
        </p:txBody>
      </p:sp>
      <p:sp>
        <p:nvSpPr>
          <p:cNvPr id="13897" name="yt_shape_13897"/>
          <p:cNvSpPr txBox="1"/>
          <p:nvPr/>
        </p:nvSpPr>
        <p:spPr>
          <a:xfrm>
            <a:off x="540000" y="1564672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98" name="yt_image_13898" title="H_85.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96339"/>
            <a:ext cx="4563297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0" name="yt_shape_13900"/>
          <p:cNvSpPr txBox="1"/>
          <p:nvPr/>
        </p:nvSpPr>
        <p:spPr>
          <a:xfrm>
            <a:off x="540119" y="332702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9_088b6"/>
              </a:rPr>
              <a:t>北宋时期的汝官窑天蓝釉刻花鹅颈瓶是河南博物院九大镇院之宝之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具有极高的历史价值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文化价值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关于它的三视图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dbda"/>
              </a:rPr>
              <a:t>下列说法正确的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2" name="yt_table_1390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451852"/>
              </p:ext>
            </p:extLst>
          </p:nvPr>
        </p:nvGraphicFramePr>
        <p:xfrm>
          <a:off x="540047" y="4766589"/>
          <a:ext cx="3700463" cy="1901952"/>
        </p:xfrm>
        <a:graphic>
          <a:graphicData uri="http://schemas.openxmlformats.org/drawingml/2006/table">
            <a:tbl>
              <a:tblPr/>
              <a:tblGrid>
                <a:gridCol w="370046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主视图与左视图相同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主视图与俯视图相同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左视图与俯视图相同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三种视图都相同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pic>
        <p:nvPicPr>
          <p:cNvPr id="13901" name="yt_image_13901_skip" title="H_108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8821" y="4766589"/>
            <a:ext cx="690814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68287" title="H_25.973701">
            <a:extLst>
              <a:ext uri="{FF2B5EF4-FFF2-40B4-BE49-F238E27FC236}">
                <a16:creationId xmlns:a16="http://schemas.microsoft.com/office/drawing/2014/main" id="{60056338-D44A-1CE2-2B09-8F4306D521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2750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2ED7D3-74C3-1674-DB0D-E9C5CC663674}"/>
              </a:ext>
            </a:extLst>
          </p:cNvPr>
          <p:cNvSpPr txBox="1"/>
          <p:nvPr/>
        </p:nvSpPr>
        <p:spPr>
          <a:xfrm>
            <a:off x="7765189" y="15178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E91004-CBCE-D399-E102-807724E0CABE}"/>
              </a:ext>
            </a:extLst>
          </p:cNvPr>
          <p:cNvSpPr txBox="1"/>
          <p:nvPr/>
        </p:nvSpPr>
        <p:spPr>
          <a:xfrm>
            <a:off x="1364508" y="42311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4" name="yt_shape_13904"/>
          <p:cNvSpPr txBox="1"/>
          <p:nvPr/>
        </p:nvSpPr>
        <p:spPr>
          <a:xfrm>
            <a:off x="540119" y="19118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左下图是由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个相同的小立方块搭成的几何体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0ae6"/>
              </a:rPr>
              <a:t>这个几何体的主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05" name="yt_image_139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3195" y="2960370"/>
            <a:ext cx="765610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07" name="yt_image_139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389041"/>
            <a:ext cx="679662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08" name="yt_image_139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9662" y="4163870"/>
            <a:ext cx="680085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09" name="yt_image_139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9747" y="4389041"/>
            <a:ext cx="675640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10" name="yt_image_139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5387" y="4389041"/>
            <a:ext cx="454914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3" name="yt_shape_13913"/>
          <p:cNvSpPr txBox="1"/>
          <p:nvPr/>
        </p:nvSpPr>
        <p:spPr>
          <a:xfrm>
            <a:off x="679797" y="484395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914" name="yt_shape_13914"/>
          <p:cNvSpPr txBox="1"/>
          <p:nvPr/>
        </p:nvSpPr>
        <p:spPr>
          <a:xfrm>
            <a:off x="1728077" y="484395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915" name="yt_shape_13915"/>
          <p:cNvSpPr txBox="1"/>
          <p:nvPr/>
        </p:nvSpPr>
        <p:spPr>
          <a:xfrm>
            <a:off x="2765940" y="484395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916" name="yt_shape_13916"/>
          <p:cNvSpPr txBox="1"/>
          <p:nvPr/>
        </p:nvSpPr>
        <p:spPr>
          <a:xfrm>
            <a:off x="3682810" y="484395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48FDB8-4C03-CC20-C9E7-E01735B4D1B0}"/>
              </a:ext>
            </a:extLst>
          </p:cNvPr>
          <p:cNvSpPr txBox="1"/>
          <p:nvPr/>
        </p:nvSpPr>
        <p:spPr>
          <a:xfrm>
            <a:off x="1974108" y="23405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7" name="yt_shape_13917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由三视图想象几何体</a:t>
            </a:r>
          </a:p>
        </p:txBody>
      </p:sp>
      <p:sp>
        <p:nvSpPr>
          <p:cNvPr id="13918" name="yt_shape_13918"/>
          <p:cNvSpPr txBox="1"/>
          <p:nvPr/>
        </p:nvSpPr>
        <p:spPr>
          <a:xfrm>
            <a:off x="540000" y="1389434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如图是下列哪个几何体的主视图与俯视图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21" name="yt_shape_13921"/>
          <p:cNvSpPr txBox="1"/>
          <p:nvPr/>
        </p:nvSpPr>
        <p:spPr>
          <a:xfrm>
            <a:off x="540000" y="2021101"/>
            <a:ext cx="4577150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4393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4600" b="0" i="0" u="none" spc="28249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</a:p>
        </p:txBody>
      </p:sp>
      <p:pic>
        <p:nvPicPr>
          <p:cNvPr id="13919" name="yt_image_13919" title="H_119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8481" y="1817701"/>
            <a:ext cx="799066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0" name="yt_image_13920" title="H_72.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33168"/>
            <a:ext cx="3732805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3" name="yt_shape_13923"/>
          <p:cNvSpPr txBox="1"/>
          <p:nvPr/>
        </p:nvSpPr>
        <p:spPr>
          <a:xfrm>
            <a:off x="540000" y="3590601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26" name="yt_shape_13926"/>
          <p:cNvSpPr txBox="1"/>
          <p:nvPr/>
        </p:nvSpPr>
        <p:spPr>
          <a:xfrm>
            <a:off x="540000" y="4222268"/>
            <a:ext cx="4028667" cy="19361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750" b="0" i="0" u="none" spc="-1075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350" b="0" i="0" u="none" spc="9803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10750" b="0" i="0" u="none" spc="16587">
                <a:solidFill>
                  <a:srgbClr val="1EE3CF"/>
                </a:solidFill>
                <a:effectLst/>
                <a:latin typeface="Times New Roman" pitchFamily="108"/>
                <a:ea typeface="宋体" pitchFamily="108"/>
              </a:rPr>
              <a:t> </a:t>
            </a:r>
          </a:p>
        </p:txBody>
      </p:sp>
      <p:pic>
        <p:nvPicPr>
          <p:cNvPr id="13924" name="yt_image_13924" title="H_146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78481" y="4290187"/>
            <a:ext cx="1539891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25" name="yt_image_13925" title="H_168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4161006"/>
            <a:ext cx="2445757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68362" title="H_25.973701">
            <a:extLst>
              <a:ext uri="{FF2B5EF4-FFF2-40B4-BE49-F238E27FC236}">
                <a16:creationId xmlns:a16="http://schemas.microsoft.com/office/drawing/2014/main" id="{BD9DD8E4-EB3A-F302-02E3-889AFDDB6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C08D2C-A3D8-891F-C1F3-1CFB1BDA2784}"/>
              </a:ext>
            </a:extLst>
          </p:cNvPr>
          <p:cNvSpPr txBox="1"/>
          <p:nvPr/>
        </p:nvSpPr>
        <p:spPr>
          <a:xfrm>
            <a:off x="8984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3D0D26-C8D1-59B7-AFB1-180A12F7EC69}"/>
              </a:ext>
            </a:extLst>
          </p:cNvPr>
          <p:cNvSpPr txBox="1"/>
          <p:nvPr/>
        </p:nvSpPr>
        <p:spPr>
          <a:xfrm>
            <a:off x="8984389" y="35437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" name="yt_shape_13928"/>
          <p:cNvSpPr txBox="1"/>
          <p:nvPr/>
        </p:nvSpPr>
        <p:spPr>
          <a:xfrm>
            <a:off x="540119" y="27046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一个几何体由几个大小相同的小正方体搭成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其左视图和俯视图如图所示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a2b5"/>
              </a:rPr>
              <a:t>则搭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成这个几何体的小正方体的个数有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0" name="yt_table_1393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13829"/>
              </p:ext>
            </p:extLst>
          </p:nvPr>
        </p:nvGraphicFramePr>
        <p:xfrm>
          <a:off x="540047" y="3664093"/>
          <a:ext cx="37611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pic>
        <p:nvPicPr>
          <p:cNvPr id="13929" name="yt_image_13929_skip" title="H_66.8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4965" y="3664093"/>
            <a:ext cx="1684890" cy="84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B720D7-8543-62B4-C177-1DAB9D412279}"/>
              </a:ext>
            </a:extLst>
          </p:cNvPr>
          <p:cNvSpPr txBox="1"/>
          <p:nvPr/>
        </p:nvSpPr>
        <p:spPr>
          <a:xfrm>
            <a:off x="5631708" y="31333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2" name="yt_shape_13932"/>
          <p:cNvSpPr txBox="1"/>
          <p:nvPr/>
        </p:nvSpPr>
        <p:spPr>
          <a:xfrm>
            <a:off x="540000" y="1507822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根据三视图进行计算</a:t>
            </a:r>
          </a:p>
        </p:txBody>
      </p:sp>
      <p:sp>
        <p:nvSpPr>
          <p:cNvPr id="13933" name="yt_shape_13933"/>
          <p:cNvSpPr txBox="1"/>
          <p:nvPr/>
        </p:nvSpPr>
        <p:spPr>
          <a:xfrm>
            <a:off x="540120" y="19972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我国某型号运载火箭的整流罩的三视图如图所示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41a0"/>
              </a:rPr>
              <a:t>根据图中数据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计算该整流罩的侧面积是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35" name="yt_table_1393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624143"/>
              </p:ext>
            </p:extLst>
          </p:nvPr>
        </p:nvGraphicFramePr>
        <p:xfrm>
          <a:off x="540047" y="2956691"/>
          <a:ext cx="2711450" cy="1901952"/>
        </p:xfrm>
        <a:graphic>
          <a:graphicData uri="http://schemas.openxmlformats.org/drawingml/2006/table">
            <a:tbl>
              <a:tblPr/>
              <a:tblGrid>
                <a:gridCol w="271145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7.2π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11.52π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13.44π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pic>
        <p:nvPicPr>
          <p:cNvPr id="13934" name="yt_image_13934_skip" title="H_216.8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0681" y="2956691"/>
            <a:ext cx="1799199" cy="275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68426" title="H_25.973701">
            <a:extLst>
              <a:ext uri="{FF2B5EF4-FFF2-40B4-BE49-F238E27FC236}">
                <a16:creationId xmlns:a16="http://schemas.microsoft.com/office/drawing/2014/main" id="{92AC3C1B-EE44-4776-89BC-9DDB9A9872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009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68B455-B888-7AD2-9671-892651F17C96}"/>
              </a:ext>
            </a:extLst>
          </p:cNvPr>
          <p:cNvSpPr txBox="1"/>
          <p:nvPr/>
        </p:nvSpPr>
        <p:spPr>
          <a:xfrm>
            <a:off x="6241309" y="2425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8" name="yt_shape_13938"/>
          <p:cNvSpPr txBox="1"/>
          <p:nvPr/>
        </p:nvSpPr>
        <p:spPr>
          <a:xfrm>
            <a:off x="540000" y="176516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37" name="yt_image_13937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6516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0" name="yt_shape_13940"/>
          <p:cNvSpPr txBox="1"/>
          <p:nvPr/>
        </p:nvSpPr>
        <p:spPr>
          <a:xfrm>
            <a:off x="540119" y="23473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下面四幅图是两个物体不同时刻在太阳光下的影子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8b62"/>
              </a:rPr>
              <a:t>按照时间的先后顺序排列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2" name="yt_table_139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88991"/>
              </p:ext>
            </p:extLst>
          </p:nvPr>
        </p:nvGraphicFramePr>
        <p:xfrm>
          <a:off x="540047" y="4502074"/>
          <a:ext cx="7266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pic>
        <p:nvPicPr>
          <p:cNvPr id="13941" name="yt_image_13941_skip" title="H_94.1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107" y="3306760"/>
            <a:ext cx="490241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C325BB-E2BA-CE02-BCDC-262FFB981D64}"/>
              </a:ext>
            </a:extLst>
          </p:cNvPr>
          <p:cNvSpPr txBox="1"/>
          <p:nvPr/>
        </p:nvSpPr>
        <p:spPr>
          <a:xfrm>
            <a:off x="2278908" y="27760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1094</Words>
  <Application>Microsoft Office PowerPoint</Application>
  <PresentationFormat>宽屏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2024-04-28T05:40:21Z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