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5" name="yt_shape_10675"/>
          <p:cNvSpPr txBox="1"/>
          <p:nvPr/>
        </p:nvSpPr>
        <p:spPr>
          <a:xfrm>
            <a:off x="540000" y="191354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折叠中求角度</a:t>
            </a:r>
          </a:p>
        </p:txBody>
      </p:sp>
      <p:sp>
        <p:nvSpPr>
          <p:cNvPr id="10676" name="yt_shape_10676"/>
          <p:cNvSpPr txBox="1"/>
          <p:nvPr/>
        </p:nvSpPr>
        <p:spPr>
          <a:xfrm>
            <a:off x="540119" y="240297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将矩形纸片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f9be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80" name="yt_table_1068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644321"/>
              </p:ext>
            </p:extLst>
          </p:nvPr>
        </p:nvGraphicFramePr>
        <p:xfrm>
          <a:off x="540047" y="3362409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</a:tbl>
          </a:graphicData>
        </a:graphic>
      </p:graphicFrame>
      <p:grpSp>
        <p:nvGrpSpPr>
          <p:cNvPr id="10677" name="yt_shape_10677_skip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7640" y="3362409"/>
            <a:ext cx="1702218" cy="1942479"/>
            <a:chOff x="0" y="0"/>
            <a:chExt cx="1702218" cy="1942479"/>
          </a:xfrm>
        </p:grpSpPr>
        <p:pic>
          <p:nvPicPr>
            <p:cNvPr id="2" name="yt_image_1067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2218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79" name="yt_shape_10679"/>
            <p:cNvSpPr txBox="1"/>
            <p:nvPr/>
          </p:nvSpPr>
          <p:spPr>
            <a:xfrm>
              <a:off x="317828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002998">
            <a:extLst>
              <a:ext uri="{FF2B5EF4-FFF2-40B4-BE49-F238E27FC236}">
                <a16:creationId xmlns:a16="http://schemas.microsoft.com/office/drawing/2014/main" id="{CE3E24E3-4233-EF5E-8C8A-316B3F8647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580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324A654-0BA6-7E37-3B7C-5625E83C8E45}"/>
              </a:ext>
            </a:extLst>
          </p:cNvPr>
          <p:cNvSpPr txBox="1"/>
          <p:nvPr/>
        </p:nvSpPr>
        <p:spPr>
          <a:xfrm>
            <a:off x="6646121" y="283165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2" name="yt_shape_10682"/>
          <p:cNvSpPr txBox="1"/>
          <p:nvPr/>
        </p:nvSpPr>
        <p:spPr>
          <a:xfrm>
            <a:off x="540119" y="223482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将正方形纸片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均落在对角线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得折痕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3e2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86" name="yt_table_1068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204919"/>
              </p:ext>
            </p:extLst>
          </p:nvPr>
        </p:nvGraphicFramePr>
        <p:xfrm>
          <a:off x="540047" y="3194256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</a:tbl>
          </a:graphicData>
        </a:graphic>
      </p:graphicFrame>
      <p:grpSp>
        <p:nvGrpSpPr>
          <p:cNvPr id="10683" name="yt_shape_10683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5367" y="3194256"/>
            <a:ext cx="1524452" cy="1789317"/>
            <a:chOff x="0" y="0"/>
            <a:chExt cx="1524452" cy="1789317"/>
          </a:xfrm>
        </p:grpSpPr>
        <p:pic>
          <p:nvPicPr>
            <p:cNvPr id="2" name="yt_image_1068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4452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85" name="yt_shape_10685"/>
            <p:cNvSpPr txBox="1"/>
            <p:nvPr/>
          </p:nvSpPr>
          <p:spPr>
            <a:xfrm>
              <a:off x="228945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1FC6AA4-6D09-F21F-3785-7198E4EB2791}"/>
              </a:ext>
            </a:extLst>
          </p:cNvPr>
          <p:cNvSpPr txBox="1"/>
          <p:nvPr/>
        </p:nvSpPr>
        <p:spPr>
          <a:xfrm>
            <a:off x="5036396" y="266350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8" name="yt_shape_10688"/>
          <p:cNvSpPr txBox="1"/>
          <p:nvPr/>
        </p:nvSpPr>
        <p:spPr>
          <a:xfrm>
            <a:off x="540000" y="2042099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折叠中求长度</a:t>
            </a:r>
          </a:p>
        </p:txBody>
      </p:sp>
      <p:sp>
        <p:nvSpPr>
          <p:cNvPr id="10689" name="yt_shape_10689"/>
          <p:cNvSpPr txBox="1"/>
          <p:nvPr/>
        </p:nvSpPr>
        <p:spPr>
          <a:xfrm>
            <a:off x="540119" y="253153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把纸片沿直线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036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3" name="yt_table_1069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878048"/>
              </p:ext>
            </p:extLst>
          </p:nvPr>
        </p:nvGraphicFramePr>
        <p:xfrm>
          <a:off x="540047" y="3490968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</a:tbl>
          </a:graphicData>
        </a:graphic>
      </p:graphicFrame>
      <p:grpSp>
        <p:nvGrpSpPr>
          <p:cNvPr id="10690" name="yt_shape_10690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86729" y="3490968"/>
            <a:ext cx="1363055" cy="1685304"/>
            <a:chOff x="0" y="0"/>
            <a:chExt cx="1363055" cy="1685304"/>
          </a:xfrm>
        </p:grpSpPr>
        <p:pic>
          <p:nvPicPr>
            <p:cNvPr id="2" name="yt_image_1069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63055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92" name="yt_shape_10692"/>
            <p:cNvSpPr txBox="1"/>
            <p:nvPr/>
          </p:nvSpPr>
          <p:spPr>
            <a:xfrm>
              <a:off x="148246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003064">
            <a:extLst>
              <a:ext uri="{FF2B5EF4-FFF2-40B4-BE49-F238E27FC236}">
                <a16:creationId xmlns:a16="http://schemas.microsoft.com/office/drawing/2014/main" id="{984E8724-CC1C-A2B8-3CA1-F39153F905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94368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71C0D5B-CD32-2DA0-CF0C-4109828B646B}"/>
              </a:ext>
            </a:extLst>
          </p:cNvPr>
          <p:cNvSpPr txBox="1"/>
          <p:nvPr/>
        </p:nvSpPr>
        <p:spPr>
          <a:xfrm>
            <a:off x="7409707" y="296021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5" name="yt_shape_10695"/>
          <p:cNvSpPr txBox="1"/>
          <p:nvPr/>
        </p:nvSpPr>
        <p:spPr>
          <a:xfrm>
            <a:off x="540119" y="19734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c97a,isEnd"/>
              </a:rPr>
              <a:t>折叠正方形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纸片使点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699" name="yt_shape_10699"/>
          <p:cNvSpPr txBox="1"/>
          <p:nvPr/>
        </p:nvSpPr>
        <p:spPr>
          <a:xfrm>
            <a:off x="540000" y="488608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96" name="yt_shape_10696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4311" y="3085223"/>
            <a:ext cx="1223377" cy="1750455"/>
            <a:chOff x="0" y="0"/>
            <a:chExt cx="1223377" cy="1750455"/>
          </a:xfrm>
        </p:grpSpPr>
        <p:pic>
          <p:nvPicPr>
            <p:cNvPr id="2" name="yt_image_1069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23377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98" name="yt_shape_10698"/>
            <p:cNvSpPr txBox="1"/>
            <p:nvPr/>
          </p:nvSpPr>
          <p:spPr>
            <a:xfrm>
              <a:off x="78407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50A6182-20C5-B372-FB02-3C6B36A83D96}"/>
              </a:ext>
            </a:extLst>
          </p:cNvPr>
          <p:cNvSpPr txBox="1"/>
          <p:nvPr/>
        </p:nvSpPr>
        <p:spPr>
          <a:xfrm>
            <a:off x="7501782" y="240210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0" name="yt_shape_10700"/>
          <p:cNvSpPr txBox="1"/>
          <p:nvPr/>
        </p:nvSpPr>
        <p:spPr>
          <a:xfrm>
            <a:off x="540000" y="211352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折叠中求面积</a:t>
            </a:r>
          </a:p>
        </p:txBody>
      </p:sp>
      <p:sp>
        <p:nvSpPr>
          <p:cNvPr id="10701" name="yt_shape_10701"/>
          <p:cNvSpPr txBox="1"/>
          <p:nvPr/>
        </p:nvSpPr>
        <p:spPr>
          <a:xfrm>
            <a:off x="540119" y="26029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翻折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3bde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05" name="yt_table_10705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7138836"/>
                  </p:ext>
                </p:extLst>
              </p:nvPr>
            </p:nvGraphicFramePr>
            <p:xfrm>
              <a:off x="540047" y="3562389"/>
              <a:ext cx="8680070" cy="461074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705" name="yt_table_10705_skip" descr="{&quot;rangeId&quot;:8,&quot;type&quot;:&quot;Option&quot;,&quot;drawing&quot;:[&quot;yt_shape_10702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7138836"/>
                  </p:ext>
                </p:extLst>
              </p:nvPr>
            </p:nvGraphicFramePr>
            <p:xfrm>
              <a:off x="540047" y="2348869"/>
              <a:ext cx="8680070" cy="461074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7757" t="-1316" r="-6518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10753" t="-1316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702" name="yt_shape_10702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6650" y="3562389"/>
            <a:ext cx="1613188" cy="1542429"/>
            <a:chOff x="0" y="0"/>
            <a:chExt cx="1613188" cy="1542429"/>
          </a:xfrm>
        </p:grpSpPr>
        <p:pic>
          <p:nvPicPr>
            <p:cNvPr id="2" name="yt_image_10702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3188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04" name="yt_shape_10704"/>
            <p:cNvSpPr txBox="1"/>
            <p:nvPr/>
          </p:nvSpPr>
          <p:spPr>
            <a:xfrm>
              <a:off x="273313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003127">
            <a:extLst>
              <a:ext uri="{FF2B5EF4-FFF2-40B4-BE49-F238E27FC236}">
                <a16:creationId xmlns:a16="http://schemas.microsoft.com/office/drawing/2014/main" id="{B7FB129F-268A-CB27-7F0D-C7FEF7F6BB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6578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50CF10C-85D6-39B0-FDF9-12A05E5DF55A}"/>
              </a:ext>
            </a:extLst>
          </p:cNvPr>
          <p:cNvSpPr txBox="1"/>
          <p:nvPr/>
        </p:nvSpPr>
        <p:spPr>
          <a:xfrm>
            <a:off x="6839796" y="30316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06" name="yt_shape_10706"/>
              <p:cNvSpPr txBox="1"/>
              <p:nvPr/>
            </p:nvSpPr>
            <p:spPr>
              <a:xfrm>
                <a:off x="540119" y="900000"/>
                <a:ext cx="11492915" cy="37050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学习了菱形的判定和性质后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李老师拿出一个长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AB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40cm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BC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30cm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51d27"/>
                  </a:rPr>
                  <a:t>的长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方形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让同学们剪成一个面积最大的菱形并求其面积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以下是两位同学的想法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小明的想法：取长方形各边的中点，连成四边形是菱形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，如图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，面积是</a:t>
                </a:r>
                <a:r>
                  <a:rPr lang="en-US" altLang="zh-CN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c53bf"/>
                  </a:rPr>
                  <a:t> 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HF 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小刚的想法：沿长方形对角线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AC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折叠，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AB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上的点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F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DC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上的点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E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重合，点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1c967"/>
                  </a:rPr>
                  <a:t>落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在点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B'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处，展开长方形，连接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AE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CF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得到四边形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AFCE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，如图</a:t>
                </a:r>
                <a:r>
                  <a:rPr lang="en-US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。</a:t>
                </a:r>
              </a:p>
              <a:p>
                <a:pPr algn="l" eaLnBrk="1" latinLnBrk="0" hangingPunct="0"/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你能判定四边形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AFCE</a:t>
                </a:r>
                <a:r>
                  <a:rPr lang="en-US" altLang="zh-CN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是菱形吗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其面积是多少</a:t>
                </a:r>
                <a:r>
                  <a:rPr lang="zh-CN" altLang="zh-CN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10706" name="yt_shape_107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05053"/>
              </a:xfrm>
              <a:prstGeom prst="rect">
                <a:avLst/>
              </a:prstGeom>
              <a:blipFill>
                <a:blip r:embed="rId2"/>
                <a:stretch>
                  <a:fillRect l="-1379" t="-2471" r="-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13" name="yt_shape_10713"/>
          <p:cNvSpPr txBox="1"/>
          <p:nvPr/>
        </p:nvSpPr>
        <p:spPr>
          <a:xfrm>
            <a:off x="8144202" y="2708920"/>
            <a:ext cx="3667286" cy="153984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550" b="0" i="0" u="none" spc="-855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</a:rPr>
              <a:t> </a:t>
            </a:r>
            <a:r>
              <a:rPr lang="en-US" altLang="zh-CN" sz="8550" b="0" i="0" u="none" spc="12368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</a:rPr>
              <a:t> </a:t>
            </a:r>
            <a:r>
              <a:rPr lang="en-US" altLang="zh-CN" sz="8550" b="0" i="0" u="none" spc="11954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</a:rPr>
              <a:t> </a:t>
            </a:r>
          </a:p>
        </p:txBody>
      </p:sp>
      <p:pic>
        <p:nvPicPr>
          <p:cNvPr id="10711" name="yt_image_10711" title="H_133.8904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4202" y="2708920"/>
            <a:ext cx="1840230" cy="170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12" name="yt_image_10712" title="H_133.8904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84432" y="2708920"/>
            <a:ext cx="1787652" cy="170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5" name="yt_shape_10715"/>
          <p:cNvSpPr txBox="1"/>
          <p:nvPr/>
        </p:nvSpPr>
        <p:spPr>
          <a:xfrm>
            <a:off x="630130" y="1412776"/>
            <a:ext cx="5305940" cy="47543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解：由折叠可知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AE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CE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B ' AC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BAC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/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AB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CD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ECA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BAC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/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ECA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B ' AC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AE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CE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/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AE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CE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/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AFCE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x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BF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x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x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cm.</a:t>
            </a:r>
          </a:p>
          <a:p>
            <a:pPr algn="l" eaLnBrk="1" latinLnBrk="0" hangingPunct="0"/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CFB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CF</a:t>
            </a:r>
            <a:r>
              <a:rPr lang="en-US" altLang="zh-CN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BF</a:t>
            </a:r>
            <a:r>
              <a:rPr lang="en-US" altLang="zh-CN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BC</a:t>
            </a:r>
            <a:r>
              <a:rPr lang="en-US" altLang="zh-CN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x</a:t>
            </a:r>
            <a:r>
              <a:rPr lang="en-US" altLang="zh-CN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x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5CAC3C-E6EC-61E1-F6A2-CB12B197BEE8}"/>
              </a:ext>
            </a:extLst>
          </p:cNvPr>
          <p:cNvSpPr txBox="1"/>
          <p:nvPr/>
        </p:nvSpPr>
        <p:spPr>
          <a:xfrm>
            <a:off x="540119" y="3144450"/>
            <a:ext cx="5434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解：由折叠可知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FE868C-2E55-AA4E-F9CC-0C7997430C3B}"/>
              </a:ext>
            </a:extLst>
          </p:cNvPr>
          <p:cNvSpPr txBox="1"/>
          <p:nvPr/>
        </p:nvSpPr>
        <p:spPr>
          <a:xfrm>
            <a:off x="540119" y="3379494"/>
            <a:ext cx="2747074" cy="51736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' AC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BAC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0C9776-3823-CD01-C1FA-47D573915AC1}"/>
              </a:ext>
            </a:extLst>
          </p:cNvPr>
          <p:cNvSpPr txBox="1"/>
          <p:nvPr/>
        </p:nvSpPr>
        <p:spPr>
          <a:xfrm>
            <a:off x="540119" y="3617262"/>
            <a:ext cx="2080324" cy="51736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∥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CD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E619AF-E08E-A2AA-DAC8-64D2A309AC3D}"/>
              </a:ext>
            </a:extLst>
          </p:cNvPr>
          <p:cNvSpPr txBox="1"/>
          <p:nvPr/>
        </p:nvSpPr>
        <p:spPr>
          <a:xfrm>
            <a:off x="540119" y="3876726"/>
            <a:ext cx="2891536" cy="51736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ECA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BAC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083430-9A7A-AEC5-E742-539A0E4C6F25}"/>
              </a:ext>
            </a:extLst>
          </p:cNvPr>
          <p:cNvSpPr txBox="1"/>
          <p:nvPr/>
        </p:nvSpPr>
        <p:spPr>
          <a:xfrm>
            <a:off x="540119" y="4136190"/>
            <a:ext cx="4764786" cy="51736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ECA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' AC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则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CE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E1F421-B8B1-654D-EEB6-41D87EED131B}"/>
              </a:ext>
            </a:extLst>
          </p:cNvPr>
          <p:cNvSpPr txBox="1"/>
          <p:nvPr/>
        </p:nvSpPr>
        <p:spPr>
          <a:xfrm>
            <a:off x="540119" y="4395654"/>
            <a:ext cx="3453511" cy="51736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CE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84F17E-7BAD-F5DB-B27E-84119AD113DF}"/>
              </a:ext>
            </a:extLst>
          </p:cNvPr>
          <p:cNvSpPr txBox="1"/>
          <p:nvPr/>
        </p:nvSpPr>
        <p:spPr>
          <a:xfrm>
            <a:off x="540119" y="4655118"/>
            <a:ext cx="3245549" cy="51736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四边形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AFCE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是菱形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E68782-51A9-EA58-DFD4-B551DF188B1C}"/>
              </a:ext>
            </a:extLst>
          </p:cNvPr>
          <p:cNvSpPr txBox="1"/>
          <p:nvPr/>
        </p:nvSpPr>
        <p:spPr>
          <a:xfrm>
            <a:off x="540119" y="4914582"/>
            <a:ext cx="5393436" cy="51736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设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x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，则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x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B5FBC2A-3A10-8126-5E8D-8E7350380E52}"/>
              </a:ext>
            </a:extLst>
          </p:cNvPr>
          <p:cNvSpPr txBox="1"/>
          <p:nvPr/>
        </p:nvSpPr>
        <p:spPr>
          <a:xfrm>
            <a:off x="587744" y="5174046"/>
            <a:ext cx="1627886" cy="51736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CF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x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135EB37-A61A-BA8C-76B9-5098C24D642E}"/>
              </a:ext>
            </a:extLst>
          </p:cNvPr>
          <p:cNvSpPr txBox="1"/>
          <p:nvPr/>
        </p:nvSpPr>
        <p:spPr>
          <a:xfrm>
            <a:off x="540119" y="5433511"/>
            <a:ext cx="4867973" cy="51736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在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Rt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CFB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中，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CF</a:t>
            </a:r>
            <a:r>
              <a:rPr kumimoji="0" lang="en-US" altLang="zh-CN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BF</a:t>
            </a:r>
            <a:r>
              <a:rPr kumimoji="0" lang="en-US" altLang="zh-CN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BC</a:t>
            </a:r>
            <a:r>
              <a:rPr kumimoji="0" lang="en-US" altLang="zh-CN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DE6A8A5-4F19-788A-2AB1-603153DA5B8F}"/>
              </a:ext>
            </a:extLst>
          </p:cNvPr>
          <p:cNvSpPr txBox="1"/>
          <p:nvPr/>
        </p:nvSpPr>
        <p:spPr>
          <a:xfrm>
            <a:off x="540119" y="5661248"/>
            <a:ext cx="3640836" cy="47089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x</a:t>
            </a:r>
            <a:r>
              <a:rPr kumimoji="0" lang="en-US" altLang="zh-CN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x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en-US" altLang="zh-CN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30</a:t>
            </a:r>
            <a:r>
              <a:rPr kumimoji="0" lang="en-US" altLang="zh-CN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16" name="yt_shape_10716"/>
              <p:cNvSpPr txBox="1"/>
              <p:nvPr/>
            </p:nvSpPr>
            <p:spPr>
              <a:xfrm>
                <a:off x="6186011" y="4113291"/>
                <a:ext cx="4389022" cy="24980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x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AF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菱形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AFCE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的面积是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AF 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BC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</a:p>
              <a:p>
                <a:pPr algn="l" eaLnBrk="1" latinLnBrk="0" hangingPunct="0"/>
                <a:r>
                  <a:rPr lang="en-US" altLang="zh-CN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1875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716" name="yt_shape_107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6011" y="4113291"/>
                <a:ext cx="4389022" cy="2498056"/>
              </a:xfrm>
              <a:prstGeom prst="rect">
                <a:avLst/>
              </a:prstGeom>
              <a:blipFill>
                <a:blip r:embed="rId5"/>
                <a:stretch>
                  <a:fillRect l="-3611" t="-1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B30401E-2205-052D-7193-CF756198886B}"/>
                  </a:ext>
                </a:extLst>
              </p:cNvPr>
              <p:cNvSpPr txBox="1"/>
              <p:nvPr/>
            </p:nvSpPr>
            <p:spPr>
              <a:xfrm>
                <a:off x="540119" y="5830043"/>
                <a:ext cx="18818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x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B30401E-2205-052D-7193-CF75619888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830043"/>
                <a:ext cx="1881886" cy="772808"/>
              </a:xfrm>
              <a:prstGeom prst="rect">
                <a:avLst/>
              </a:prstGeom>
              <a:blipFill>
                <a:blip r:embed="rId6"/>
                <a:stretch>
                  <a:fillRect l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BDAC5E8-7CAC-F3D4-6CE9-5178C7AECE4E}"/>
                  </a:ext>
                </a:extLst>
              </p:cNvPr>
              <p:cNvSpPr txBox="1"/>
              <p:nvPr/>
            </p:nvSpPr>
            <p:spPr>
              <a:xfrm>
                <a:off x="6096000" y="4745681"/>
                <a:ext cx="218509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AF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BDAC5E8-7CAC-F3D4-6CE9-5178C7AEC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745681"/>
                <a:ext cx="2185099" cy="772808"/>
              </a:xfrm>
              <a:prstGeom prst="rect">
                <a:avLst/>
              </a:prstGeom>
              <a:blipFill>
                <a:blip r:embed="rId7"/>
                <a:stretch>
                  <a:fillRect l="-2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6F7388CF-1AF8-62E2-CB6E-2A0CF7521EC6}"/>
              </a:ext>
            </a:extLst>
          </p:cNvPr>
          <p:cNvSpPr txBox="1"/>
          <p:nvPr/>
        </p:nvSpPr>
        <p:spPr>
          <a:xfrm>
            <a:off x="6096000" y="5424877"/>
            <a:ext cx="4526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菱形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AFCE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的面积是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AF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·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1F30AF0-FD99-B39F-2CCE-37F1F0246C4B}"/>
                  </a:ext>
                </a:extLst>
              </p:cNvPr>
              <p:cNvSpPr txBox="1"/>
              <p:nvPr/>
            </p:nvSpPr>
            <p:spPr>
              <a:xfrm>
                <a:off x="6143625" y="5900365"/>
                <a:ext cx="3296348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1875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b="0" i="0" strike="noStrike" kern="1200" cap="none" spc="0" normalizeH="0" baseline="30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1F30AF0-FD99-B39F-2CCE-37F1F0246C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3625" y="5900365"/>
                <a:ext cx="3296348" cy="73362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887</Words>
  <Application>Microsoft Office PowerPoint</Application>
  <PresentationFormat>宽屏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2024-04-28T02:34:30Z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