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1" r:id="rId7"/>
    <p:sldId id="312" r:id="rId8"/>
    <p:sldId id="315" r:id="rId9"/>
    <p:sldId id="321" r:id="rId10"/>
    <p:sldId id="322" r:id="rId11"/>
    <p:sldId id="317" r:id="rId12"/>
    <p:sldId id="323" r:id="rId13"/>
    <p:sldId id="324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bin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4" name="yt_image_13034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074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6" name="yt_shape_13036"/>
          <p:cNvSpPr txBox="1"/>
          <p:nvPr/>
        </p:nvSpPr>
        <p:spPr>
          <a:xfrm>
            <a:off x="540000" y="1512912"/>
            <a:ext cx="1104629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相似三角形对应高的比、对应中线的比、对应角平分线的比等于相似比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37" name="yt_shape_13037"/>
              <p:cNvSpPr txBox="1"/>
              <p:nvPr/>
            </p:nvSpPr>
            <p:spPr>
              <a:xfrm>
                <a:off x="540119" y="2002346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兰州师大附中模拟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3b7c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对应角平分线的比为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037" name="yt_shape_1303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2346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9" name="yt_table_13039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6031221"/>
                  </p:ext>
                </p:extLst>
              </p:nvPr>
            </p:nvGraphicFramePr>
            <p:xfrm>
              <a:off x="540047" y="3173121"/>
              <a:ext cx="8949818" cy="63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039" name="yt_table_13039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6031221"/>
                  </p:ext>
                </p:extLst>
              </p:nvPr>
            </p:nvGraphicFramePr>
            <p:xfrm>
              <a:off x="540047" y="3142374"/>
              <a:ext cx="8949818" cy="63652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829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490" r="-1595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0574" r="-437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4191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040" name="yt_shape_13040"/>
          <p:cNvSpPr txBox="1"/>
          <p:nvPr/>
        </p:nvSpPr>
        <p:spPr>
          <a:xfrm>
            <a:off x="540119" y="386029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则对应高的比为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1" name="yt_table_130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994361"/>
              </p:ext>
            </p:extLst>
          </p:nvPr>
        </p:nvGraphicFramePr>
        <p:xfrm>
          <a:off x="540047" y="4339595"/>
          <a:ext cx="9311768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764282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sp>
        <p:nvSpPr>
          <p:cNvPr id="13043" name="yt_shape_13043"/>
          <p:cNvSpPr txBox="1"/>
          <p:nvPr/>
        </p:nvSpPr>
        <p:spPr>
          <a:xfrm>
            <a:off x="540119" y="48657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顺次连接三角形三边的中点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c283d"/>
              </a:rPr>
              <a:t>所构成的三角形与原三角形对应中线的比是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4" name="yt_table_1304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5232218"/>
                  </p:ext>
                </p:extLst>
              </p:nvPr>
            </p:nvGraphicFramePr>
            <p:xfrm>
              <a:off x="540047" y="5825201"/>
              <a:ext cx="9311768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044" name="yt_table_13044" descr="{&quot;rangeId&quot;:4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5232218"/>
                  </p:ext>
                </p:extLst>
              </p:nvPr>
            </p:nvGraphicFramePr>
            <p:xfrm>
              <a:off x="540047" y="5794454"/>
              <a:ext cx="9311768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0176" t="-6494" r="-566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69351756" title="H_26.259764">
            <a:extLst>
              <a:ext uri="{FF2B5EF4-FFF2-40B4-BE49-F238E27FC236}">
                <a16:creationId xmlns:a16="http://schemas.microsoft.com/office/drawing/2014/main" id="{5C190F06-B2B2-E563-E5F4-B449D43E8F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336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94951A-EE26-8CE3-50EF-E7D1EED87AAC}"/>
              </a:ext>
            </a:extLst>
          </p:cNvPr>
          <p:cNvSpPr txBox="1"/>
          <p:nvPr/>
        </p:nvSpPr>
        <p:spPr>
          <a:xfrm>
            <a:off x="6860432" y="2431028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0AAAF1-4518-D45D-5F85-7DCA9421EE4F}"/>
              </a:ext>
            </a:extLst>
          </p:cNvPr>
          <p:cNvSpPr txBox="1"/>
          <p:nvPr/>
        </p:nvSpPr>
        <p:spPr>
          <a:xfrm>
            <a:off x="10646621" y="38134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63D18D-6D1B-612D-BE57-0B5D4700D19D}"/>
              </a:ext>
            </a:extLst>
          </p:cNvPr>
          <p:cNvSpPr txBox="1"/>
          <p:nvPr/>
        </p:nvSpPr>
        <p:spPr>
          <a:xfrm>
            <a:off x="1059708" y="5294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4" name="yt_shape_13084"/>
          <p:cNvSpPr txBox="1"/>
          <p:nvPr/>
        </p:nvSpPr>
        <p:spPr>
          <a:xfrm>
            <a:off x="540000" y="11222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83" name="yt_image_13083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22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6" name="yt_shape_13086"/>
          <p:cNvSpPr txBox="1"/>
          <p:nvPr/>
        </p:nvSpPr>
        <p:spPr>
          <a:xfrm>
            <a:off x="540119" y="17043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0f3d"/>
              </a:rPr>
              <a:t>的一个顶点引出一条射线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与对边相交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顶点与交点之间的线段把这个三角形分割成两个小三角形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f378"/>
              </a:rPr>
              <a:t>如果分得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的两个小三角形中有一个为等腰三角形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另一个与原三角形相似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aeb3"/>
              </a:rPr>
              <a:t>我们把这条线段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叫做这个三角形的完美分割线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88" name="yt_image_13088" title="H_107.081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8745" y="4077072"/>
            <a:ext cx="1794510" cy="13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90" name="yt_shape_13090"/>
              <p:cNvSpPr txBox="1"/>
              <p:nvPr/>
            </p:nvSpPr>
            <p:spPr>
              <a:xfrm>
                <a:off x="540000" y="2025965"/>
                <a:ext cx="7692812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的完美分割线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90" name="yt_shape_13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5965"/>
                <a:ext cx="7692812" cy="3987310"/>
              </a:xfrm>
              <a:prstGeom prst="rect">
                <a:avLst/>
              </a:prstGeom>
              <a:blipFill>
                <a:blip r:embed="rId2"/>
                <a:stretch>
                  <a:fillRect l="-2456" t="-1223" r="-1347" b="-3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C781859-F430-E9E1-B3A3-8F7FC3390432}"/>
              </a:ext>
            </a:extLst>
          </p:cNvPr>
          <p:cNvSpPr txBox="1"/>
          <p:nvPr/>
        </p:nvSpPr>
        <p:spPr>
          <a:xfrm>
            <a:off x="449989" y="1979159"/>
            <a:ext cx="779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7536F9-C6B6-075C-53D1-769C3EF4AB49}"/>
              </a:ext>
            </a:extLst>
          </p:cNvPr>
          <p:cNvSpPr txBox="1"/>
          <p:nvPr/>
        </p:nvSpPr>
        <p:spPr>
          <a:xfrm>
            <a:off x="449989" y="2454647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4608B7-0048-46E8-B59E-0B9B9A440C49}"/>
              </a:ext>
            </a:extLst>
          </p:cNvPr>
          <p:cNvSpPr txBox="1"/>
          <p:nvPr/>
        </p:nvSpPr>
        <p:spPr>
          <a:xfrm>
            <a:off x="449989" y="2930135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9355CC-C986-BF38-E16B-AADF325FE732}"/>
                  </a:ext>
                </a:extLst>
              </p:cNvPr>
              <p:cNvSpPr txBox="1"/>
              <p:nvPr/>
            </p:nvSpPr>
            <p:spPr>
              <a:xfrm>
                <a:off x="449989" y="3405623"/>
                <a:ext cx="534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9355CC-C986-BF38-E16B-AADF325FE7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5623"/>
                <a:ext cx="5348986" cy="765061"/>
              </a:xfrm>
              <a:prstGeom prst="rect">
                <a:avLst/>
              </a:prstGeom>
              <a:blipFill>
                <a:blip r:embed="rId3"/>
                <a:stretch>
                  <a:fillRect l="-1824" r="-17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58264BC-B209-7644-8FAD-320FEC90652E}"/>
              </a:ext>
            </a:extLst>
          </p:cNvPr>
          <p:cNvSpPr txBox="1"/>
          <p:nvPr/>
        </p:nvSpPr>
        <p:spPr>
          <a:xfrm>
            <a:off x="449989" y="4077072"/>
            <a:ext cx="664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0404AC-42DD-81CE-5378-0B02EF81423D}"/>
              </a:ext>
            </a:extLst>
          </p:cNvPr>
          <p:cNvSpPr txBox="1"/>
          <p:nvPr/>
        </p:nvSpPr>
        <p:spPr>
          <a:xfrm>
            <a:off x="449989" y="4552560"/>
            <a:ext cx="601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D2A89-7E13-B671-EC97-41B57E5579DE}"/>
              </a:ext>
            </a:extLst>
          </p:cNvPr>
          <p:cNvSpPr txBox="1"/>
          <p:nvPr/>
        </p:nvSpPr>
        <p:spPr>
          <a:xfrm>
            <a:off x="449989" y="502804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C9C8E9-9B26-9E7F-1813-F88BF27ABC71}"/>
              </a:ext>
            </a:extLst>
          </p:cNvPr>
          <p:cNvSpPr txBox="1"/>
          <p:nvPr/>
        </p:nvSpPr>
        <p:spPr>
          <a:xfrm>
            <a:off x="449989" y="5503536"/>
            <a:ext cx="4188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的完美分割线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86">
            <a:extLst>
              <a:ext uri="{FF2B5EF4-FFF2-40B4-BE49-F238E27FC236}">
                <a16:creationId xmlns:a16="http://schemas.microsoft.com/office/drawing/2014/main" id="{D1D9FDCE-FCFA-999C-D086-1F47D605D018}"/>
              </a:ext>
            </a:extLst>
          </p:cNvPr>
          <p:cNvSpPr txBox="1"/>
          <p:nvPr/>
        </p:nvSpPr>
        <p:spPr>
          <a:xfrm>
            <a:off x="540119" y="116551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3fa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的完美分割线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" name="yt_image_13088" title="H_107.08165">
            <a:extLst>
              <a:ext uri="{FF2B5EF4-FFF2-40B4-BE49-F238E27FC236}">
                <a16:creationId xmlns:a16="http://schemas.microsoft.com/office/drawing/2014/main" id="{FF2C9BD7-B0D6-6202-F659-E8F482F9B42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264" y="2694007"/>
            <a:ext cx="1794510" cy="13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92" name="yt_shape_13092"/>
              <p:cNvSpPr txBox="1"/>
              <p:nvPr/>
            </p:nvSpPr>
            <p:spPr>
              <a:xfrm>
                <a:off x="551384" y="753633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的完美分割线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430e"/>
                  </a:rPr>
                  <a:t>且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为底边的等腰三角形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求完美分割线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92" name="yt_shape_13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53633"/>
                <a:ext cx="11492915" cy="955390"/>
              </a:xfrm>
              <a:prstGeom prst="rect">
                <a:avLst/>
              </a:prstGeom>
              <a:blipFill>
                <a:blip r:embed="rId2"/>
                <a:stretch>
                  <a:fillRect l="-159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4" name="yt_image_13094" title="H_107.081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551159"/>
            <a:ext cx="2329434" cy="13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96" name="yt_shape_13096"/>
              <p:cNvSpPr txBox="1"/>
              <p:nvPr/>
            </p:nvSpPr>
            <p:spPr>
              <a:xfrm>
                <a:off x="493998" y="1755829"/>
                <a:ext cx="6741846" cy="42201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96" name="yt_shape_13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998" y="1755829"/>
                <a:ext cx="6741846" cy="4220130"/>
              </a:xfrm>
              <a:prstGeom prst="rect">
                <a:avLst/>
              </a:prstGeom>
              <a:blipFill>
                <a:blip r:embed="rId4"/>
                <a:stretch>
                  <a:fillRect l="-2712" r="-1899" b="-1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810B00-8D19-E6D3-64D0-F5F291C93158}"/>
                  </a:ext>
                </a:extLst>
              </p:cNvPr>
              <p:cNvSpPr txBox="1"/>
              <p:nvPr/>
            </p:nvSpPr>
            <p:spPr>
              <a:xfrm>
                <a:off x="403987" y="1709023"/>
                <a:ext cx="6856730" cy="665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解：由题意得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810B00-8D19-E6D3-64D0-F5F291C93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1709023"/>
                <a:ext cx="6856730" cy="665430"/>
              </a:xfrm>
              <a:prstGeom prst="rect">
                <a:avLst/>
              </a:prstGeom>
              <a:blipFill>
                <a:blip r:embed="rId5"/>
                <a:stretch>
                  <a:fillRect l="-1333" r="-1511" b="-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D366AA-6B6A-F97E-7172-58FD60D70010}"/>
                  </a:ext>
                </a:extLst>
              </p:cNvPr>
              <p:cNvSpPr txBox="1"/>
              <p:nvPr/>
            </p:nvSpPr>
            <p:spPr>
              <a:xfrm>
                <a:off x="403987" y="2280841"/>
                <a:ext cx="4094988" cy="5351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D366AA-6B6A-F97E-7172-58FD60D70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2280841"/>
                <a:ext cx="4094988" cy="535127"/>
              </a:xfrm>
              <a:prstGeom prst="rect">
                <a:avLst/>
              </a:prstGeom>
              <a:blipFill>
                <a:blip r:embed="rId6"/>
                <a:stretch>
                  <a:fillRect l="-2232" t="-2273" r="-2381" b="-2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868C2ED-B8F3-E4E8-34A3-92CF7398A22E}"/>
              </a:ext>
            </a:extLst>
          </p:cNvPr>
          <p:cNvSpPr txBox="1"/>
          <p:nvPr/>
        </p:nvSpPr>
        <p:spPr>
          <a:xfrm>
            <a:off x="403987" y="2722356"/>
            <a:ext cx="38948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D586DF-ACCB-A60A-C526-AEAD19F4B07C}"/>
                  </a:ext>
                </a:extLst>
              </p:cNvPr>
              <p:cNvSpPr txBox="1"/>
              <p:nvPr/>
            </p:nvSpPr>
            <p:spPr>
              <a:xfrm>
                <a:off x="403987" y="3124692"/>
                <a:ext cx="4434395" cy="736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D586DF-ACCB-A60A-C526-AEAD19F4B0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3124692"/>
                <a:ext cx="4434395" cy="736867"/>
              </a:xfrm>
              <a:prstGeom prst="rect">
                <a:avLst/>
              </a:prstGeom>
              <a:blipFill>
                <a:blip r:embed="rId7"/>
                <a:stretch>
                  <a:fillRect l="-2060" r="-2198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D1742D-C877-4B62-D140-7C6B82856FB7}"/>
                  </a:ext>
                </a:extLst>
              </p:cNvPr>
              <p:cNvSpPr txBox="1"/>
              <p:nvPr/>
            </p:nvSpPr>
            <p:spPr>
              <a:xfrm>
                <a:off x="403987" y="3767947"/>
                <a:ext cx="5650865" cy="5338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D1742D-C877-4B62-D140-7C6B82856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3767947"/>
                <a:ext cx="5650865" cy="533858"/>
              </a:xfrm>
              <a:prstGeom prst="rect">
                <a:avLst/>
              </a:prstGeom>
              <a:blipFill>
                <a:blip r:embed="rId8"/>
                <a:stretch>
                  <a:fillRect l="-1618" t="-3409" r="-1726" b="-2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671800-B391-B284-E17B-DED6A3158C7E}"/>
                  </a:ext>
                </a:extLst>
              </p:cNvPr>
              <p:cNvSpPr txBox="1"/>
              <p:nvPr/>
            </p:nvSpPr>
            <p:spPr>
              <a:xfrm>
                <a:off x="403987" y="4208193"/>
                <a:ext cx="4569206" cy="6677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671800-B391-B284-E17B-DED6A3158C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4208193"/>
                <a:ext cx="4569206" cy="667715"/>
              </a:xfrm>
              <a:prstGeom prst="rect">
                <a:avLst/>
              </a:prstGeom>
              <a:blipFill>
                <a:blip r:embed="rId9"/>
                <a:stretch>
                  <a:fillRect l="-2000" r="-2267" b="-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FB9DD53-EDA0-DB3B-912D-C5FED24084C6}"/>
                  </a:ext>
                </a:extLst>
              </p:cNvPr>
              <p:cNvSpPr txBox="1"/>
              <p:nvPr/>
            </p:nvSpPr>
            <p:spPr>
              <a:xfrm>
                <a:off x="403987" y="4782296"/>
                <a:ext cx="5320665" cy="535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FB9DD53-EDA0-DB3B-912D-C5FED2408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4782296"/>
                <a:ext cx="5320665" cy="535128"/>
              </a:xfrm>
              <a:prstGeom prst="rect">
                <a:avLst/>
              </a:prstGeom>
              <a:blipFill>
                <a:blip r:embed="rId10"/>
                <a:stretch>
                  <a:fillRect l="-1718" t="-2273" r="-1718" b="-2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D2C40C-B841-7A05-E5FA-D434603597A0}"/>
                  </a:ext>
                </a:extLst>
              </p:cNvPr>
              <p:cNvSpPr txBox="1"/>
              <p:nvPr/>
            </p:nvSpPr>
            <p:spPr>
              <a:xfrm>
                <a:off x="403987" y="5223812"/>
                <a:ext cx="5143182" cy="7581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D2C40C-B841-7A05-E5FA-D43460359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87" y="5223812"/>
                <a:ext cx="5143182" cy="758139"/>
              </a:xfrm>
              <a:prstGeom prst="rect">
                <a:avLst/>
              </a:prstGeom>
              <a:blipFill>
                <a:blip r:embed="rId11"/>
                <a:stretch>
                  <a:fillRect l="-1777" r="-1896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098">
            <a:extLst>
              <a:ext uri="{FF2B5EF4-FFF2-40B4-BE49-F238E27FC236}">
                <a16:creationId xmlns:a16="http://schemas.microsoft.com/office/drawing/2014/main" id="{3EEDAC56-7902-DBD5-4624-482BC95D9739}"/>
              </a:ext>
            </a:extLst>
          </p:cNvPr>
          <p:cNvSpPr txBox="1"/>
          <p:nvPr/>
        </p:nvSpPr>
        <p:spPr>
          <a:xfrm>
            <a:off x="479376" y="2492896"/>
            <a:ext cx="11492915" cy="12583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相似三角形对应高的比、对应中线的比、对应角平分线的比都等于相似比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d4da2"/>
              </a:rPr>
              <a:t>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用时注意对应关系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" name="yt_shape_13045"/>
          <p:cNvSpPr txBox="1"/>
          <p:nvPr/>
        </p:nvSpPr>
        <p:spPr>
          <a:xfrm>
            <a:off x="540119" y="803973"/>
            <a:ext cx="11111999" cy="91864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31_517bb"/>
              </a:rPr>
              <a:t>相似三角形对应高的比、对应中线的比、对应角平分线的比等于相似比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的应用</a:t>
            </a:r>
          </a:p>
        </p:txBody>
      </p:sp>
      <p:sp>
        <p:nvSpPr>
          <p:cNvPr id="13046" name="yt_shape_13046"/>
          <p:cNvSpPr txBox="1"/>
          <p:nvPr/>
        </p:nvSpPr>
        <p:spPr>
          <a:xfrm>
            <a:off x="540119" y="148478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f1e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fbf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47" name="yt_image_13047" title="H_86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3212976"/>
            <a:ext cx="2424619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351816" title="H_26.259764">
            <a:extLst>
              <a:ext uri="{FF2B5EF4-FFF2-40B4-BE49-F238E27FC236}">
                <a16:creationId xmlns:a16="http://schemas.microsoft.com/office/drawing/2014/main" id="{B4C70CB1-0D92-8239-C143-B0618F6A01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879921"/>
            <a:ext cx="1186052" cy="333499"/>
          </a:xfrm>
          <a:prstGeom prst="rect">
            <a:avLst/>
          </a:prstGeom>
        </p:spPr>
      </p:pic>
      <p:sp>
        <p:nvSpPr>
          <p:cNvPr id="13049" name="yt_shape_13049"/>
          <p:cNvSpPr txBox="1"/>
          <p:nvPr/>
        </p:nvSpPr>
        <p:spPr>
          <a:xfrm>
            <a:off x="540119" y="2539702"/>
            <a:ext cx="636712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的中线，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7cm.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28DBA7-681B-8EF0-6226-0DAD9B5AD7F2}"/>
              </a:ext>
            </a:extLst>
          </p:cNvPr>
          <p:cNvSpPr txBox="1"/>
          <p:nvPr/>
        </p:nvSpPr>
        <p:spPr>
          <a:xfrm>
            <a:off x="450108" y="2492896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045008-289E-4601-9741-39C88CC91259}"/>
              </a:ext>
            </a:extLst>
          </p:cNvPr>
          <p:cNvSpPr txBox="1"/>
          <p:nvPr/>
        </p:nvSpPr>
        <p:spPr>
          <a:xfrm>
            <a:off x="450108" y="2968384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4A8AF0-9B63-EC7A-976E-0B02C5C2B87F}"/>
              </a:ext>
            </a:extLst>
          </p:cNvPr>
          <p:cNvSpPr txBox="1"/>
          <p:nvPr/>
        </p:nvSpPr>
        <p:spPr>
          <a:xfrm>
            <a:off x="450108" y="3443872"/>
            <a:ext cx="2756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2D0A5C-980F-EC9B-4977-6F274CAB22E9}"/>
              </a:ext>
            </a:extLst>
          </p:cNvPr>
          <p:cNvSpPr txBox="1"/>
          <p:nvPr/>
        </p:nvSpPr>
        <p:spPr>
          <a:xfrm>
            <a:off x="450108" y="3919360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20C416-B953-ECA8-C480-807D33BEB722}"/>
              </a:ext>
            </a:extLst>
          </p:cNvPr>
          <p:cNvSpPr txBox="1"/>
          <p:nvPr/>
        </p:nvSpPr>
        <p:spPr>
          <a:xfrm>
            <a:off x="450108" y="4394848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3632B2-C7F3-3ABD-6347-B4132E2CE559}"/>
              </a:ext>
            </a:extLst>
          </p:cNvPr>
          <p:cNvSpPr txBox="1"/>
          <p:nvPr/>
        </p:nvSpPr>
        <p:spPr>
          <a:xfrm>
            <a:off x="450108" y="4870336"/>
            <a:ext cx="648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553412-0226-6FD6-6653-A358A50C39D2}"/>
              </a:ext>
            </a:extLst>
          </p:cNvPr>
          <p:cNvSpPr txBox="1"/>
          <p:nvPr/>
        </p:nvSpPr>
        <p:spPr>
          <a:xfrm>
            <a:off x="450108" y="5345824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DFE499-8B8C-7378-6601-194FB1429BEE}"/>
              </a:ext>
            </a:extLst>
          </p:cNvPr>
          <p:cNvSpPr txBox="1"/>
          <p:nvPr/>
        </p:nvSpPr>
        <p:spPr>
          <a:xfrm>
            <a:off x="450108" y="5821312"/>
            <a:ext cx="212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C9BB90-722A-BFA2-C55E-05F3CEF17465}"/>
              </a:ext>
            </a:extLst>
          </p:cNvPr>
          <p:cNvSpPr txBox="1"/>
          <p:nvPr/>
        </p:nvSpPr>
        <p:spPr>
          <a:xfrm>
            <a:off x="450108" y="6296800"/>
            <a:ext cx="1873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119" y="81676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楚雄北浦中学月考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是一块锐角三角形余料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42c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要把它加工成一个矩形零件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使矩形的一边在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e9a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余两个顶点在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该矩形的长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如何用含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7056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051" name="yt_image_13051" title="H_129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3035711"/>
            <a:ext cx="164567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E9E83B-86C2-69AF-6C86-D1214A92357E}"/>
              </a:ext>
            </a:extLst>
          </p:cNvPr>
          <p:cNvSpPr txBox="1"/>
          <p:nvPr/>
        </p:nvSpPr>
        <p:spPr>
          <a:xfrm>
            <a:off x="432655" y="2204864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F39404-B726-11D1-7F12-B0FDEB886CC5}"/>
              </a:ext>
            </a:extLst>
          </p:cNvPr>
          <p:cNvSpPr txBox="1"/>
          <p:nvPr/>
        </p:nvSpPr>
        <p:spPr>
          <a:xfrm>
            <a:off x="432655" y="2680352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565D67-1510-69AC-19DB-C4D67EB54EC5}"/>
              </a:ext>
            </a:extLst>
          </p:cNvPr>
          <p:cNvSpPr txBox="1"/>
          <p:nvPr/>
        </p:nvSpPr>
        <p:spPr>
          <a:xfrm>
            <a:off x="432655" y="3155840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4125E7-644E-F54D-E5F0-93962BA05D0B}"/>
              </a:ext>
            </a:extLst>
          </p:cNvPr>
          <p:cNvSpPr txBox="1"/>
          <p:nvPr/>
        </p:nvSpPr>
        <p:spPr>
          <a:xfrm>
            <a:off x="480280" y="3631328"/>
            <a:ext cx="2474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C3306D-90AB-1485-8C40-3E6D9A13CF02}"/>
              </a:ext>
            </a:extLst>
          </p:cNvPr>
          <p:cNvSpPr txBox="1"/>
          <p:nvPr/>
        </p:nvSpPr>
        <p:spPr>
          <a:xfrm>
            <a:off x="432655" y="4106816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5D9FDF-5FF6-B5DA-FDB6-29E0B04E807D}"/>
              </a:ext>
            </a:extLst>
          </p:cNvPr>
          <p:cNvSpPr txBox="1"/>
          <p:nvPr/>
        </p:nvSpPr>
        <p:spPr>
          <a:xfrm>
            <a:off x="432655" y="4582304"/>
            <a:ext cx="484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D83BA9-EC3B-17FB-CDE6-D5B7B2FF7745}"/>
              </a:ext>
            </a:extLst>
          </p:cNvPr>
          <p:cNvSpPr txBox="1"/>
          <p:nvPr/>
        </p:nvSpPr>
        <p:spPr>
          <a:xfrm>
            <a:off x="432655" y="5057792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B8418B0-D139-EF93-76B4-41DC6B67DB3B}"/>
                  </a:ext>
                </a:extLst>
              </p:cNvPr>
              <p:cNvSpPr txBox="1"/>
              <p:nvPr/>
            </p:nvSpPr>
            <p:spPr>
              <a:xfrm>
                <a:off x="432655" y="5533280"/>
                <a:ext cx="396220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B8418B0-D139-EF93-76B4-41DC6B67D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55" y="5533280"/>
                <a:ext cx="3962209" cy="769379"/>
              </a:xfrm>
              <a:prstGeom prst="rect">
                <a:avLst/>
              </a:prstGeom>
              <a:blipFill>
                <a:blip r:embed="rId3"/>
                <a:stretch>
                  <a:fillRect l="-2462" r="-2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F63A029-1BF4-EB23-618C-142F35090EEC}"/>
                  </a:ext>
                </a:extLst>
              </p:cNvPr>
              <p:cNvSpPr txBox="1"/>
              <p:nvPr/>
            </p:nvSpPr>
            <p:spPr>
              <a:xfrm>
                <a:off x="432655" y="6209048"/>
                <a:ext cx="2264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F63A029-1BF4-EB23-618C-142F35090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55" y="6209048"/>
                <a:ext cx="2264474" cy="727279"/>
              </a:xfrm>
              <a:prstGeom prst="rect">
                <a:avLst/>
              </a:prstGeom>
              <a:blipFill>
                <a:blip r:embed="rId4"/>
                <a:stretch>
                  <a:fillRect l="-4313" r="-4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000" y="3402982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【易错易混】弄不清两个相似三角形的对应线段的比导致错误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49833D-A348-CAA4-EBC6-F35A0D2E60B4}"/>
              </a:ext>
            </a:extLst>
          </p:cNvPr>
          <p:cNvSpPr txBox="1"/>
          <p:nvPr/>
        </p:nvSpPr>
        <p:spPr>
          <a:xfrm>
            <a:off x="449989" y="3356176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【易错易混】弄不清两个相似三角形的对应线段的比导致错误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56" name="yt_shape_13056"/>
              <p:cNvSpPr txBox="1"/>
              <p:nvPr/>
            </p:nvSpPr>
            <p:spPr>
              <a:xfrm>
                <a:off x="540119" y="1153742"/>
                <a:ext cx="11492915" cy="22670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兰州中考改编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fc4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对应中线的比为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49a0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则下列式子中错误的是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056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53742"/>
                <a:ext cx="11492915" cy="2267095"/>
              </a:xfrm>
              <a:prstGeom prst="rect">
                <a:avLst/>
              </a:prstGeom>
              <a:blipFill>
                <a:blip r:embed="rId2"/>
                <a:stretch>
                  <a:fillRect l="-1645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9" name="yt_image_13059" title="H_104.0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0763" y="3659417"/>
            <a:ext cx="125047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61" name="yt_table_13061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3218797"/>
                  </p:ext>
                </p:extLst>
              </p:nvPr>
            </p:nvGraphicFramePr>
            <p:xfrm>
              <a:off x="540047" y="5007405"/>
              <a:ext cx="56232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371725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AG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AG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GH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61" name="yt_table_13061" descr="{&quot;rangeId&quot;:9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3218797"/>
                  </p:ext>
                </p:extLst>
              </p:nvPr>
            </p:nvGraphicFramePr>
            <p:xfrm>
              <a:off x="540047" y="4753663"/>
              <a:ext cx="56232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371725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4286" r="-7303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6923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EA5AB5-4745-E46D-179F-2BE32E294FF9}"/>
                  </a:ext>
                </a:extLst>
              </p:cNvPr>
              <p:cNvSpPr txBox="1"/>
              <p:nvPr/>
            </p:nvSpPr>
            <p:spPr>
              <a:xfrm>
                <a:off x="5231904" y="1628800"/>
                <a:ext cx="661099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EA5AB5-4745-E46D-179F-2BE32E294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1628800"/>
                <a:ext cx="661099" cy="7664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9E17938-E72F-4FE0-CBA1-CC3D150A64CA}"/>
              </a:ext>
            </a:extLst>
          </p:cNvPr>
          <p:cNvSpPr txBox="1"/>
          <p:nvPr/>
        </p:nvSpPr>
        <p:spPr>
          <a:xfrm>
            <a:off x="7290646" y="29277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3" name="yt_shape_13063"/>
          <p:cNvSpPr txBox="1"/>
          <p:nvPr/>
        </p:nvSpPr>
        <p:spPr>
          <a:xfrm>
            <a:off x="540000" y="115816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62" name="yt_image_13062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816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5" name="yt_shape_13065"/>
          <p:cNvSpPr txBox="1"/>
          <p:nvPr/>
        </p:nvSpPr>
        <p:spPr>
          <a:xfrm>
            <a:off x="540120" y="17403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051"/>
              </a:rPr>
              <a:t>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7" name="yt_table_130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5300"/>
              </p:ext>
            </p:extLst>
          </p:nvPr>
        </p:nvGraphicFramePr>
        <p:xfrm>
          <a:off x="540047" y="269976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13066" name="yt_image_13066_skip" title="H_85.05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6912" y="2699760"/>
            <a:ext cx="179296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9" name="yt_shape_13069"/>
          <p:cNvSpPr txBox="1"/>
          <p:nvPr/>
        </p:nvSpPr>
        <p:spPr>
          <a:xfrm>
            <a:off x="540120" y="38306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漳州市期末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如果两个相似三角形的对应边之比为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eea5"/>
              </a:rPr>
              <a:t>其中一个三角形的一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则另一个三角形对应中线的长为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70" name="yt_table_13070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0608098"/>
                  </p:ext>
                </p:extLst>
              </p:nvPr>
            </p:nvGraphicFramePr>
            <p:xfrm>
              <a:off x="540047" y="4790118"/>
              <a:ext cx="7157086" cy="1270000"/>
            </p:xfrm>
            <a:graphic>
              <a:graphicData uri="http://schemas.openxmlformats.org/drawingml/2006/table">
                <a:tbl>
                  <a:tblPr/>
                  <a:tblGrid>
                    <a:gridCol w="498062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070" name="yt_table_13070" descr="{&quot;rangeId&quot;:12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0608098"/>
                  </p:ext>
                </p:extLst>
              </p:nvPr>
            </p:nvGraphicFramePr>
            <p:xfrm>
              <a:off x="540047" y="4531958"/>
              <a:ext cx="7157086" cy="1270000"/>
            </p:xfrm>
            <a:graphic>
              <a:graphicData uri="http://schemas.openxmlformats.org/drawingml/2006/table">
                <a:tbl>
                  <a:tblPr/>
                  <a:tblGrid>
                    <a:gridCol w="498062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176463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3643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913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43643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48C4FE-4CD2-7DD7-E8FC-ED19222FD8DA}"/>
              </a:ext>
            </a:extLst>
          </p:cNvPr>
          <p:cNvSpPr txBox="1"/>
          <p:nvPr/>
        </p:nvSpPr>
        <p:spPr>
          <a:xfrm>
            <a:off x="6331797" y="2169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FE5C51-3158-BBC3-AD8F-227158C68F28}"/>
              </a:ext>
            </a:extLst>
          </p:cNvPr>
          <p:cNvSpPr txBox="1"/>
          <p:nvPr/>
        </p:nvSpPr>
        <p:spPr>
          <a:xfrm>
            <a:off x="7917708" y="42593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000" y="2204864"/>
            <a:ext cx="11111999" cy="11199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的高和角平分线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ff37c,isEnd"/>
              </a:rPr>
              <a:t>B'E'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的高和角平分线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073" name="yt_image_13073" title="H_98.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447" y="3466229"/>
            <a:ext cx="3352865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791F8F-0AC3-9638-9A53-DB23F073E09D}"/>
                  </a:ext>
                </a:extLst>
              </p:cNvPr>
              <p:cNvSpPr txBox="1"/>
              <p:nvPr/>
            </p:nvSpPr>
            <p:spPr>
              <a:xfrm>
                <a:off x="10200456" y="2492896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791F8F-0AC3-9638-9A53-DB23F073E0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0456" y="2492896"/>
                <a:ext cx="661099" cy="7272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9" name="yt_shape_13079"/>
          <p:cNvSpPr txBox="1"/>
          <p:nvPr/>
        </p:nvSpPr>
        <p:spPr>
          <a:xfrm>
            <a:off x="479377" y="2587363"/>
            <a:ext cx="5650586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63D940-02B7-8E41-3754-E87E54942990}"/>
              </a:ext>
            </a:extLst>
          </p:cNvPr>
          <p:cNvSpPr txBox="1"/>
          <p:nvPr/>
        </p:nvSpPr>
        <p:spPr>
          <a:xfrm>
            <a:off x="389366" y="2540557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68A924-D2C5-87A2-6386-96AE92DC4E9D}"/>
              </a:ext>
            </a:extLst>
          </p:cNvPr>
          <p:cNvSpPr txBox="1"/>
          <p:nvPr/>
        </p:nvSpPr>
        <p:spPr>
          <a:xfrm>
            <a:off x="436991" y="3016045"/>
            <a:ext cx="174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7FFA6E-44A1-0DD1-6BBC-0CF586282183}"/>
              </a:ext>
            </a:extLst>
          </p:cNvPr>
          <p:cNvSpPr txBox="1"/>
          <p:nvPr/>
        </p:nvSpPr>
        <p:spPr>
          <a:xfrm>
            <a:off x="389366" y="3491533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C42AA7-B99B-C98E-4516-2CDA41B55BD6}"/>
              </a:ext>
            </a:extLst>
          </p:cNvPr>
          <p:cNvSpPr txBox="1"/>
          <p:nvPr/>
        </p:nvSpPr>
        <p:spPr>
          <a:xfrm>
            <a:off x="389366" y="3967021"/>
            <a:ext cx="265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7D06C1-A904-A41F-635F-A0C254F87C6D}"/>
              </a:ext>
            </a:extLst>
          </p:cNvPr>
          <p:cNvSpPr txBox="1"/>
          <p:nvPr/>
        </p:nvSpPr>
        <p:spPr>
          <a:xfrm>
            <a:off x="389366" y="4442509"/>
            <a:ext cx="577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0E7E6E-A8AE-0EE5-9369-EB3676560109}"/>
              </a:ext>
            </a:extLst>
          </p:cNvPr>
          <p:cNvSpPr txBox="1"/>
          <p:nvPr/>
        </p:nvSpPr>
        <p:spPr>
          <a:xfrm>
            <a:off x="389366" y="4917997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5C675E-0487-24FB-FA71-A3B517E4CDAD}"/>
              </a:ext>
            </a:extLst>
          </p:cNvPr>
          <p:cNvSpPr txBox="1"/>
          <p:nvPr/>
        </p:nvSpPr>
        <p:spPr>
          <a:xfrm>
            <a:off x="389366" y="5393485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DB4E6C-AF98-E2F6-C932-109D2A9957E1}"/>
              </a:ext>
            </a:extLst>
          </p:cNvPr>
          <p:cNvSpPr txBox="1"/>
          <p:nvPr/>
        </p:nvSpPr>
        <p:spPr>
          <a:xfrm>
            <a:off x="389366" y="5868973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075" name="yt_shape_13075"/>
          <p:cNvSpPr txBox="1"/>
          <p:nvPr/>
        </p:nvSpPr>
        <p:spPr>
          <a:xfrm>
            <a:off x="479377" y="11281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f393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76" name="yt_image_13076" title="H_95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849053"/>
            <a:ext cx="189768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8" name="yt_shape_13078"/>
          <p:cNvSpPr txBox="1"/>
          <p:nvPr/>
        </p:nvSpPr>
        <p:spPr>
          <a:xfrm>
            <a:off x="479376" y="2132856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81" name="yt_shape_13081"/>
              <p:cNvSpPr txBox="1"/>
              <p:nvPr/>
            </p:nvSpPr>
            <p:spPr>
              <a:xfrm>
                <a:off x="540000" y="2222151"/>
                <a:ext cx="10440359" cy="27740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角平分线，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81" name="yt_shape_13081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2151"/>
                <a:ext cx="10440359" cy="2774093"/>
              </a:xfrm>
              <a:prstGeom prst="rect">
                <a:avLst/>
              </a:prstGeom>
              <a:blipFill>
                <a:blip r:embed="rId2"/>
                <a:stretch>
                  <a:fillRect l="-1811" t="-1978" r="-818" b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D40F4B-F8AE-1078-1F5B-00EDA134F71A}"/>
              </a:ext>
            </a:extLst>
          </p:cNvPr>
          <p:cNvSpPr txBox="1"/>
          <p:nvPr/>
        </p:nvSpPr>
        <p:spPr>
          <a:xfrm>
            <a:off x="449989" y="2650833"/>
            <a:ext cx="1051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42371A-3AF3-596F-F7BA-9C4D9AE6825A}"/>
                  </a:ext>
                </a:extLst>
              </p:cNvPr>
              <p:cNvSpPr txBox="1"/>
              <p:nvPr/>
            </p:nvSpPr>
            <p:spPr>
              <a:xfrm>
                <a:off x="449989" y="3126321"/>
                <a:ext cx="170694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mathAnswerShape': 1}">
                <a:extLst>
                  <a:ext uri="{FF2B5EF4-FFF2-40B4-BE49-F238E27FC236}">
                    <a16:creationId xmlns:a16="http://schemas.microsoft.com/office/drawing/2014/main" id="{EE42371A-3AF3-596F-F7BA-9C4D9AE68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6321"/>
                <a:ext cx="1706943" cy="772110"/>
              </a:xfrm>
              <a:prstGeom prst="rect">
                <a:avLst/>
              </a:prstGeom>
              <a:blipFill>
                <a:blip r:embed="rId3"/>
                <a:stretch>
                  <a:fillRect l="-5714" r="-571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1528CC2-83DB-E2ED-9277-385ECFB371DE}"/>
              </a:ext>
            </a:extLst>
          </p:cNvPr>
          <p:cNvSpPr txBox="1"/>
          <p:nvPr/>
        </p:nvSpPr>
        <p:spPr>
          <a:xfrm>
            <a:off x="449989" y="3804819"/>
            <a:ext cx="427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6F0103-B417-B7BC-1004-8B4998757534}"/>
                  </a:ext>
                </a:extLst>
              </p:cNvPr>
              <p:cNvSpPr txBox="1"/>
              <p:nvPr/>
            </p:nvSpPr>
            <p:spPr>
              <a:xfrm>
                <a:off x="449989" y="4280307"/>
                <a:ext cx="3497961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D46F0103-B417-B7BC-1004-8B4998757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0307"/>
                <a:ext cx="3497961" cy="735914"/>
              </a:xfrm>
              <a:prstGeom prst="rect">
                <a:avLst/>
              </a:prstGeom>
              <a:blipFill>
                <a:blip r:embed="rId4"/>
                <a:stretch>
                  <a:fillRect l="-2787" r="-278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076" title="H_95.4">
            <a:extLst>
              <a:ext uri="{FF2B5EF4-FFF2-40B4-BE49-F238E27FC236}">
                <a16:creationId xmlns:a16="http://schemas.microsoft.com/office/drawing/2014/main" id="{10E91807-C0DA-8142-4685-1F69B3535F7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0256" y="3502298"/>
            <a:ext cx="189768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1955</Words>
  <Application>Microsoft Office PowerPoint</Application>
  <PresentationFormat>宽屏</PresentationFormat>
  <Paragraphs>145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2024-04-28T01:47:59Z</dcterms:created>
  <dcterms:modified xsi:type="dcterms:W3CDTF">2024-04-28T05:01:50Z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