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8" r:id="rId12"/>
    <p:sldId id="314" r:id="rId13"/>
    <p:sldId id="319" r:id="rId14"/>
    <p:sldId id="320" r:id="rId15"/>
    <p:sldId id="315" r:id="rId16"/>
    <p:sldId id="321" r:id="rId17"/>
    <p:sldId id="322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70" name="yt_image_12670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0884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72" name="yt_shape_12672"/>
          <p:cNvSpPr txBox="1"/>
          <p:nvPr/>
        </p:nvSpPr>
        <p:spPr>
          <a:xfrm>
            <a:off x="540000" y="2091005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三边成比例的两个三角形相似</a:t>
            </a:r>
          </a:p>
        </p:txBody>
      </p:sp>
      <p:sp>
        <p:nvSpPr>
          <p:cNvPr id="12673" name="yt_shape_12673"/>
          <p:cNvSpPr txBox="1"/>
          <p:nvPr/>
        </p:nvSpPr>
        <p:spPr>
          <a:xfrm>
            <a:off x="540000" y="2580439"/>
            <a:ext cx="109661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满足下列条件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74" name="yt_table_12674" title="H_140.00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4940043"/>
                  </p:ext>
                </p:extLst>
              </p:nvPr>
            </p:nvGraphicFramePr>
            <p:xfrm>
              <a:off x="540047" y="3059742"/>
              <a:ext cx="9590596" cy="1778002"/>
            </p:xfrm>
            <a:graphic>
              <a:graphicData uri="http://schemas.openxmlformats.org/drawingml/2006/table">
                <a:tbl>
                  <a:tblPr/>
                  <a:tblGrid>
                    <a:gridCol w="9590596">
                      <a:extLst>
                        <a:ext uri="{9D8B030D-6E8A-4147-A177-3AD203B41FA5}">
                          <a16:colId xmlns:a16="http://schemas.microsoft.com/office/drawing/2014/main" val="104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EF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EF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EF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EF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674" name="yt_table_12674" descr="{&quot;rangeId&quot;:2,&quot;type&quot;:&quot;Option&quot;}" title="H_140.00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4940043"/>
                  </p:ext>
                </p:extLst>
              </p:nvPr>
            </p:nvGraphicFramePr>
            <p:xfrm>
              <a:off x="540047" y="2450902"/>
              <a:ext cx="9590596" cy="1778002"/>
            </p:xfrm>
            <a:graphic>
              <a:graphicData uri="http://schemas.openxmlformats.org/drawingml/2006/table">
                <a:tbl>
                  <a:tblPr/>
                  <a:tblGrid>
                    <a:gridCol w="9590596">
                      <a:extLst>
                        <a:ext uri="{9D8B030D-6E8A-4147-A177-3AD203B41FA5}">
                          <a16:colId xmlns:a16="http://schemas.microsoft.com/office/drawing/2014/main" val="1049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EF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EF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9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90909" b="-1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9473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675" name="yt_image_12675" title="H_52.65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52516" y="3429000"/>
            <a:ext cx="990797" cy="668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302875" title="H_26.259764">
            <a:extLst>
              <a:ext uri="{FF2B5EF4-FFF2-40B4-BE49-F238E27FC236}">
                <a16:creationId xmlns:a16="http://schemas.microsoft.com/office/drawing/2014/main" id="{E471E1CB-8372-9313-FDC6-C4FC1CC0D3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4145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62D567-A191-AF3D-C4A1-6953B98FAA16}"/>
              </a:ext>
            </a:extLst>
          </p:cNvPr>
          <p:cNvSpPr txBox="1"/>
          <p:nvPr/>
        </p:nvSpPr>
        <p:spPr>
          <a:xfrm>
            <a:off x="10479814" y="253363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22" name="yt_shape_12722"/>
              <p:cNvSpPr txBox="1"/>
              <p:nvPr/>
            </p:nvSpPr>
            <p:spPr>
              <a:xfrm>
                <a:off x="540000" y="2813654"/>
                <a:ext cx="5103769" cy="15906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22" name="yt_shape_12722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3654"/>
                <a:ext cx="5103769" cy="1590692"/>
              </a:xfrm>
              <a:prstGeom prst="rect">
                <a:avLst/>
              </a:prstGeom>
              <a:blipFill>
                <a:blip r:embed="rId2"/>
                <a:stretch>
                  <a:fillRect l="-3704" t="-3462" r="-2628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B8197D2-FA63-2CF5-F248-35D41220D30C}"/>
                  </a:ext>
                </a:extLst>
              </p:cNvPr>
              <p:cNvSpPr txBox="1"/>
              <p:nvPr/>
            </p:nvSpPr>
            <p:spPr>
              <a:xfrm>
                <a:off x="449989" y="3242336"/>
                <a:ext cx="5234495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}">
                <a:extLst>
                  <a:ext uri="{FF2B5EF4-FFF2-40B4-BE49-F238E27FC236}">
                    <a16:creationId xmlns:a16="http://schemas.microsoft.com/office/drawing/2014/main" id="{6B8197D2-FA63-2CF5-F248-35D41220D3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42336"/>
                <a:ext cx="5234495" cy="769062"/>
              </a:xfrm>
              <a:prstGeom prst="rect">
                <a:avLst/>
              </a:prstGeom>
              <a:blipFill>
                <a:blip r:embed="rId3"/>
                <a:stretch>
                  <a:fillRect l="-1865" r="-186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FA282AF-EAB5-C2E0-9B48-546E226CC7D0}"/>
              </a:ext>
            </a:extLst>
          </p:cNvPr>
          <p:cNvSpPr txBox="1"/>
          <p:nvPr/>
        </p:nvSpPr>
        <p:spPr>
          <a:xfrm>
            <a:off x="449989" y="3917786"/>
            <a:ext cx="29089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2717" title="H_134.28">
            <a:extLst>
              <a:ext uri="{FF2B5EF4-FFF2-40B4-BE49-F238E27FC236}">
                <a16:creationId xmlns:a16="http://schemas.microsoft.com/office/drawing/2014/main" id="{9F319E2A-AECE-91FF-FCCD-E6549D1D7556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12224" y="2756322"/>
            <a:ext cx="1694440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6" name="yt_shape_12726"/>
          <p:cNvSpPr txBox="1"/>
          <p:nvPr/>
        </p:nvSpPr>
        <p:spPr>
          <a:xfrm>
            <a:off x="540000" y="1495846"/>
            <a:ext cx="104499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在正方形网格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2727" name="yt_image_12727" title="H_283.0424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5972" y="2924944"/>
            <a:ext cx="6060056" cy="1960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729" name="yt_shape_12729"/>
              <p:cNvSpPr txBox="1"/>
              <p:nvPr/>
            </p:nvSpPr>
            <p:spPr>
              <a:xfrm>
                <a:off x="540000" y="1280349"/>
                <a:ext cx="10956526" cy="46573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这两个三角形相似吗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为什么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由题意，得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取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，连接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，则易得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是等腰直角三角形，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45°.</a:t>
                </a:r>
              </a:p>
            </p:txBody>
          </p:sp>
        </mc:Choice>
        <mc:Fallback>
          <p:sp>
            <p:nvSpPr>
              <p:cNvPr id="12729" name="yt_shape_127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80349"/>
                <a:ext cx="10956526" cy="4657301"/>
              </a:xfrm>
              <a:prstGeom prst="rect">
                <a:avLst/>
              </a:prstGeom>
              <a:blipFill>
                <a:blip r:embed="rId2"/>
                <a:stretch>
                  <a:fillRect l="-1725" t="-1047" r="-6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7DB8CD5-DE0D-01A2-B68B-A3C527A089D2}"/>
                  </a:ext>
                </a:extLst>
              </p:cNvPr>
              <p:cNvSpPr txBox="1"/>
              <p:nvPr/>
            </p:nvSpPr>
            <p:spPr>
              <a:xfrm>
                <a:off x="449989" y="1709031"/>
                <a:ext cx="6139688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97DB8CD5-DE0D-01A2-B68B-A3C527A089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09031"/>
                <a:ext cx="6139688" cy="630441"/>
              </a:xfrm>
              <a:prstGeom prst="rect">
                <a:avLst/>
              </a:prstGeom>
              <a:blipFill>
                <a:blip r:embed="rId3"/>
                <a:stretch>
                  <a:fillRect l="-1589" r="-1490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9EB1228-7E86-F03D-7EC0-7BF0512BB904}"/>
                  </a:ext>
                </a:extLst>
              </p:cNvPr>
              <p:cNvSpPr txBox="1"/>
              <p:nvPr/>
            </p:nvSpPr>
            <p:spPr>
              <a:xfrm>
                <a:off x="497614" y="2245860"/>
                <a:ext cx="6044438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}">
                <a:extLst>
                  <a:ext uri="{FF2B5EF4-FFF2-40B4-BE49-F238E27FC236}">
                    <a16:creationId xmlns:a16="http://schemas.microsoft.com/office/drawing/2014/main" id="{B9EB1228-7E86-F03D-7EC0-7BF0512BB9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245860"/>
                <a:ext cx="6044438" cy="630441"/>
              </a:xfrm>
              <a:prstGeom prst="rect">
                <a:avLst/>
              </a:prstGeom>
              <a:blipFill>
                <a:blip r:embed="rId4"/>
                <a:stretch>
                  <a:fillRect l="-1615" r="-1615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8CF3A0F-A4EB-4041-FAF4-59C3366B659E}"/>
                  </a:ext>
                </a:extLst>
              </p:cNvPr>
              <p:cNvSpPr txBox="1"/>
              <p:nvPr/>
            </p:nvSpPr>
            <p:spPr>
              <a:xfrm>
                <a:off x="497614" y="2782689"/>
                <a:ext cx="6447790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}">
                <a:extLst>
                  <a:ext uri="{FF2B5EF4-FFF2-40B4-BE49-F238E27FC236}">
                    <a16:creationId xmlns:a16="http://schemas.microsoft.com/office/drawing/2014/main" id="{B8CF3A0F-A4EB-4041-FAF4-59C3366B65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782689"/>
                <a:ext cx="6447790" cy="630441"/>
              </a:xfrm>
              <a:prstGeom prst="rect">
                <a:avLst/>
              </a:prstGeom>
              <a:blipFill>
                <a:blip r:embed="rId5"/>
                <a:stretch>
                  <a:fillRect l="-1514" r="-1419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EC1BEB8-A98D-7643-BCEA-D914C6DD67D1}"/>
                  </a:ext>
                </a:extLst>
              </p:cNvPr>
              <p:cNvSpPr txBox="1"/>
              <p:nvPr/>
            </p:nvSpPr>
            <p:spPr>
              <a:xfrm>
                <a:off x="449989" y="3319518"/>
                <a:ext cx="336226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}">
                <a:extLst>
                  <a:ext uri="{FF2B5EF4-FFF2-40B4-BE49-F238E27FC236}">
                    <a16:creationId xmlns:a16="http://schemas.microsoft.com/office/drawing/2014/main" id="{EEC1BEB8-A98D-7643-BCEA-D914C6DD67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19518"/>
                <a:ext cx="3362261" cy="769062"/>
              </a:xfrm>
              <a:prstGeom prst="rect">
                <a:avLst/>
              </a:prstGeom>
              <a:blipFill>
                <a:blip r:embed="rId6"/>
                <a:stretch>
                  <a:fillRect l="-2904" r="-2722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E3F2710-779E-289C-EDEA-1565F7B7A258}"/>
              </a:ext>
            </a:extLst>
          </p:cNvPr>
          <p:cNvSpPr txBox="1"/>
          <p:nvPr/>
        </p:nvSpPr>
        <p:spPr>
          <a:xfrm>
            <a:off x="449989" y="3994968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9227C37-4F78-445D-926A-4C89D941A44D}"/>
              </a:ext>
            </a:extLst>
          </p:cNvPr>
          <p:cNvSpPr txBox="1"/>
          <p:nvPr/>
        </p:nvSpPr>
        <p:spPr>
          <a:xfrm>
            <a:off x="449989" y="4945944"/>
            <a:ext cx="1103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，则易得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是等腰直角三角形，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2727" title="H_283.04245">
            <a:extLst>
              <a:ext uri="{FF2B5EF4-FFF2-40B4-BE49-F238E27FC236}">
                <a16:creationId xmlns:a16="http://schemas.microsoft.com/office/drawing/2014/main" id="{0D9E347E-4030-95BD-AD0B-399A14DEDA84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36160" y="1672131"/>
            <a:ext cx="3722414" cy="1204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35" name="yt_shape_12735"/>
              <p:cNvSpPr txBox="1"/>
              <p:nvPr/>
            </p:nvSpPr>
            <p:spPr>
              <a:xfrm>
                <a:off x="540000" y="2453988"/>
                <a:ext cx="953959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答案不唯一，如：如图，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，它们的相似比是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35" name="yt_shape_12735" descr="{&quot;rangeId&quot;:2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53988"/>
                <a:ext cx="9539599" cy="466666"/>
              </a:xfrm>
              <a:prstGeom prst="rect">
                <a:avLst/>
              </a:prstGeom>
              <a:blipFill>
                <a:blip r:embed="rId2"/>
                <a:stretch>
                  <a:fillRect l="-1982" t="-5263" r="-102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38" name="yt_shape_12738"/>
          <p:cNvSpPr txBox="1"/>
          <p:nvPr/>
        </p:nvSpPr>
        <p:spPr>
          <a:xfrm>
            <a:off x="540000" y="3123806"/>
            <a:ext cx="5034904" cy="148579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250" b="0" i="0" u="none" spc="-8250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</a:rPr>
              <a:t> </a:t>
            </a:r>
            <a:r>
              <a:rPr lang="en-US" altLang="zh-CN" sz="8250" b="0" i="0" u="none" spc="37199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</a:rPr>
              <a:t> </a:t>
            </a:r>
          </a:p>
        </p:txBody>
      </p:sp>
      <p:pic>
        <p:nvPicPr>
          <p:cNvPr id="12737" name="yt_image_12737" title="H_129.1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7056" y="4649833"/>
            <a:ext cx="3722414" cy="122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486232E-B782-1657-24C4-4BA1D123B358}"/>
                  </a:ext>
                </a:extLst>
              </p:cNvPr>
              <p:cNvSpPr txBox="1"/>
              <p:nvPr/>
            </p:nvSpPr>
            <p:spPr>
              <a:xfrm>
                <a:off x="540000" y="1878105"/>
                <a:ext cx="9627426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答案不唯一，如：如图，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A'B'C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'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，它们的相似比是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486232E-B782-1657-24C4-4BA1D123B3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105"/>
                <a:ext cx="9627426" cy="555765"/>
              </a:xfrm>
              <a:prstGeom prst="rect">
                <a:avLst/>
              </a:prstGeom>
              <a:blipFill>
                <a:blip r:embed="rId4"/>
                <a:stretch>
                  <a:fillRect l="-1013" r="-101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2729">
            <a:extLst>
              <a:ext uri="{FF2B5EF4-FFF2-40B4-BE49-F238E27FC236}">
                <a16:creationId xmlns:a16="http://schemas.microsoft.com/office/drawing/2014/main" id="{68DCFD69-F01E-590D-988C-74BA46AF1315}"/>
              </a:ext>
            </a:extLst>
          </p:cNvPr>
          <p:cNvSpPr txBox="1"/>
          <p:nvPr/>
        </p:nvSpPr>
        <p:spPr>
          <a:xfrm>
            <a:off x="540000" y="1280349"/>
            <a:ext cx="10956526" cy="465730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请在网格中再画一个格点三角形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并求出其相似比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4" name="yt_image_12727" title="H_283.04245">
            <a:extLst>
              <a:ext uri="{FF2B5EF4-FFF2-40B4-BE49-F238E27FC236}">
                <a16:creationId xmlns:a16="http://schemas.microsoft.com/office/drawing/2014/main" id="{B264A458-EFA3-6AFF-B513-4360976EB081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57056" y="3257056"/>
            <a:ext cx="3722414" cy="1204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1" name="yt_shape_12741"/>
          <p:cNvSpPr txBox="1"/>
          <p:nvPr/>
        </p:nvSpPr>
        <p:spPr>
          <a:xfrm>
            <a:off x="540000" y="2151636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40" name="yt_image_12740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5163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43" name="yt_shape_12743"/>
          <p:cNvSpPr txBox="1"/>
          <p:nvPr/>
        </p:nvSpPr>
        <p:spPr>
          <a:xfrm>
            <a:off x="540119" y="2733801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图形的相似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44401,isEnd"/>
              </a:rPr>
              <a:t>我们可以借助探索两个直角三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角形全等的条件所获得的经验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继续探索两个直角三角形相似的条件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对于两个直角三角形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满足一边一锐角对应相等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或两直角边对应相等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3235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这两个直角三角形全等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类似地可以得到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的两个直角三角形相似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E6125D-632D-EF35-BBF3-BB812581F58D}"/>
              </a:ext>
            </a:extLst>
          </p:cNvPr>
          <p:cNvSpPr txBox="1"/>
          <p:nvPr/>
        </p:nvSpPr>
        <p:spPr>
          <a:xfrm>
            <a:off x="7536707" y="4113459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一个锐角对应相等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3FFC5E-EBF8-EFA8-EBAB-4C04FBEDCDF9}"/>
              </a:ext>
            </a:extLst>
          </p:cNvPr>
          <p:cNvSpPr txBox="1"/>
          <p:nvPr/>
        </p:nvSpPr>
        <p:spPr>
          <a:xfrm>
            <a:off x="10889507" y="4113459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ab53b"/>
              </a:rPr>
              <a:t>两直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B7119E-4B84-DB0D-E656-5095550D258E}"/>
              </a:ext>
            </a:extLst>
          </p:cNvPr>
          <p:cNvSpPr txBox="1"/>
          <p:nvPr/>
        </p:nvSpPr>
        <p:spPr>
          <a:xfrm>
            <a:off x="450108" y="4588947"/>
            <a:ext cx="2618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角边对应成比例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5" name="yt_shape_12745"/>
          <p:cNvSpPr txBox="1"/>
          <p:nvPr/>
        </p:nvSpPr>
        <p:spPr>
          <a:xfrm>
            <a:off x="502252" y="66186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满足斜边和一条直角边对应相等的两个直角三角形全等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8728,isEnd"/>
              </a:rPr>
              <a:t>类似地可以得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的两个直角三角形相似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请结合下列所给图形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并完成说明过程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747" name="yt_image_12747" title="H_134.2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44472" y="3140968"/>
            <a:ext cx="1650695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49" name="yt_shape_12749"/>
          <p:cNvSpPr txBox="1"/>
          <p:nvPr/>
        </p:nvSpPr>
        <p:spPr>
          <a:xfrm>
            <a:off x="502252" y="2050639"/>
            <a:ext cx="10318530" cy="11136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3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       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8843399-0675-3D49-9E51-4D0659A6562E}"/>
              </a:ext>
            </a:extLst>
          </p:cNvPr>
          <p:cNvSpPr txBox="1"/>
          <p:nvPr/>
        </p:nvSpPr>
        <p:spPr>
          <a:xfrm>
            <a:off x="2241041" y="1090543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斜边和一条直角边对应成比例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9197D10-2870-2D06-D0FB-ADC5F0DF333F}"/>
                  </a:ext>
                </a:extLst>
              </p:cNvPr>
              <p:cNvSpPr txBox="1"/>
              <p:nvPr/>
            </p:nvSpPr>
            <p:spPr>
              <a:xfrm>
                <a:off x="2593934" y="1813108"/>
                <a:ext cx="8189023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A'B'C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'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C'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9197D10-2870-2D06-D0FB-ADC5F0DF33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3934" y="1813108"/>
                <a:ext cx="8189023" cy="772110"/>
              </a:xfrm>
              <a:prstGeom prst="rect">
                <a:avLst/>
              </a:prstGeom>
              <a:blipFill>
                <a:blip r:embed="rId3"/>
                <a:stretch>
                  <a:fillRect l="-119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752" name="yt_shape_12752"/>
              <p:cNvSpPr txBox="1"/>
              <p:nvPr/>
            </p:nvSpPr>
            <p:spPr>
              <a:xfrm>
                <a:off x="531520" y="3062559"/>
                <a:ext cx="5593647" cy="37115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kA'B'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kA'C'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𝐵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𝐶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′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′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′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′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′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′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A'B'C'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752" name="yt_shape_127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520" y="3062559"/>
                <a:ext cx="5593647" cy="3711529"/>
              </a:xfrm>
              <a:prstGeom prst="rect">
                <a:avLst/>
              </a:prstGeom>
              <a:blipFill>
                <a:blip r:embed="rId4"/>
                <a:stretch>
                  <a:fillRect l="-3268" r="-2397" b="-42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64D7AF1-0C46-F3D6-36A4-FDF1BE37700F}"/>
                  </a:ext>
                </a:extLst>
              </p:cNvPr>
              <p:cNvSpPr txBox="1"/>
              <p:nvPr/>
            </p:nvSpPr>
            <p:spPr>
              <a:xfrm>
                <a:off x="441509" y="3015753"/>
                <a:ext cx="4574286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64D7AF1-0C46-F3D6-36A4-FDF1BE3770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509" y="3015753"/>
                <a:ext cx="4574286" cy="772110"/>
              </a:xfrm>
              <a:prstGeom prst="rect">
                <a:avLst/>
              </a:prstGeom>
              <a:blipFill>
                <a:blip r:embed="rId5"/>
                <a:stretch>
                  <a:fillRect l="-1997" r="-213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2A844A9-044E-A5F6-F640-59AC2A0589EE}"/>
              </a:ext>
            </a:extLst>
          </p:cNvPr>
          <p:cNvSpPr txBox="1"/>
          <p:nvPr/>
        </p:nvSpPr>
        <p:spPr>
          <a:xfrm>
            <a:off x="441509" y="3694251"/>
            <a:ext cx="371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kA'B'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kA'C'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AB91D5-3AED-D5E4-F5F4-0718A3CB09A3}"/>
              </a:ext>
            </a:extLst>
          </p:cNvPr>
          <p:cNvSpPr txBox="1"/>
          <p:nvPr/>
        </p:nvSpPr>
        <p:spPr>
          <a:xfrm>
            <a:off x="441509" y="4169739"/>
            <a:ext cx="402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71C0DC9-1C3C-8779-E13A-ABA76D55266F}"/>
                  </a:ext>
                </a:extLst>
              </p:cNvPr>
              <p:cNvSpPr txBox="1"/>
              <p:nvPr/>
            </p:nvSpPr>
            <p:spPr>
              <a:xfrm>
                <a:off x="489134" y="4645227"/>
                <a:ext cx="5672010" cy="103690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𝐵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𝐶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′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′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′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′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′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′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71C0DC9-1C3C-8779-E13A-ABA76D5526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134" y="4645227"/>
                <a:ext cx="5672010" cy="1036904"/>
              </a:xfrm>
              <a:prstGeom prst="rect">
                <a:avLst/>
              </a:prstGeom>
              <a:blipFill>
                <a:blip r:embed="rId6"/>
                <a:stretch>
                  <a:fillRect r="-1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E8FBAE8-A041-4C77-0337-F6C8D7BC02FD}"/>
                  </a:ext>
                </a:extLst>
              </p:cNvPr>
              <p:cNvSpPr txBox="1"/>
              <p:nvPr/>
            </p:nvSpPr>
            <p:spPr>
              <a:xfrm>
                <a:off x="441509" y="5588519"/>
                <a:ext cx="2723261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E8FBAE8-A041-4C77-0337-F6C8D7BC02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509" y="5588519"/>
                <a:ext cx="2723261" cy="772110"/>
              </a:xfrm>
              <a:prstGeom prst="rect">
                <a:avLst/>
              </a:prstGeom>
              <a:blipFill>
                <a:blip r:embed="rId7"/>
                <a:stretch>
                  <a:fillRect l="-3356" r="-380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827DE8D3-672D-FED2-2C96-B5EF661F9281}"/>
              </a:ext>
            </a:extLst>
          </p:cNvPr>
          <p:cNvSpPr txBox="1"/>
          <p:nvPr/>
        </p:nvSpPr>
        <p:spPr>
          <a:xfrm>
            <a:off x="441509" y="6267017"/>
            <a:ext cx="34900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4" name="yt_shape_12754"/>
          <p:cNvSpPr txBox="1"/>
          <p:nvPr/>
        </p:nvSpPr>
        <p:spPr>
          <a:xfrm>
            <a:off x="479376" y="2698259"/>
            <a:ext cx="11492915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以网格为背景的三角形相似判定，一般是先计算各边长，再根据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257fa"/>
              </a:rPr>
              <a:t>三边对应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成比例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判定，有特殊角时也可采用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两边成比例且夹角相等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来判定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7" name="yt_shape_12677"/>
          <p:cNvSpPr txBox="1"/>
          <p:nvPr/>
        </p:nvSpPr>
        <p:spPr>
          <a:xfrm>
            <a:off x="540119" y="166727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雅安市中考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则下列图形中的三角形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affe"/>
              </a:rPr>
              <a:t>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678" name="yt_image_1267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779071"/>
            <a:ext cx="4803877" cy="91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80" name="yt_shape_12680"/>
          <p:cNvSpPr txBox="1"/>
          <p:nvPr/>
        </p:nvSpPr>
        <p:spPr>
          <a:xfrm>
            <a:off x="540000" y="3745200"/>
            <a:ext cx="63270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681" name="yt_image_1268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7768" y="4509120"/>
            <a:ext cx="4455214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8101D4-2A1F-3174-3411-560DE8A65A67}"/>
              </a:ext>
            </a:extLst>
          </p:cNvPr>
          <p:cNvSpPr txBox="1"/>
          <p:nvPr/>
        </p:nvSpPr>
        <p:spPr>
          <a:xfrm>
            <a:off x="4777633" y="20959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81F9B1-0740-62B2-5608-BDB1BEAF0859}"/>
              </a:ext>
            </a:extLst>
          </p:cNvPr>
          <p:cNvSpPr txBox="1"/>
          <p:nvPr/>
        </p:nvSpPr>
        <p:spPr>
          <a:xfrm>
            <a:off x="2813777" y="369839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3" name="yt_shape_12683"/>
          <p:cNvSpPr txBox="1"/>
          <p:nvPr/>
        </p:nvSpPr>
        <p:spPr>
          <a:xfrm>
            <a:off x="540120" y="13495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网格图中每个方格都是边长为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04a1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684" name="yt_image_12684" title="H_97.5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9335" y="2465062"/>
            <a:ext cx="2911948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686" name="yt_shape_12686"/>
              <p:cNvSpPr txBox="1"/>
              <p:nvPr/>
            </p:nvSpPr>
            <p:spPr>
              <a:xfrm>
                <a:off x="540000" y="3750879"/>
                <a:ext cx="6938310" cy="21175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证明：由勾股定理可得：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86" name="yt_shape_12686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50879"/>
                <a:ext cx="6938310" cy="2117567"/>
              </a:xfrm>
              <a:prstGeom prst="rect">
                <a:avLst/>
              </a:prstGeom>
              <a:blipFill>
                <a:blip r:embed="rId3"/>
                <a:stretch>
                  <a:fillRect l="-2724" t="-2299" r="-1582" b="-8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52FE7B6-8179-5A7B-E236-7BCB04B8CCC4}"/>
              </a:ext>
            </a:extLst>
          </p:cNvPr>
          <p:cNvSpPr txBox="1"/>
          <p:nvPr/>
        </p:nvSpPr>
        <p:spPr>
          <a:xfrm>
            <a:off x="449989" y="3704074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证明：由勾股定理可得：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E9E1D7-A3F1-880F-8E8C-F38ECAEB38CE}"/>
                  </a:ext>
                </a:extLst>
              </p:cNvPr>
              <p:cNvSpPr txBox="1"/>
              <p:nvPr/>
            </p:nvSpPr>
            <p:spPr>
              <a:xfrm>
                <a:off x="497614" y="4179561"/>
                <a:ext cx="700366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5, 'mathAnswerShape': 1}">
                <a:extLst>
                  <a:ext uri="{FF2B5EF4-FFF2-40B4-BE49-F238E27FC236}">
                    <a16:creationId xmlns:a16="http://schemas.microsoft.com/office/drawing/2014/main" id="{8CE9E1D7-A3F1-880F-8E8C-F38ECAEB38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179561"/>
                <a:ext cx="7003669" cy="615392"/>
              </a:xfrm>
              <a:prstGeom prst="rect">
                <a:avLst/>
              </a:prstGeom>
              <a:blipFill>
                <a:blip r:embed="rId4"/>
                <a:stretch>
                  <a:fillRect l="-1393" r="-121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1D70D59-8B61-F6F6-69EE-FB902CE96432}"/>
                  </a:ext>
                </a:extLst>
              </p:cNvPr>
              <p:cNvSpPr txBox="1"/>
              <p:nvPr/>
            </p:nvSpPr>
            <p:spPr>
              <a:xfrm>
                <a:off x="449989" y="4701341"/>
                <a:ext cx="2896998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, 'mathAnswerShape': 1}">
                <a:extLst>
                  <a:ext uri="{FF2B5EF4-FFF2-40B4-BE49-F238E27FC236}">
                    <a16:creationId xmlns:a16="http://schemas.microsoft.com/office/drawing/2014/main" id="{51D70D59-8B61-F6F6-69EE-FB902CE964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01341"/>
                <a:ext cx="2896998" cy="769061"/>
              </a:xfrm>
              <a:prstGeom prst="rect">
                <a:avLst/>
              </a:prstGeom>
              <a:blipFill>
                <a:blip r:embed="rId5"/>
                <a:stretch>
                  <a:fillRect l="-3368" r="-315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38EB206-EF07-B769-45EA-47D482A69C4D}"/>
              </a:ext>
            </a:extLst>
          </p:cNvPr>
          <p:cNvSpPr txBox="1"/>
          <p:nvPr/>
        </p:nvSpPr>
        <p:spPr>
          <a:xfrm>
            <a:off x="449989" y="5376790"/>
            <a:ext cx="2908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8" name="yt_shape_12688"/>
          <p:cNvSpPr txBox="1"/>
          <p:nvPr/>
        </p:nvSpPr>
        <p:spPr>
          <a:xfrm>
            <a:off x="540119" y="138399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山西运城实验中学月考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9561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689" name="yt_image_12689" title="H_115.2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696908"/>
            <a:ext cx="1447822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691" name="yt_shape_12691"/>
              <p:cNvSpPr txBox="1"/>
              <p:nvPr/>
            </p:nvSpPr>
            <p:spPr>
              <a:xfrm>
                <a:off x="497379" y="2107654"/>
                <a:ext cx="4862421" cy="41265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同理可得：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2691" name="yt_shape_126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107654"/>
                <a:ext cx="4862421" cy="4126514"/>
              </a:xfrm>
              <a:prstGeom prst="rect">
                <a:avLst/>
              </a:prstGeom>
              <a:blipFill>
                <a:blip r:embed="rId3"/>
                <a:stretch>
                  <a:fillRect l="-3890" r="-2886" b="-3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094EBBA-89FB-76D8-6718-093B03ABB293}"/>
                  </a:ext>
                </a:extLst>
              </p:cNvPr>
              <p:cNvSpPr txBox="1"/>
              <p:nvPr/>
            </p:nvSpPr>
            <p:spPr>
              <a:xfrm>
                <a:off x="407368" y="2060848"/>
                <a:ext cx="4485640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证明：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094EBBA-89FB-76D8-6718-093B03ABB2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060848"/>
                <a:ext cx="4485640" cy="772110"/>
              </a:xfrm>
              <a:prstGeom prst="rect">
                <a:avLst/>
              </a:prstGeom>
              <a:blipFill>
                <a:blip r:embed="rId4"/>
                <a:stretch>
                  <a:fillRect l="-2174" r="-2038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0967D88-3240-9624-A826-A298DAE10EE0}"/>
              </a:ext>
            </a:extLst>
          </p:cNvPr>
          <p:cNvSpPr txBox="1"/>
          <p:nvPr/>
        </p:nvSpPr>
        <p:spPr>
          <a:xfrm>
            <a:off x="407368" y="2739346"/>
            <a:ext cx="326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AB55F1-A545-CD59-CBE1-72CDF5F9519C}"/>
              </a:ext>
            </a:extLst>
          </p:cNvPr>
          <p:cNvSpPr txBox="1"/>
          <p:nvPr/>
        </p:nvSpPr>
        <p:spPr>
          <a:xfrm>
            <a:off x="407368" y="3214834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1FA05D4-4C30-E7CD-D0C5-6DD4272B1D49}"/>
                  </a:ext>
                </a:extLst>
              </p:cNvPr>
              <p:cNvSpPr txBox="1"/>
              <p:nvPr/>
            </p:nvSpPr>
            <p:spPr>
              <a:xfrm>
                <a:off x="407368" y="3690322"/>
                <a:ext cx="1679067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1FA05D4-4C30-E7CD-D0C5-6DD4272B1D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690322"/>
                <a:ext cx="1679067" cy="772109"/>
              </a:xfrm>
              <a:prstGeom prst="rect">
                <a:avLst/>
              </a:prstGeom>
              <a:blipFill>
                <a:blip r:embed="rId5"/>
                <a:stretch>
                  <a:fillRect l="-5818" r="-581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2AE10B7-EF9A-BAFB-9F79-2B5051ED39EF}"/>
                  </a:ext>
                </a:extLst>
              </p:cNvPr>
              <p:cNvSpPr txBox="1"/>
              <p:nvPr/>
            </p:nvSpPr>
            <p:spPr>
              <a:xfrm>
                <a:off x="407368" y="4368819"/>
                <a:ext cx="4995482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同理可得：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2AE10B7-EF9A-BAFB-9F79-2B5051ED39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368819"/>
                <a:ext cx="4995482" cy="772110"/>
              </a:xfrm>
              <a:prstGeom prst="rect">
                <a:avLst/>
              </a:prstGeom>
              <a:blipFill>
                <a:blip r:embed="rId6"/>
                <a:stretch>
                  <a:fillRect l="-1954" r="-195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3B91CD9-4F54-2A97-B1BF-0BCE1D229579}"/>
                  </a:ext>
                </a:extLst>
              </p:cNvPr>
              <p:cNvSpPr txBox="1"/>
              <p:nvPr/>
            </p:nvSpPr>
            <p:spPr>
              <a:xfrm>
                <a:off x="407368" y="5047317"/>
                <a:ext cx="2368360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3B91CD9-4F54-2A97-B1BF-0BCE1D2295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047317"/>
                <a:ext cx="2368360" cy="769379"/>
              </a:xfrm>
              <a:prstGeom prst="rect">
                <a:avLst/>
              </a:prstGeom>
              <a:blipFill>
                <a:blip r:embed="rId7"/>
                <a:stretch>
                  <a:fillRect l="-4124" r="-412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93D9B9A-A80D-DEE7-014E-B1A2FDF23600}"/>
              </a:ext>
            </a:extLst>
          </p:cNvPr>
          <p:cNvSpPr txBox="1"/>
          <p:nvPr/>
        </p:nvSpPr>
        <p:spPr>
          <a:xfrm>
            <a:off x="407368" y="5723084"/>
            <a:ext cx="29089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5" name="yt_shape_12695"/>
          <p:cNvSpPr txBox="1"/>
          <p:nvPr/>
        </p:nvSpPr>
        <p:spPr>
          <a:xfrm>
            <a:off x="540000" y="3402982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【易错易混】对应关系考虑不全面而出错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F863B52-4F36-993C-8AC8-2138CCFB2A19}"/>
              </a:ext>
            </a:extLst>
          </p:cNvPr>
          <p:cNvSpPr txBox="1"/>
          <p:nvPr/>
        </p:nvSpPr>
        <p:spPr>
          <a:xfrm>
            <a:off x="449989" y="3356176"/>
            <a:ext cx="5666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【易错易混】对应关系考虑不全面而出错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96" name="yt_shape_12696"/>
              <p:cNvSpPr txBox="1"/>
              <p:nvPr/>
            </p:nvSpPr>
            <p:spPr>
              <a:xfrm>
                <a:off x="540119" y="1700034"/>
                <a:ext cx="11492915" cy="20702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已知一个三角形的三边长分别为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另一个三角形的一边长为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b86ad,isEnd"/>
                  </a:rPr>
                  <a:t>若使两个三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角形相似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则另外两边的长分别为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东营市中考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如果一个直角三角形的两条边长分别是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a515b,isEnd"/>
                  </a:rPr>
                  <a:t>另一个与它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相似的直角三角形的边长分别是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及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696" name="yt_shape_126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00034"/>
                <a:ext cx="11492915" cy="2070247"/>
              </a:xfrm>
              <a:prstGeom prst="rect">
                <a:avLst/>
              </a:prstGeom>
              <a:blipFill>
                <a:blip r:embed="rId2"/>
                <a:stretch>
                  <a:fillRect l="-1645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699" name="yt_table_126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674216"/>
              </p:ext>
            </p:extLst>
          </p:nvPr>
        </p:nvGraphicFramePr>
        <p:xfrm>
          <a:off x="540047" y="3832552"/>
          <a:ext cx="5554980" cy="950976"/>
        </p:xfrm>
        <a:graphic>
          <a:graphicData uri="http://schemas.openxmlformats.org/drawingml/2006/table">
            <a:tbl>
              <a:tblPr/>
              <a:tblGrid>
                <a:gridCol w="3243580">
                  <a:extLst>
                    <a:ext uri="{9D8B030D-6E8A-4147-A177-3AD203B41FA5}">
                      <a16:colId xmlns:a16="http://schemas.microsoft.com/office/drawing/2014/main" val="10495"/>
                    </a:ext>
                  </a:extLst>
                </a:gridCol>
                <a:gridCol w="2311400">
                  <a:extLst>
                    <a:ext uri="{9D8B030D-6E8A-4147-A177-3AD203B41FA5}">
                      <a16:colId xmlns:a16="http://schemas.microsoft.com/office/drawing/2014/main" val="104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有无数个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00BD70C-E72F-29DC-976C-2E690E96DE86}"/>
                  </a:ext>
                </a:extLst>
              </p:cNvPr>
              <p:cNvSpPr txBox="1"/>
              <p:nvPr/>
            </p:nvSpPr>
            <p:spPr>
              <a:xfrm>
                <a:off x="5326908" y="2047766"/>
                <a:ext cx="319474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2" name="文本框 1" descr="{'rangeId': 8, 'pageBreak': True, 'mathAnswerShape': 1}">
                <a:extLst>
                  <a:ext uri="{FF2B5EF4-FFF2-40B4-BE49-F238E27FC236}">
                    <a16:creationId xmlns:a16="http://schemas.microsoft.com/office/drawing/2014/main" id="{C00BD70C-E72F-29DC-976C-2E690E96DE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6908" y="2047766"/>
                <a:ext cx="3194749" cy="768490"/>
              </a:xfrm>
              <a:prstGeom prst="rect">
                <a:avLst/>
              </a:prstGeom>
              <a:blipFill>
                <a:blip r:embed="rId4"/>
                <a:stretch>
                  <a:fillRect l="-305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29A029B-2505-E45F-1952-301522053E4F}"/>
              </a:ext>
            </a:extLst>
          </p:cNvPr>
          <p:cNvSpPr txBox="1"/>
          <p:nvPr/>
        </p:nvSpPr>
        <p:spPr>
          <a:xfrm>
            <a:off x="8225682" y="32790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3" name="yt_shape_12703"/>
          <p:cNvSpPr txBox="1"/>
          <p:nvPr/>
        </p:nvSpPr>
        <p:spPr>
          <a:xfrm>
            <a:off x="540119" y="173820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在如图所示的象棋盘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各个小正方形的边长均相等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马走日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04a5"/>
              </a:rPr>
              <a:t>的规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落在下列哪个位置时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f5246"/>
              </a:rPr>
              <a:t>所在位置的格点构成的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所在位置的格点构成的三角形相似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07" name="yt_table_1270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604199"/>
              </p:ext>
            </p:extLst>
          </p:nvPr>
        </p:nvGraphicFramePr>
        <p:xfrm>
          <a:off x="540047" y="5004407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497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98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99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5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"/>
                  </a:ext>
                </a:extLst>
              </a:tr>
            </a:tbl>
          </a:graphicData>
        </a:graphic>
      </p:graphicFrame>
      <p:grpSp>
        <p:nvGrpSpPr>
          <p:cNvPr id="12704" name="yt_shape_12704_skip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99209" y="3177774"/>
            <a:ext cx="2591703" cy="1827036"/>
            <a:chOff x="0" y="0"/>
            <a:chExt cx="2591703" cy="1827036"/>
          </a:xfrm>
        </p:grpSpPr>
        <p:pic>
          <p:nvPicPr>
            <p:cNvPr id="2" name="yt_image_1270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91703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06" name="yt_shape_12706"/>
            <p:cNvSpPr txBox="1"/>
            <p:nvPr/>
          </p:nvSpPr>
          <p:spPr>
            <a:xfrm>
              <a:off x="762570" y="14670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F38FB4A-A79E-EDC0-CB5A-005A59BA25B6}"/>
              </a:ext>
            </a:extLst>
          </p:cNvPr>
          <p:cNvSpPr txBox="1"/>
          <p:nvPr/>
        </p:nvSpPr>
        <p:spPr>
          <a:xfrm>
            <a:off x="9594107" y="264237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701" name="yt_image_12701" title="H_41.8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47" y="1112357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9" name="yt_shape_12709"/>
          <p:cNvSpPr txBox="1"/>
          <p:nvPr/>
        </p:nvSpPr>
        <p:spPr>
          <a:xfrm>
            <a:off x="540119" y="216911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30fd"/>
              </a:rPr>
              <a:t>下列条件中不能推出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13" name="yt_table_1271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861610"/>
              </p:ext>
            </p:extLst>
          </p:nvPr>
        </p:nvGraphicFramePr>
        <p:xfrm>
          <a:off x="540047" y="3128548"/>
          <a:ext cx="7148830" cy="950976"/>
        </p:xfrm>
        <a:graphic>
          <a:graphicData uri="http://schemas.openxmlformats.org/drawingml/2006/table">
            <a:tbl>
              <a:tblPr/>
              <a:tblGrid>
                <a:gridCol w="4097655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  <a:gridCol w="3051175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APB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EPC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APE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的中点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6"/>
                  </a:ext>
                </a:extLst>
              </a:tr>
            </a:tbl>
          </a:graphicData>
        </a:graphic>
      </p:graphicFrame>
      <p:grpSp>
        <p:nvGrpSpPr>
          <p:cNvPr id="12710" name="yt_shape_12710_skip" title="H_151.2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07017" y="3128548"/>
            <a:ext cx="1442784" cy="1920762"/>
            <a:chOff x="0" y="0"/>
            <a:chExt cx="1442784" cy="1920762"/>
          </a:xfrm>
        </p:grpSpPr>
        <p:pic>
          <p:nvPicPr>
            <p:cNvPr id="2" name="yt_image_1271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42784" cy="1524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12" name="yt_shape_12712"/>
            <p:cNvSpPr txBox="1"/>
            <p:nvPr/>
          </p:nvSpPr>
          <p:spPr>
            <a:xfrm>
              <a:off x="188111" y="156076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3828F2F-4691-0ADC-1E47-E6D0E4F9EC05}"/>
              </a:ext>
            </a:extLst>
          </p:cNvPr>
          <p:cNvSpPr txBox="1"/>
          <p:nvPr/>
        </p:nvSpPr>
        <p:spPr>
          <a:xfrm>
            <a:off x="4515696" y="259779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15" name="yt_shape_12715"/>
              <p:cNvSpPr txBox="1"/>
              <p:nvPr/>
            </p:nvSpPr>
            <p:spPr>
              <a:xfrm>
                <a:off x="540000" y="900000"/>
                <a:ext cx="6220229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青岛市中考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15" name="yt_shape_12715" descr="{&quot;rangeId&quot;:17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20229" cy="642740"/>
              </a:xfrm>
              <a:prstGeom prst="rect">
                <a:avLst/>
              </a:prstGeom>
              <a:blipFill>
                <a:blip r:embed="rId2"/>
                <a:stretch>
                  <a:fillRect l="-3039" r="-205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17" name="yt_image_12717" title="H_134.2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8780" y="1844398"/>
            <a:ext cx="1694440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719" name="yt_shape_12719"/>
              <p:cNvSpPr txBox="1"/>
              <p:nvPr/>
            </p:nvSpPr>
            <p:spPr>
              <a:xfrm>
                <a:off x="540000" y="3501660"/>
                <a:ext cx="5564024" cy="30310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19" name="yt_shape_12719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01660"/>
                <a:ext cx="5564024" cy="3031086"/>
              </a:xfrm>
              <a:prstGeom prst="rect">
                <a:avLst/>
              </a:prstGeom>
              <a:blipFill>
                <a:blip r:embed="rId4"/>
                <a:stretch>
                  <a:fillRect l="-3399" t="-1606" r="-2412" b="-52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85438B5-DE5D-70B1-9B5D-EDFE9A4ABE81}"/>
                  </a:ext>
                </a:extLst>
              </p:cNvPr>
              <p:cNvSpPr txBox="1"/>
              <p:nvPr/>
            </p:nvSpPr>
            <p:spPr>
              <a:xfrm>
                <a:off x="449989" y="3930342"/>
                <a:ext cx="4282757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证明：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}">
                <a:extLst>
                  <a:ext uri="{FF2B5EF4-FFF2-40B4-BE49-F238E27FC236}">
                    <a16:creationId xmlns:a16="http://schemas.microsoft.com/office/drawing/2014/main" id="{485438B5-DE5D-70B1-9B5D-EDFE9A4ABE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30342"/>
                <a:ext cx="4282757" cy="769062"/>
              </a:xfrm>
              <a:prstGeom prst="rect">
                <a:avLst/>
              </a:prstGeom>
              <a:blipFill>
                <a:blip r:embed="rId5"/>
                <a:stretch>
                  <a:fillRect l="-2279" r="-227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724B6E1-E5FF-3E3F-AC54-9B750C037506}"/>
              </a:ext>
            </a:extLst>
          </p:cNvPr>
          <p:cNvSpPr txBox="1"/>
          <p:nvPr/>
        </p:nvSpPr>
        <p:spPr>
          <a:xfrm>
            <a:off x="449989" y="4605793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77D3A1-92D5-ACA9-C9B7-54C3B8C09411}"/>
              </a:ext>
            </a:extLst>
          </p:cNvPr>
          <p:cNvSpPr txBox="1"/>
          <p:nvPr/>
        </p:nvSpPr>
        <p:spPr>
          <a:xfrm>
            <a:off x="449989" y="5081280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E88D97-BF69-432E-D182-1C181FC52ECE}"/>
              </a:ext>
            </a:extLst>
          </p:cNvPr>
          <p:cNvSpPr txBox="1"/>
          <p:nvPr/>
        </p:nvSpPr>
        <p:spPr>
          <a:xfrm>
            <a:off x="449989" y="5556768"/>
            <a:ext cx="5690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ACE0A77-0B6A-DEEB-7C32-40F0A5C00E5B}"/>
              </a:ext>
            </a:extLst>
          </p:cNvPr>
          <p:cNvSpPr txBox="1"/>
          <p:nvPr/>
        </p:nvSpPr>
        <p:spPr>
          <a:xfrm>
            <a:off x="449989" y="6032256"/>
            <a:ext cx="29089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1727</Words>
  <Application>Microsoft Office PowerPoint</Application>
  <PresentationFormat>宽屏</PresentationFormat>
  <Paragraphs>127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2024-04-28T01:47:59Z</dcterms:created>
  <dcterms:modified xsi:type="dcterms:W3CDTF">2024-04-28T05:24:05Z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