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3" r:id="rId7"/>
    <p:sldId id="314" r:id="rId8"/>
    <p:sldId id="317" r:id="rId9"/>
    <p:sldId id="318" r:id="rId10"/>
    <p:sldId id="320" r:id="rId11"/>
    <p:sldId id="323" r:id="rId12"/>
    <p:sldId id="325" r:id="rId13"/>
    <p:sldId id="326" r:id="rId14"/>
    <p:sldId id="331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2" name="yt_image_1087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53678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4" name="yt_shape_10874"/>
          <p:cNvSpPr txBox="1"/>
          <p:nvPr/>
        </p:nvSpPr>
        <p:spPr>
          <a:xfrm>
            <a:off x="540000" y="188505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特殊平行四边形的性质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875" name="yt_image_10875" title="H_225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9789" y="2440223"/>
            <a:ext cx="4073441" cy="286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9B66CC9-60A9-C698-545E-F6606BB2B54A}"/>
              </a:ext>
            </a:extLst>
          </p:cNvPr>
          <p:cNvSpPr/>
          <p:nvPr/>
        </p:nvSpPr>
        <p:spPr>
          <a:xfrm>
            <a:off x="5883480" y="3351820"/>
            <a:ext cx="1508663" cy="2025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DBDA05-636D-E54A-25A8-653826B9C15A}"/>
              </a:ext>
            </a:extLst>
          </p:cNvPr>
          <p:cNvSpPr/>
          <p:nvPr/>
        </p:nvSpPr>
        <p:spPr>
          <a:xfrm>
            <a:off x="6822453" y="4266155"/>
            <a:ext cx="418842" cy="2025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4F3C36A-814B-5C46-63E4-CDDCA22602CE}"/>
              </a:ext>
            </a:extLst>
          </p:cNvPr>
          <p:cNvSpPr/>
          <p:nvPr/>
        </p:nvSpPr>
        <p:spPr>
          <a:xfrm>
            <a:off x="5719229" y="4703002"/>
            <a:ext cx="1240867" cy="2025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EE0A204-864C-9028-1A1D-F45E8367C78F}"/>
              </a:ext>
            </a:extLst>
          </p:cNvPr>
          <p:cNvSpPr/>
          <p:nvPr/>
        </p:nvSpPr>
        <p:spPr>
          <a:xfrm>
            <a:off x="6672063" y="2924944"/>
            <a:ext cx="569231" cy="2025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4" name="yt_shape_10934"/>
          <p:cNvSpPr txBox="1"/>
          <p:nvPr/>
        </p:nvSpPr>
        <p:spPr>
          <a:xfrm>
            <a:off x="540000" y="21275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33" name="yt_image_10933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275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6" name="yt_shape_10936"/>
          <p:cNvSpPr txBox="1"/>
          <p:nvPr/>
        </p:nvSpPr>
        <p:spPr>
          <a:xfrm>
            <a:off x="540119" y="2709665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下列条件不能判定它是矩形的是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7" name="yt_table_109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909781"/>
              </p:ext>
            </p:extLst>
          </p:nvPr>
        </p:nvGraphicFramePr>
        <p:xfrm>
          <a:off x="540047" y="3188968"/>
          <a:ext cx="7456489" cy="1901952"/>
        </p:xfrm>
        <a:graphic>
          <a:graphicData uri="http://schemas.openxmlformats.org/drawingml/2006/table">
            <a:tbl>
              <a:tblPr/>
              <a:tblGrid>
                <a:gridCol w="7456489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E11E55F-27C9-25A6-BE72-2B13C5EFC76D}"/>
              </a:ext>
            </a:extLst>
          </p:cNvPr>
          <p:cNvSpPr txBox="1"/>
          <p:nvPr/>
        </p:nvSpPr>
        <p:spPr>
          <a:xfrm>
            <a:off x="10648207" y="26628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9" name="yt_shape_10939"/>
          <p:cNvSpPr txBox="1"/>
          <p:nvPr/>
        </p:nvSpPr>
        <p:spPr>
          <a:xfrm>
            <a:off x="540119" y="196213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若有以下条件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8f6"/>
              </a:rPr>
              <a:t>②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a09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则下列推理错误的是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40" name="yt_table_10940" title="H_146.0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1811685"/>
                  </p:ext>
                </p:extLst>
              </p:nvPr>
            </p:nvGraphicFramePr>
            <p:xfrm>
              <a:off x="540047" y="3401696"/>
              <a:ext cx="5019548" cy="1854582"/>
            </p:xfrm>
            <a:graphic>
              <a:graphicData uri="http://schemas.openxmlformats.org/drawingml/2006/table">
                <a:tbl>
                  <a:tblPr/>
                  <a:tblGrid>
                    <a:gridCol w="2975864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2043684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}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①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④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Cambria Math" pitchFamily="24"/>
                              <a:ea typeface="Cambria Math" pitchFamily="24"/>
                            </a:rPr>
                            <a:t>⇒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⑥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}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①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③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Cambria Math" pitchFamily="24"/>
                              <a:ea typeface="Cambria Math" pitchFamily="24"/>
                            </a:rPr>
                            <a:t>⇒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⑤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}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①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②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Cambria Math" pitchFamily="24"/>
                              <a:ea typeface="Cambria Math" pitchFamily="24"/>
                            </a:rPr>
                            <a:t>⇒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⑥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}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②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宋体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③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Cambria Math" pitchFamily="24"/>
                              <a:ea typeface="Cambria Math" pitchFamily="24"/>
                            </a:rPr>
                            <a:t>⇒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④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940" name="yt_table_10940" descr="{&quot;rangeId&quot;:19,&quot;type&quot;:&quot;Option&quot;}" title="H_146.0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1811685"/>
                  </p:ext>
                </p:extLst>
              </p:nvPr>
            </p:nvGraphicFramePr>
            <p:xfrm>
              <a:off x="540047" y="2339566"/>
              <a:ext cx="5019548" cy="1854582"/>
            </p:xfrm>
            <a:graphic>
              <a:graphicData uri="http://schemas.openxmlformats.org/drawingml/2006/table">
                <a:tbl>
                  <a:tblPr/>
                  <a:tblGrid>
                    <a:gridCol w="2975864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2043684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9272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712" b="-100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5536" b="-1006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  <a:tr h="9272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8712" b="-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5536" t="-100000" b="-6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F1CCEE-484D-8CDF-8A11-C443576F5C5A}"/>
              </a:ext>
            </a:extLst>
          </p:cNvPr>
          <p:cNvSpPr txBox="1"/>
          <p:nvPr/>
        </p:nvSpPr>
        <p:spPr>
          <a:xfrm>
            <a:off x="4798271" y="286630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2" name="yt_shape_10942"/>
          <p:cNvSpPr txBox="1"/>
          <p:nvPr/>
        </p:nvSpPr>
        <p:spPr>
          <a:xfrm>
            <a:off x="540000" y="141675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41" name="yt_image_10941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1675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944" name="yt_shape_10944"/>
              <p:cNvSpPr txBox="1"/>
              <p:nvPr/>
            </p:nvSpPr>
            <p:spPr>
              <a:xfrm>
                <a:off x="540119" y="1998919"/>
                <a:ext cx="11492915" cy="21550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云南省中考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是矩形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是矩形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的边上的点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317e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44" name="yt_shape_109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8919"/>
                <a:ext cx="11492915" cy="2155014"/>
              </a:xfrm>
              <a:prstGeom prst="rect">
                <a:avLst/>
              </a:prstGeom>
              <a:blipFill>
                <a:blip r:embed="rId3"/>
                <a:stretch>
                  <a:fillRect l="-1645" t="-2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1233EF-BE9B-05A5-18F7-02E85A609FFE}"/>
                  </a:ext>
                </a:extLst>
              </p:cNvPr>
              <p:cNvSpPr txBox="1"/>
              <p:nvPr/>
            </p:nvSpPr>
            <p:spPr>
              <a:xfrm>
                <a:off x="7295535" y="2427601"/>
                <a:ext cx="1593025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1, 'hasSerialNum': 1, 'mathAnswerShape': 1}">
                <a:extLst>
                  <a:ext uri="{FF2B5EF4-FFF2-40B4-BE49-F238E27FC236}">
                    <a16:creationId xmlns:a16="http://schemas.microsoft.com/office/drawing/2014/main" id="{3B1233EF-BE9B-05A5-18F7-02E85A609F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5535" y="2427601"/>
                <a:ext cx="1593025" cy="852437"/>
              </a:xfrm>
              <a:prstGeom prst="rect">
                <a:avLst/>
              </a:prstGeom>
              <a:blipFill>
                <a:blip r:embed="rId5"/>
                <a:stretch>
                  <a:fillRect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1DB3C4B-5432-80CE-51D1-3044793F4870}"/>
              </a:ext>
            </a:extLst>
          </p:cNvPr>
          <p:cNvCxnSpPr/>
          <p:nvPr/>
        </p:nvCxnSpPr>
        <p:spPr>
          <a:xfrm>
            <a:off x="7033121" y="3252282"/>
            <a:ext cx="17654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50" name="yt_shape_10950"/>
              <p:cNvSpPr txBox="1"/>
              <p:nvPr/>
            </p:nvSpPr>
            <p:spPr>
              <a:xfrm>
                <a:off x="540000" y="900000"/>
                <a:ext cx="6734216" cy="5520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b66"/>
                  </a:rPr>
                  <a:t>分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𝐴𝐵𝑂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950" name="yt_shape_10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34216" cy="5520166"/>
              </a:xfrm>
              <a:prstGeom prst="rect">
                <a:avLst/>
              </a:prstGeom>
              <a:blipFill>
                <a:blip r:embed="rId2"/>
                <a:stretch>
                  <a:fillRect l="-2808" t="-994" r="-65942" b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DE7A3D-2D62-0F9D-D02E-2344D7D6B408}"/>
              </a:ext>
            </a:extLst>
          </p:cNvPr>
          <p:cNvSpPr txBox="1"/>
          <p:nvPr/>
        </p:nvSpPr>
        <p:spPr>
          <a:xfrm>
            <a:off x="449989" y="2224851"/>
            <a:ext cx="511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45A606-462F-3356-8E33-DEB21116423E}"/>
                  </a:ext>
                </a:extLst>
              </p:cNvPr>
              <p:cNvSpPr txBox="1"/>
              <p:nvPr/>
            </p:nvSpPr>
            <p:spPr>
              <a:xfrm>
                <a:off x="449989" y="2348880"/>
                <a:ext cx="25711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45A606-462F-3356-8E33-DEB211164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8880"/>
                <a:ext cx="2571179" cy="1611643"/>
              </a:xfrm>
              <a:prstGeom prst="rect">
                <a:avLst/>
              </a:prstGeom>
              <a:blipFill>
                <a:blip r:embed="rId3"/>
                <a:stretch>
                  <a:fillRect l="-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2861877-B50D-09D6-2C1B-BFB83E47CC42}"/>
              </a:ext>
            </a:extLst>
          </p:cNvPr>
          <p:cNvSpPr txBox="1"/>
          <p:nvPr/>
        </p:nvSpPr>
        <p:spPr>
          <a:xfrm>
            <a:off x="449989" y="3866911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3B4A57-9236-FDDB-DEE9-304BA2BC900C}"/>
              </a:ext>
            </a:extLst>
          </p:cNvPr>
          <p:cNvSpPr txBox="1"/>
          <p:nvPr/>
        </p:nvSpPr>
        <p:spPr>
          <a:xfrm>
            <a:off x="449989" y="4342400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F4C8FF-E3B7-3BB8-9E71-6307851F0219}"/>
              </a:ext>
            </a:extLst>
          </p:cNvPr>
          <p:cNvSpPr txBox="1"/>
          <p:nvPr/>
        </p:nvSpPr>
        <p:spPr>
          <a:xfrm>
            <a:off x="449989" y="4817887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C21271-023E-7F55-9EFA-9948CB8776B9}"/>
                  </a:ext>
                </a:extLst>
              </p:cNvPr>
              <p:cNvSpPr txBox="1"/>
              <p:nvPr/>
            </p:nvSpPr>
            <p:spPr>
              <a:xfrm>
                <a:off x="449989" y="5293375"/>
                <a:ext cx="4098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C21271-023E-7F55-9EFA-9948CB877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3375"/>
                <a:ext cx="4098036" cy="765061"/>
              </a:xfrm>
              <a:prstGeom prst="rect">
                <a:avLst/>
              </a:prstGeom>
              <a:blipFill>
                <a:blip r:embed="rId4"/>
                <a:stretch>
                  <a:fillRect l="-2381" r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DC3DC15-3759-9704-B98D-8C23F24C54DC}"/>
              </a:ext>
            </a:extLst>
          </p:cNvPr>
          <p:cNvSpPr txBox="1"/>
          <p:nvPr/>
        </p:nvSpPr>
        <p:spPr>
          <a:xfrm>
            <a:off x="449989" y="5964825"/>
            <a:ext cx="194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947" name="yt_image_10947" title="H_125.1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8248" y="2301388"/>
            <a:ext cx="248048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54" name="yt_shape_10954"/>
              <p:cNvSpPr txBox="1"/>
              <p:nvPr/>
            </p:nvSpPr>
            <p:spPr>
              <a:xfrm>
                <a:off x="540000" y="1109631"/>
                <a:ext cx="5820504" cy="54157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54" name="yt_shape_10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09631"/>
                <a:ext cx="5820504" cy="5415713"/>
              </a:xfrm>
              <a:prstGeom prst="rect">
                <a:avLst/>
              </a:prstGeom>
              <a:blipFill>
                <a:blip r:embed="rId2"/>
                <a:stretch>
                  <a:fillRect l="-3249" t="-1914" r="-2201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417753-0077-A054-2483-1185CE335CF4}"/>
              </a:ext>
            </a:extLst>
          </p:cNvPr>
          <p:cNvSpPr txBox="1"/>
          <p:nvPr/>
        </p:nvSpPr>
        <p:spPr>
          <a:xfrm>
            <a:off x="449989" y="1062825"/>
            <a:ext cx="47584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907FE7-C731-0BBD-0024-7101A517E6D2}"/>
                  </a:ext>
                </a:extLst>
              </p:cNvPr>
              <p:cNvSpPr txBox="1"/>
              <p:nvPr/>
            </p:nvSpPr>
            <p:spPr>
              <a:xfrm>
                <a:off x="449989" y="1465161"/>
                <a:ext cx="4302823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907FE7-C731-0BBD-0024-7101A517E6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65161"/>
                <a:ext cx="4302823" cy="661747"/>
              </a:xfrm>
              <a:prstGeom prst="rect">
                <a:avLst/>
              </a:prstGeom>
              <a:blipFill>
                <a:blip r:embed="rId3"/>
                <a:stretch>
                  <a:fillRect l="-2266" r="-1983" b="-9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813C8D9-0B3B-5FC6-79C5-6B6E99304D0E}"/>
              </a:ext>
            </a:extLst>
          </p:cNvPr>
          <p:cNvSpPr txBox="1"/>
          <p:nvPr/>
        </p:nvSpPr>
        <p:spPr>
          <a:xfrm>
            <a:off x="449989" y="2033296"/>
            <a:ext cx="55283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E384A9-726D-FF52-80F2-F6EEE6CCF646}"/>
              </a:ext>
            </a:extLst>
          </p:cNvPr>
          <p:cNvSpPr txBox="1"/>
          <p:nvPr/>
        </p:nvSpPr>
        <p:spPr>
          <a:xfrm>
            <a:off x="449989" y="2435632"/>
            <a:ext cx="25137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5530FC-ECE8-969E-9734-00DD64FEB470}"/>
              </a:ext>
            </a:extLst>
          </p:cNvPr>
          <p:cNvSpPr txBox="1"/>
          <p:nvPr/>
        </p:nvSpPr>
        <p:spPr>
          <a:xfrm>
            <a:off x="449989" y="2837968"/>
            <a:ext cx="59442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F825D7-2246-FDBA-E26F-536DF0F4AF8C}"/>
              </a:ext>
            </a:extLst>
          </p:cNvPr>
          <p:cNvSpPr txBox="1"/>
          <p:nvPr/>
        </p:nvSpPr>
        <p:spPr>
          <a:xfrm>
            <a:off x="449989" y="3240304"/>
            <a:ext cx="58807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6D4788-3ACD-C9A6-5FCB-AA27D5118F08}"/>
              </a:ext>
            </a:extLst>
          </p:cNvPr>
          <p:cNvSpPr txBox="1"/>
          <p:nvPr/>
        </p:nvSpPr>
        <p:spPr>
          <a:xfrm>
            <a:off x="449989" y="3642640"/>
            <a:ext cx="30613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D08DAC-56C2-91FC-3E5C-028524D1DF83}"/>
              </a:ext>
            </a:extLst>
          </p:cNvPr>
          <p:cNvSpPr txBox="1"/>
          <p:nvPr/>
        </p:nvSpPr>
        <p:spPr>
          <a:xfrm>
            <a:off x="449989" y="4044976"/>
            <a:ext cx="20453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AE72E7-C4E6-004D-8EBB-3E8A9C08D393}"/>
              </a:ext>
            </a:extLst>
          </p:cNvPr>
          <p:cNvSpPr txBox="1"/>
          <p:nvPr/>
        </p:nvSpPr>
        <p:spPr>
          <a:xfrm>
            <a:off x="449989" y="4447312"/>
            <a:ext cx="43885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12F249-6C60-1A96-8801-FBF9F2F9EA28}"/>
              </a:ext>
            </a:extLst>
          </p:cNvPr>
          <p:cNvSpPr txBox="1"/>
          <p:nvPr/>
        </p:nvSpPr>
        <p:spPr>
          <a:xfrm>
            <a:off x="449989" y="4849648"/>
            <a:ext cx="41266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FCDDBA-DA2E-A896-B393-7CEABA9D748F}"/>
              </a:ext>
            </a:extLst>
          </p:cNvPr>
          <p:cNvSpPr txBox="1"/>
          <p:nvPr/>
        </p:nvSpPr>
        <p:spPr>
          <a:xfrm>
            <a:off x="449989" y="5251984"/>
            <a:ext cx="38106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0C542C-25FA-B8B5-B328-7A8840E18B07}"/>
              </a:ext>
            </a:extLst>
          </p:cNvPr>
          <p:cNvSpPr txBox="1"/>
          <p:nvPr/>
        </p:nvSpPr>
        <p:spPr>
          <a:xfrm>
            <a:off x="449989" y="5654320"/>
            <a:ext cx="50727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F1D80D-2C4D-2EE8-5A1D-92344640233B}"/>
              </a:ext>
            </a:extLst>
          </p:cNvPr>
          <p:cNvSpPr txBox="1"/>
          <p:nvPr/>
        </p:nvSpPr>
        <p:spPr>
          <a:xfrm>
            <a:off x="449989" y="6056656"/>
            <a:ext cx="3245549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0950">
            <a:extLst>
              <a:ext uri="{FF2B5EF4-FFF2-40B4-BE49-F238E27FC236}">
                <a16:creationId xmlns:a16="http://schemas.microsoft.com/office/drawing/2014/main" id="{8BF55BDC-9388-A2BE-15B3-C6E66DF33F46}"/>
              </a:ext>
            </a:extLst>
          </p:cNvPr>
          <p:cNvSpPr txBox="1"/>
          <p:nvPr/>
        </p:nvSpPr>
        <p:spPr>
          <a:xfrm>
            <a:off x="540000" y="684962"/>
            <a:ext cx="6734216" cy="55201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6" name="yt_image_10947" title="H_125.19">
            <a:extLst>
              <a:ext uri="{FF2B5EF4-FFF2-40B4-BE49-F238E27FC236}">
                <a16:creationId xmlns:a16="http://schemas.microsoft.com/office/drawing/2014/main" id="{1667BAEB-7EEB-DCD3-4EF2-4E4AAE63A6A4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2301388"/>
            <a:ext cx="248048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78" name="yt_image_108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2276872"/>
            <a:ext cx="4928585" cy="274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68A567B-03ED-EA0B-C842-2C6471E1823E}"/>
              </a:ext>
            </a:extLst>
          </p:cNvPr>
          <p:cNvSpPr/>
          <p:nvPr/>
        </p:nvSpPr>
        <p:spPr>
          <a:xfrm>
            <a:off x="4923141" y="2462960"/>
            <a:ext cx="377649" cy="2052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7056D10-EBCE-5470-3EC9-661E74C5C7FE}"/>
              </a:ext>
            </a:extLst>
          </p:cNvPr>
          <p:cNvSpPr/>
          <p:nvPr/>
        </p:nvSpPr>
        <p:spPr>
          <a:xfrm>
            <a:off x="5982198" y="2473906"/>
            <a:ext cx="1275247" cy="18335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D66560-FBC5-8A91-FD4A-948EF8F0E504}"/>
              </a:ext>
            </a:extLst>
          </p:cNvPr>
          <p:cNvSpPr/>
          <p:nvPr/>
        </p:nvSpPr>
        <p:spPr>
          <a:xfrm>
            <a:off x="4507181" y="2841888"/>
            <a:ext cx="421434" cy="2025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5AFC02F-AF6C-E414-6AA7-44598A9A6BBC}"/>
              </a:ext>
            </a:extLst>
          </p:cNvPr>
          <p:cNvSpPr/>
          <p:nvPr/>
        </p:nvSpPr>
        <p:spPr>
          <a:xfrm>
            <a:off x="5886418" y="2869924"/>
            <a:ext cx="1577734" cy="17514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7E9DC55-B00A-05C4-57CF-0AB461B51C63}"/>
              </a:ext>
            </a:extLst>
          </p:cNvPr>
          <p:cNvSpPr/>
          <p:nvPr/>
        </p:nvSpPr>
        <p:spPr>
          <a:xfrm>
            <a:off x="4712424" y="4036495"/>
            <a:ext cx="421434" cy="2025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499D14-D289-9879-222D-D5DC5AE00EF0}"/>
              </a:ext>
            </a:extLst>
          </p:cNvPr>
          <p:cNvSpPr/>
          <p:nvPr/>
        </p:nvSpPr>
        <p:spPr>
          <a:xfrm>
            <a:off x="6004091" y="3987239"/>
            <a:ext cx="1078214" cy="2347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FB5F8E-82CB-1723-7EDD-A6F92C0097A1}"/>
              </a:ext>
            </a:extLst>
          </p:cNvPr>
          <p:cNvSpPr/>
          <p:nvPr/>
        </p:nvSpPr>
        <p:spPr>
          <a:xfrm>
            <a:off x="4490761" y="4396561"/>
            <a:ext cx="810029" cy="186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25CA3D1-8A0B-3DFD-81B3-7F7018A28D6C}"/>
              </a:ext>
            </a:extLst>
          </p:cNvPr>
          <p:cNvSpPr/>
          <p:nvPr/>
        </p:nvSpPr>
        <p:spPr>
          <a:xfrm>
            <a:off x="5856316" y="4403198"/>
            <a:ext cx="1463820" cy="1997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77" name="yt_shape_10877"/>
          <p:cNvSpPr txBox="1"/>
          <p:nvPr/>
        </p:nvSpPr>
        <p:spPr>
          <a:xfrm>
            <a:off x="540000" y="1321303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特殊平行四边形的判定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880" name="yt_shape_10880"/>
          <p:cNvSpPr txBox="1"/>
          <p:nvPr/>
        </p:nvSpPr>
        <p:spPr>
          <a:xfrm>
            <a:off x="540000" y="5164084"/>
            <a:ext cx="53091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个角是直角的四边形是矩形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条边相等的四边形是菱形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B1E2E30-8EEE-29AD-4D43-45DDA4A24082}"/>
              </a:ext>
            </a:extLst>
          </p:cNvPr>
          <p:cNvSpPr txBox="1"/>
          <p:nvPr/>
        </p:nvSpPr>
        <p:spPr>
          <a:xfrm>
            <a:off x="1364389" y="511727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AC0BC9-454D-5FC3-41EC-F8DF55711820}"/>
              </a:ext>
            </a:extLst>
          </p:cNvPr>
          <p:cNvSpPr txBox="1"/>
          <p:nvPr/>
        </p:nvSpPr>
        <p:spPr>
          <a:xfrm>
            <a:off x="1059589" y="559276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3" grpId="0" animBg="1"/>
      <p:bldP spid="16" grpId="0" animBg="1"/>
      <p:bldP spid="19" grpId="0" build="allAtOnce"/>
      <p:bldP spid="2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3" name="yt_shape_10883"/>
          <p:cNvSpPr txBox="1"/>
          <p:nvPr/>
        </p:nvSpPr>
        <p:spPr>
          <a:xfrm>
            <a:off x="540000" y="1924143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82" name="yt_image_10882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4143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5" name="yt_shape_10885"/>
          <p:cNvSpPr txBox="1"/>
          <p:nvPr/>
        </p:nvSpPr>
        <p:spPr>
          <a:xfrm>
            <a:off x="540000" y="2506308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菱形的性质与判定</a:t>
            </a:r>
          </a:p>
        </p:txBody>
      </p:sp>
      <p:sp>
        <p:nvSpPr>
          <p:cNvPr id="10886" name="yt_shape_10886"/>
          <p:cNvSpPr txBox="1"/>
          <p:nvPr/>
        </p:nvSpPr>
        <p:spPr>
          <a:xfrm>
            <a:off x="540119" y="299574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e9bc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0" name="yt_table_108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39149"/>
              </p:ext>
            </p:extLst>
          </p:nvPr>
        </p:nvGraphicFramePr>
        <p:xfrm>
          <a:off x="540047" y="3955177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p:grpSp>
        <p:nvGrpSpPr>
          <p:cNvPr id="10887" name="yt_shape_10887_skip" title="H_105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9594" y="3955177"/>
            <a:ext cx="2090349" cy="1338975"/>
            <a:chOff x="0" y="0"/>
            <a:chExt cx="2090349" cy="1338975"/>
          </a:xfrm>
        </p:grpSpPr>
        <p:pic>
          <p:nvPicPr>
            <p:cNvPr id="2" name="yt_image_108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0349" cy="94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89" name="yt_shape_10889"/>
            <p:cNvSpPr txBox="1"/>
            <p:nvPr/>
          </p:nvSpPr>
          <p:spPr>
            <a:xfrm>
              <a:off x="511893" y="9789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35606">
            <a:extLst>
              <a:ext uri="{FF2B5EF4-FFF2-40B4-BE49-F238E27FC236}">
                <a16:creationId xmlns:a16="http://schemas.microsoft.com/office/drawing/2014/main" id="{127A82C2-9285-26B0-C507-CCD36ADD6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857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E017B7E-CB6F-CFFD-79C5-90EDB64FC8E4}"/>
              </a:ext>
            </a:extLst>
          </p:cNvPr>
          <p:cNvSpPr txBox="1"/>
          <p:nvPr/>
        </p:nvSpPr>
        <p:spPr>
          <a:xfrm>
            <a:off x="1669308" y="34244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2" name="yt_shape_10892"/>
          <p:cNvSpPr txBox="1"/>
          <p:nvPr/>
        </p:nvSpPr>
        <p:spPr>
          <a:xfrm>
            <a:off x="540119" y="23256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105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6" name="yt_table_1089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76327"/>
              </p:ext>
            </p:extLst>
          </p:nvPr>
        </p:nvGraphicFramePr>
        <p:xfrm>
          <a:off x="540047" y="3285105"/>
          <a:ext cx="7421880" cy="950976"/>
        </p:xfrm>
        <a:graphic>
          <a:graphicData uri="http://schemas.openxmlformats.org/drawingml/2006/table">
            <a:tbl>
              <a:tblPr/>
              <a:tblGrid>
                <a:gridCol w="3596005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3825875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grpSp>
        <p:nvGrpSpPr>
          <p:cNvPr id="10893" name="yt_shape_10893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3676" y="3285105"/>
            <a:ext cx="2186289" cy="1607580"/>
            <a:chOff x="0" y="0"/>
            <a:chExt cx="2186289" cy="1607580"/>
          </a:xfrm>
        </p:grpSpPr>
        <p:pic>
          <p:nvPicPr>
            <p:cNvPr id="2" name="yt_image_108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8628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95" name="yt_shape_10895"/>
            <p:cNvSpPr txBox="1"/>
            <p:nvPr/>
          </p:nvSpPr>
          <p:spPr>
            <a:xfrm>
              <a:off x="559863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13D41DB-E93C-48E7-9927-6CD80D3080ED}"/>
              </a:ext>
            </a:extLst>
          </p:cNvPr>
          <p:cNvSpPr txBox="1"/>
          <p:nvPr/>
        </p:nvSpPr>
        <p:spPr>
          <a:xfrm>
            <a:off x="2278908" y="27543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120" y="223982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cb8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若菱形的面积等于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e25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899" name="yt_image_10899" title="H_90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90" y="3861048"/>
            <a:ext cx="1876219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7A36B9-CEF0-3DD0-9351-4B376F7EC99C}"/>
              </a:ext>
            </a:extLst>
          </p:cNvPr>
          <p:cNvSpPr txBox="1"/>
          <p:nvPr/>
        </p:nvSpPr>
        <p:spPr>
          <a:xfrm>
            <a:off x="1901084" y="31439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1" name="yt_shape_10901"/>
          <p:cNvSpPr txBox="1"/>
          <p:nvPr/>
        </p:nvSpPr>
        <p:spPr>
          <a:xfrm>
            <a:off x="540000" y="1279958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矩形的性质与判定</a:t>
            </a:r>
          </a:p>
        </p:txBody>
      </p:sp>
      <p:sp>
        <p:nvSpPr>
          <p:cNvPr id="10902" name="yt_shape_10902"/>
          <p:cNvSpPr txBox="1"/>
          <p:nvPr/>
        </p:nvSpPr>
        <p:spPr>
          <a:xfrm>
            <a:off x="540000" y="1769392"/>
            <a:ext cx="97302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3" name="yt_table_109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89500"/>
              </p:ext>
            </p:extLst>
          </p:nvPr>
        </p:nvGraphicFramePr>
        <p:xfrm>
          <a:off x="540047" y="2248695"/>
          <a:ext cx="6176011" cy="950976"/>
        </p:xfrm>
        <a:graphic>
          <a:graphicData uri="http://schemas.openxmlformats.org/drawingml/2006/table">
            <a:tbl>
              <a:tblPr/>
              <a:tblGrid>
                <a:gridCol w="4032886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sp>
        <p:nvSpPr>
          <p:cNvPr id="10905" name="yt_shape_10905"/>
          <p:cNvSpPr txBox="1"/>
          <p:nvPr/>
        </p:nvSpPr>
        <p:spPr>
          <a:xfrm>
            <a:off x="540119" y="32502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655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9" name="yt_table_10909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1860657"/>
                  </p:ext>
                </p:extLst>
              </p:nvPr>
            </p:nvGraphicFramePr>
            <p:xfrm>
              <a:off x="540047" y="4209684"/>
              <a:ext cx="7100254" cy="64230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909" name="yt_table_10909_skip" descr="{&quot;rangeId&quot;:10,&quot;type&quot;:&quot;Option&quot;,&quot;drawing&quot;:[&quot;yt_shape_10906&quot;]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1860657"/>
                  </p:ext>
                </p:extLst>
              </p:nvPr>
            </p:nvGraphicFramePr>
            <p:xfrm>
              <a:off x="540047" y="3829726"/>
              <a:ext cx="7100254" cy="64230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446" r="-15412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446" r="-5412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875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06" name="yt_shape_10906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3720" y="4209684"/>
            <a:ext cx="1846170" cy="1728738"/>
            <a:chOff x="0" y="0"/>
            <a:chExt cx="1846170" cy="1728738"/>
          </a:xfrm>
        </p:grpSpPr>
        <p:pic>
          <p:nvPicPr>
            <p:cNvPr id="2" name="yt_image_10906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6170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08" name="yt_shape_10908"/>
            <p:cNvSpPr txBox="1"/>
            <p:nvPr/>
          </p:nvSpPr>
          <p:spPr>
            <a:xfrm>
              <a:off x="389804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35676">
            <a:extLst>
              <a:ext uri="{FF2B5EF4-FFF2-40B4-BE49-F238E27FC236}">
                <a16:creationId xmlns:a16="http://schemas.microsoft.com/office/drawing/2014/main" id="{FEF05B87-1FA3-A4F8-11D7-3877AE6803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322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BC009B-6E34-631D-ED04-C6F8274C05A0}"/>
              </a:ext>
            </a:extLst>
          </p:cNvPr>
          <p:cNvSpPr txBox="1"/>
          <p:nvPr/>
        </p:nvSpPr>
        <p:spPr>
          <a:xfrm>
            <a:off x="9255851" y="17225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B95E07-F64B-3A9D-3BA2-34A3B196BF11}"/>
              </a:ext>
            </a:extLst>
          </p:cNvPr>
          <p:cNvSpPr txBox="1"/>
          <p:nvPr/>
        </p:nvSpPr>
        <p:spPr>
          <a:xfrm>
            <a:off x="9892557" y="36789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0" name="yt_shape_10910"/>
              <p:cNvSpPr txBox="1"/>
              <p:nvPr/>
            </p:nvSpPr>
            <p:spPr>
              <a:xfrm>
                <a:off x="540119" y="2013092"/>
                <a:ext cx="11492915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81da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0" name="yt_shape_109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3092"/>
                <a:ext cx="11492915" cy="949299"/>
              </a:xfrm>
              <a:prstGeom prst="rect">
                <a:avLst/>
              </a:prstGeom>
              <a:blipFill>
                <a:blip r:embed="rId2"/>
                <a:stretch>
                  <a:fillRect l="-1645" t="-512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15" name="yt_shape_10915"/>
          <p:cNvSpPr txBox="1"/>
          <p:nvPr/>
        </p:nvSpPr>
        <p:spPr>
          <a:xfrm>
            <a:off x="540000" y="484641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12" name="yt_shape_10912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6848" y="3165543"/>
            <a:ext cx="1398303" cy="1630440"/>
            <a:chOff x="0" y="0"/>
            <a:chExt cx="1398303" cy="1630440"/>
          </a:xfrm>
        </p:grpSpPr>
        <p:pic>
          <p:nvPicPr>
            <p:cNvPr id="2" name="yt_image_1091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8303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14" name="yt_shape_10914"/>
            <p:cNvSpPr txBox="1"/>
            <p:nvPr/>
          </p:nvSpPr>
          <p:spPr>
            <a:xfrm>
              <a:off x="165870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676C09-0D96-1B98-29A4-779187E2CFE6}"/>
                  </a:ext>
                </a:extLst>
              </p:cNvPr>
              <p:cNvSpPr txBox="1"/>
              <p:nvPr/>
            </p:nvSpPr>
            <p:spPr>
              <a:xfrm>
                <a:off x="8532071" y="2360825"/>
                <a:ext cx="110096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90676C09-0D96-1B98-29A4-779187E2C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2071" y="2360825"/>
                <a:ext cx="1100963" cy="558242"/>
              </a:xfrm>
              <a:prstGeom prst="rect">
                <a:avLst/>
              </a:prstGeom>
              <a:blipFill>
                <a:blip r:embed="rId4"/>
                <a:stretch>
                  <a:fillRect l="-888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2204369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直角三角形斜边上的中线的性质</a:t>
            </a:r>
          </a:p>
        </p:txBody>
      </p:sp>
      <p:sp>
        <p:nvSpPr>
          <p:cNvPr id="10917" name="yt_shape_10917"/>
          <p:cNvSpPr txBox="1"/>
          <p:nvPr/>
        </p:nvSpPr>
        <p:spPr>
          <a:xfrm>
            <a:off x="540119" y="26938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eb6"/>
              </a:rPr>
              <a:t>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1" name="yt_table_109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963710"/>
              </p:ext>
            </p:extLst>
          </p:nvPr>
        </p:nvGraphicFramePr>
        <p:xfrm>
          <a:off x="540047" y="365323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grpSp>
        <p:nvGrpSpPr>
          <p:cNvPr id="10918" name="yt_shape_10918_skip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5269" y="3653238"/>
            <a:ext cx="1744599" cy="1360692"/>
            <a:chOff x="0" y="0"/>
            <a:chExt cx="1744599" cy="1360692"/>
          </a:xfrm>
        </p:grpSpPr>
        <p:pic>
          <p:nvPicPr>
            <p:cNvPr id="2" name="yt_image_109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599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20" name="yt_shape_10920"/>
            <p:cNvSpPr txBox="1"/>
            <p:nvPr/>
          </p:nvSpPr>
          <p:spPr>
            <a:xfrm>
              <a:off x="339018" y="10006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35743">
            <a:extLst>
              <a:ext uri="{FF2B5EF4-FFF2-40B4-BE49-F238E27FC236}">
                <a16:creationId xmlns:a16="http://schemas.microsoft.com/office/drawing/2014/main" id="{CD67732C-82E4-9D15-5736-5D5DB26500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56638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35EAF06-E383-4AE6-B341-14C6193FC688}"/>
              </a:ext>
            </a:extLst>
          </p:cNvPr>
          <p:cNvSpPr txBox="1"/>
          <p:nvPr/>
        </p:nvSpPr>
        <p:spPr>
          <a:xfrm>
            <a:off x="8528896" y="3122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3" name="yt_shape_10923"/>
          <p:cNvSpPr txBox="1"/>
          <p:nvPr/>
        </p:nvSpPr>
        <p:spPr>
          <a:xfrm>
            <a:off x="540000" y="1143882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正方形的性质与判定</a:t>
            </a:r>
          </a:p>
        </p:txBody>
      </p:sp>
      <p:sp>
        <p:nvSpPr>
          <p:cNvPr id="10924" name="yt_shape_10924"/>
          <p:cNvSpPr txBox="1"/>
          <p:nvPr/>
        </p:nvSpPr>
        <p:spPr>
          <a:xfrm>
            <a:off x="540119" y="16333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两边与坐标轴正半轴重合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6af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8" name="yt_table_109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510567"/>
              </p:ext>
            </p:extLst>
          </p:nvPr>
        </p:nvGraphicFramePr>
        <p:xfrm>
          <a:off x="540047" y="2592751"/>
          <a:ext cx="68678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grpSp>
        <p:nvGrpSpPr>
          <p:cNvPr id="10925" name="yt_shape_10925_skip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62399" y="2592751"/>
            <a:ext cx="1187346" cy="1520712"/>
            <a:chOff x="0" y="0"/>
            <a:chExt cx="1187346" cy="1520712"/>
          </a:xfrm>
        </p:grpSpPr>
        <p:pic>
          <p:nvPicPr>
            <p:cNvPr id="2" name="yt_image_1092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7346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27" name="yt_shape_10927"/>
            <p:cNvSpPr txBox="1"/>
            <p:nvPr/>
          </p:nvSpPr>
          <p:spPr>
            <a:xfrm>
              <a:off x="60392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930" name="yt_shape_10930"/>
          <p:cNvSpPr txBox="1"/>
          <p:nvPr/>
        </p:nvSpPr>
        <p:spPr>
          <a:xfrm>
            <a:off x="540119" y="41639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若顺次连接四边形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各边的中点所得的四边形是正方形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1f2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1" name="yt_table_109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721708"/>
              </p:ext>
            </p:extLst>
          </p:nvPr>
        </p:nvGraphicFramePr>
        <p:xfrm>
          <a:off x="540047" y="5123350"/>
          <a:ext cx="70964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互相平分且相等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互相垂直且相等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pic>
        <p:nvPicPr>
          <p:cNvPr id="4" name="yt_shape_1714269035805">
            <a:extLst>
              <a:ext uri="{FF2B5EF4-FFF2-40B4-BE49-F238E27FC236}">
                <a16:creationId xmlns:a16="http://schemas.microsoft.com/office/drawing/2014/main" id="{5E3978B3-F022-89A7-2B5E-3977A545A2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6151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8349BA-8283-D4A4-CAC6-B768A285CAE0}"/>
              </a:ext>
            </a:extLst>
          </p:cNvPr>
          <p:cNvSpPr txBox="1"/>
          <p:nvPr/>
        </p:nvSpPr>
        <p:spPr>
          <a:xfrm>
            <a:off x="2882158" y="20619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1E48CC-9779-C371-2A51-62D582BB7D14}"/>
              </a:ext>
            </a:extLst>
          </p:cNvPr>
          <p:cNvSpPr txBox="1"/>
          <p:nvPr/>
        </p:nvSpPr>
        <p:spPr>
          <a:xfrm>
            <a:off x="6898532" y="45925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1455</Words>
  <Application>Microsoft Office PowerPoint</Application>
  <PresentationFormat>宽屏</PresentationFormat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2024-04-28T02:38:49Z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