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1" r:id="rId8"/>
    <p:sldId id="312" r:id="rId9"/>
    <p:sldId id="313" r:id="rId10"/>
    <p:sldId id="315" r:id="rId11"/>
    <p:sldId id="317" r:id="rId12"/>
    <p:sldId id="325" r:id="rId13"/>
    <p:sldId id="328" r:id="rId14"/>
    <p:sldId id="326" r:id="rId15"/>
    <p:sldId id="330" r:id="rId16"/>
    <p:sldId id="329" r:id="rId17"/>
    <p:sldId id="327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76" name="yt_image_1407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8424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8" name="yt_shape_14078"/>
          <p:cNvSpPr txBox="1"/>
          <p:nvPr/>
        </p:nvSpPr>
        <p:spPr>
          <a:xfrm>
            <a:off x="540000" y="2266412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反比例函数的图象与点的坐标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79" name="yt_shape_14079"/>
              <p:cNvSpPr txBox="1"/>
              <p:nvPr/>
            </p:nvSpPr>
            <p:spPr>
              <a:xfrm>
                <a:off x="540120" y="2755846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文山一中单元卷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19e9e"/>
                  </a:rPr>
                  <a:t>则其图象在平面直角坐标系中可能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79" name="yt_shape_14079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755846"/>
                <a:ext cx="11492915" cy="1110112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85" name="yt_shape_14085"/>
          <p:cNvSpPr txBox="1"/>
          <p:nvPr/>
        </p:nvSpPr>
        <p:spPr>
          <a:xfrm>
            <a:off x="540000" y="4069110"/>
            <a:ext cx="5286512" cy="8824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900" b="0" i="0" u="none" spc="-490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  <a:r>
              <a:rPr lang="en-US" altLang="zh-CN" sz="4850" b="0" i="0" u="none" spc="7299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900" b="0" i="0" u="none" spc="7279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900" b="0" i="0" u="none" spc="7279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900" b="0" i="0" u="none" spc="7279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</a:p>
        </p:txBody>
      </p:sp>
      <p:pic>
        <p:nvPicPr>
          <p:cNvPr id="14081" name="yt_image_14081" title="H_76.4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080540"/>
            <a:ext cx="1079136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82" name="yt_image_14082" title="H_77.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3868" y="4069110"/>
            <a:ext cx="1079748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83" name="yt_image_14083" title="H_77.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08348" y="4069110"/>
            <a:ext cx="1079748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84" name="yt_image_14084" title="H_77.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92828" y="4069110"/>
            <a:ext cx="1079748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7" name="yt_shape_14087"/>
          <p:cNvSpPr txBox="1"/>
          <p:nvPr/>
        </p:nvSpPr>
        <p:spPr>
          <a:xfrm>
            <a:off x="540000" y="5101518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A               B                C               D</a:t>
            </a:r>
          </a:p>
        </p:txBody>
      </p:sp>
      <p:pic>
        <p:nvPicPr>
          <p:cNvPr id="3" name="yt_shape_1714269491825" title="H_26.259764">
            <a:extLst>
              <a:ext uri="{FF2B5EF4-FFF2-40B4-BE49-F238E27FC236}">
                <a16:creationId xmlns:a16="http://schemas.microsoft.com/office/drawing/2014/main" id="{BC0244E8-DD9B-8759-AD10-AF28B0FE2D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1686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775952-85F2-6095-F6CC-51E67526E579}"/>
              </a:ext>
            </a:extLst>
          </p:cNvPr>
          <p:cNvSpPr txBox="1"/>
          <p:nvPr/>
        </p:nvSpPr>
        <p:spPr>
          <a:xfrm>
            <a:off x="1364509" y="33840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3" name="yt_shape_14143"/>
              <p:cNvSpPr txBox="1"/>
              <p:nvPr/>
            </p:nvSpPr>
            <p:spPr>
              <a:xfrm>
                <a:off x="540119" y="1033471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北京市中考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473f,isEnd"/>
                  </a:rPr>
                  <a:t>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轴的对称点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5695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3" name="yt_shape_14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33471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45" name="yt_shape_14145"/>
              <p:cNvSpPr txBox="1"/>
              <p:nvPr/>
            </p:nvSpPr>
            <p:spPr>
              <a:xfrm>
                <a:off x="540119" y="2684441"/>
                <a:ext cx="11492915" cy="11035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福建省中考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25de"/>
                  </a:rPr>
                  <a:t>的图象上的任意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现有以下结论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5" name="yt_shape_14145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84441"/>
                <a:ext cx="11111999" cy="1103572"/>
              </a:xfrm>
              <a:prstGeom prst="rect">
                <a:avLst/>
              </a:prstGeom>
              <a:blipFill>
                <a:blip r:embed="rId3"/>
                <a:stretch>
                  <a:fillRect l="-1701" r="-823" b="-16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47" name="yt_shape_14147"/>
          <p:cNvSpPr txBox="1"/>
          <p:nvPr/>
        </p:nvSpPr>
        <p:spPr>
          <a:xfrm>
            <a:off x="540000" y="3838801"/>
            <a:ext cx="4900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可以是平行四边形；</a:t>
            </a:r>
          </a:p>
        </p:txBody>
      </p:sp>
      <p:sp>
        <p:nvSpPr>
          <p:cNvPr id="14148" name="yt_shape_14148"/>
          <p:cNvSpPr txBox="1"/>
          <p:nvPr/>
        </p:nvSpPr>
        <p:spPr>
          <a:xfrm>
            <a:off x="540000" y="4318104"/>
            <a:ext cx="39770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可以是菱形；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540000" y="4797407"/>
            <a:ext cx="4284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不可能是矩形；</a:t>
            </a:r>
          </a:p>
        </p:txBody>
      </p:sp>
      <p:sp>
        <p:nvSpPr>
          <p:cNvPr id="14150" name="yt_shape_14150"/>
          <p:cNvSpPr txBox="1"/>
          <p:nvPr/>
        </p:nvSpPr>
        <p:spPr>
          <a:xfrm>
            <a:off x="540000" y="5276710"/>
            <a:ext cx="4361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不可能是正方形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51" name="yt_shape_14151"/>
          <p:cNvSpPr txBox="1"/>
          <p:nvPr/>
        </p:nvSpPr>
        <p:spPr>
          <a:xfrm>
            <a:off x="540000" y="5756013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写出所有正确结论的序号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57C060-6A29-1A3D-D064-342FF02182A4}"/>
              </a:ext>
            </a:extLst>
          </p:cNvPr>
          <p:cNvSpPr txBox="1"/>
          <p:nvPr/>
        </p:nvSpPr>
        <p:spPr>
          <a:xfrm>
            <a:off x="1059708" y="2147001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817617-0F37-361A-D595-0C8D08AC971B}"/>
              </a:ext>
            </a:extLst>
          </p:cNvPr>
          <p:cNvSpPr txBox="1"/>
          <p:nvPr/>
        </p:nvSpPr>
        <p:spPr>
          <a:xfrm>
            <a:off x="2583589" y="57092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2" name="yt_shape_14152"/>
              <p:cNvSpPr txBox="1"/>
              <p:nvPr/>
            </p:nvSpPr>
            <p:spPr>
              <a:xfrm>
                <a:off x="540119" y="1397896"/>
                <a:ext cx="11492915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6b1b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有两个不同的交点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2" name="yt_shape_14152" descr="{&quot;rangeId&quot;:2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7896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r="-1098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54" name="yt_image_14154" title="H_121.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8204" y="2655760"/>
            <a:ext cx="1835591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56" name="yt_shape_14156"/>
              <p:cNvSpPr txBox="1"/>
              <p:nvPr/>
            </p:nvSpPr>
            <p:spPr>
              <a:xfrm>
                <a:off x="540000" y="4268973"/>
                <a:ext cx="9072676" cy="15511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4156" name="yt_shape_14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8973"/>
                <a:ext cx="9072676" cy="1551130"/>
              </a:xfrm>
              <a:prstGeom prst="rect">
                <a:avLst/>
              </a:prstGeom>
              <a:blipFill>
                <a:blip r:embed="rId4"/>
                <a:stretch>
                  <a:fillRect l="-2083" t="-3137" r="-1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64AC06-998B-67C8-01CA-0AD5BD8C9F99}"/>
                  </a:ext>
                </a:extLst>
              </p:cNvPr>
              <p:cNvSpPr txBox="1"/>
              <p:nvPr/>
            </p:nvSpPr>
            <p:spPr>
              <a:xfrm>
                <a:off x="449989" y="4697656"/>
                <a:ext cx="9165018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代入反比例函数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6464AC06-998B-67C8-01CA-0AD5BD8C9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7656"/>
                <a:ext cx="9165018" cy="729882"/>
              </a:xfrm>
              <a:prstGeom prst="rect">
                <a:avLst/>
              </a:prstGeom>
              <a:blipFill>
                <a:blip r:embed="rId5"/>
                <a:stretch>
                  <a:fillRect l="-1065" r="-113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60" name="yt_shape_14160"/>
              <p:cNvSpPr txBox="1"/>
              <p:nvPr/>
            </p:nvSpPr>
            <p:spPr>
              <a:xfrm>
                <a:off x="540000" y="1615384"/>
                <a:ext cx="6315447" cy="32321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可知反比例函数表达式为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，整理，得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双曲线与直线有两个不同的交点，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的取值范围为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0" name="yt_shape_14160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5384"/>
                <a:ext cx="6315447" cy="3232103"/>
              </a:xfrm>
              <a:prstGeom prst="rect">
                <a:avLst/>
              </a:prstGeom>
              <a:blipFill>
                <a:blip r:embed="rId2"/>
                <a:stretch>
                  <a:fillRect l="-2992" r="-1931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5A3364B-1ACA-6B52-2BF3-08F9CC627C54}"/>
                  </a:ext>
                </a:extLst>
              </p:cNvPr>
              <p:cNvSpPr txBox="1"/>
              <p:nvPr/>
            </p:nvSpPr>
            <p:spPr>
              <a:xfrm>
                <a:off x="449989" y="1568578"/>
                <a:ext cx="64344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可知反比例函数表达式为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, 'mathAnswerShape': 1}">
                <a:extLst>
                  <a:ext uri="{FF2B5EF4-FFF2-40B4-BE49-F238E27FC236}">
                    <a16:creationId xmlns:a16="http://schemas.microsoft.com/office/drawing/2014/main" id="{A5A3364B-1ACA-6B52-2BF3-08F9CC627C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8578"/>
                <a:ext cx="6434455" cy="768617"/>
              </a:xfrm>
              <a:prstGeom prst="rect">
                <a:avLst/>
              </a:prstGeom>
              <a:blipFill>
                <a:blip r:embed="rId4"/>
                <a:stretch>
                  <a:fillRect l="-1517" r="-15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7E0FA4-22C6-29C8-2EB9-C53BDE959EAE}"/>
                  </a:ext>
                </a:extLst>
              </p:cNvPr>
              <p:cNvSpPr txBox="1"/>
              <p:nvPr/>
            </p:nvSpPr>
            <p:spPr>
              <a:xfrm>
                <a:off x="449989" y="2243583"/>
                <a:ext cx="546608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，整理，得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, 'mathAnswerShape': 1}">
                <a:extLst>
                  <a:ext uri="{FF2B5EF4-FFF2-40B4-BE49-F238E27FC236}">
                    <a16:creationId xmlns:a16="http://schemas.microsoft.com/office/drawing/2014/main" id="{A77E0FA4-22C6-29C8-2EB9-C53BDE959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43583"/>
                <a:ext cx="5466080" cy="768617"/>
              </a:xfrm>
              <a:prstGeom prst="rect">
                <a:avLst/>
              </a:prstGeom>
              <a:blipFill>
                <a:blip r:embed="rId5"/>
                <a:stretch>
                  <a:fillRect l="-1786" r="-18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3F4E69D-DFB9-0694-CC1F-FEAADD2DDBC6}"/>
              </a:ext>
            </a:extLst>
          </p:cNvPr>
          <p:cNvSpPr txBox="1"/>
          <p:nvPr/>
        </p:nvSpPr>
        <p:spPr>
          <a:xfrm>
            <a:off x="449989" y="2918588"/>
            <a:ext cx="607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双曲线与直线有两个不同的交点，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0EC4DF-5FE4-060B-C373-517CA51046E2}"/>
              </a:ext>
            </a:extLst>
          </p:cNvPr>
          <p:cNvSpPr txBox="1"/>
          <p:nvPr/>
        </p:nvSpPr>
        <p:spPr>
          <a:xfrm>
            <a:off x="449989" y="3394076"/>
            <a:ext cx="592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5F9B78-429D-DA8C-4FAB-0B128588287C}"/>
              </a:ext>
            </a:extLst>
          </p:cNvPr>
          <p:cNvSpPr txBox="1"/>
          <p:nvPr/>
        </p:nvSpPr>
        <p:spPr>
          <a:xfrm>
            <a:off x="449989" y="386956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813A4B-0DC5-B4C4-0978-E15C3CBCF2F2}"/>
              </a:ext>
            </a:extLst>
          </p:cNvPr>
          <p:cNvSpPr txBox="1"/>
          <p:nvPr/>
        </p:nvSpPr>
        <p:spPr>
          <a:xfrm>
            <a:off x="449989" y="4345052"/>
            <a:ext cx="4069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156">
            <a:extLst>
              <a:ext uri="{FF2B5EF4-FFF2-40B4-BE49-F238E27FC236}">
                <a16:creationId xmlns:a16="http://schemas.microsoft.com/office/drawing/2014/main" id="{761C8251-00A2-A1D2-1D59-84EB784896B9}"/>
              </a:ext>
            </a:extLst>
          </p:cNvPr>
          <p:cNvSpPr txBox="1"/>
          <p:nvPr/>
        </p:nvSpPr>
        <p:spPr>
          <a:xfrm>
            <a:off x="540000" y="1230274"/>
            <a:ext cx="9072676" cy="15511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9" name="yt_image_14154" title="H_121.77">
            <a:extLst>
              <a:ext uri="{FF2B5EF4-FFF2-40B4-BE49-F238E27FC236}">
                <a16:creationId xmlns:a16="http://schemas.microsoft.com/office/drawing/2014/main" id="{1A945F43-164D-C81F-46E8-96395D8BF223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84891" y="2429898"/>
            <a:ext cx="1835591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70" name="yt_shape_14170"/>
              <p:cNvSpPr txBox="1"/>
              <p:nvPr/>
            </p:nvSpPr>
            <p:spPr>
              <a:xfrm>
                <a:off x="479376" y="2348880"/>
                <a:ext cx="11492915" cy="3708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几何直观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的图象在第一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edca"/>
                  </a:rPr>
                  <a:t>、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三象限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70" name="yt_shape_14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48880"/>
                <a:ext cx="11492915" cy="3708644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F07DE8-5DD9-F6F4-D084-86B3016DCDF2}"/>
              </a:ext>
            </a:extLst>
          </p:cNvPr>
          <p:cNvSpPr txBox="1"/>
          <p:nvPr/>
        </p:nvSpPr>
        <p:spPr>
          <a:xfrm>
            <a:off x="389365" y="3928055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C2543C-49F3-995A-3BB1-475D7640A103}"/>
                  </a:ext>
                </a:extLst>
              </p:cNvPr>
              <p:cNvSpPr txBox="1"/>
              <p:nvPr/>
            </p:nvSpPr>
            <p:spPr>
              <a:xfrm>
                <a:off x="389365" y="4403543"/>
                <a:ext cx="1710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C2543C-49F3-995A-3BB1-475D7640A1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403543"/>
                <a:ext cx="1710436" cy="765061"/>
              </a:xfrm>
              <a:prstGeom prst="rect">
                <a:avLst/>
              </a:prstGeom>
              <a:blipFill>
                <a:blip r:embed="rId3"/>
                <a:stretch>
                  <a:fillRect l="-5714" r="-57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68" name="yt_image_14168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257" y="194505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9" name="yt_shape_14179"/>
          <p:cNvSpPr txBox="1"/>
          <p:nvPr/>
        </p:nvSpPr>
        <p:spPr>
          <a:xfrm>
            <a:off x="479376" y="1196752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若该反比例函数的图象经过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cb0b"/>
              </a:rPr>
              <a:t>的坐标分别为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177" name="yt_image_14177" title="H_111.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564904"/>
            <a:ext cx="164205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0" name="yt_shape_14180"/>
          <p:cNvSpPr txBox="1"/>
          <p:nvPr/>
        </p:nvSpPr>
        <p:spPr>
          <a:xfrm>
            <a:off x="569387" y="2619742"/>
            <a:ext cx="53796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</p:txBody>
      </p:sp>
      <p:sp>
        <p:nvSpPr>
          <p:cNvPr id="14181" name="yt_shape_14181"/>
          <p:cNvSpPr txBox="1"/>
          <p:nvPr/>
        </p:nvSpPr>
        <p:spPr>
          <a:xfrm>
            <a:off x="569387" y="3099045"/>
            <a:ext cx="3411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4182" name="yt_shape_14182"/>
          <p:cNvSpPr txBox="1"/>
          <p:nvPr/>
        </p:nvSpPr>
        <p:spPr>
          <a:xfrm>
            <a:off x="569387" y="3578348"/>
            <a:ext cx="77344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83" name="yt_shape_14183"/>
              <p:cNvSpPr txBox="1"/>
              <p:nvPr/>
            </p:nvSpPr>
            <p:spPr>
              <a:xfrm>
                <a:off x="569387" y="4057651"/>
                <a:ext cx="351442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183" name="yt_shape_14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4057651"/>
                <a:ext cx="3514424" cy="639855"/>
              </a:xfrm>
              <a:prstGeom prst="rect">
                <a:avLst/>
              </a:prstGeom>
              <a:blipFill>
                <a:blip r:embed="rId3"/>
                <a:stretch>
                  <a:fillRect l="-5199" r="-415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85" name="yt_shape_14185"/>
              <p:cNvSpPr txBox="1"/>
              <p:nvPr/>
            </p:nvSpPr>
            <p:spPr>
              <a:xfrm>
                <a:off x="569387" y="4748294"/>
                <a:ext cx="3006849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85" name="yt_shape_141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4748294"/>
                <a:ext cx="3006849" cy="642292"/>
              </a:xfrm>
              <a:prstGeom prst="rect">
                <a:avLst/>
              </a:prstGeom>
              <a:blipFill>
                <a:blip r:embed="rId4"/>
                <a:stretch>
                  <a:fillRect l="-6073" r="-526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B3F73E-38B4-D178-659C-59C5A40B9D4D}"/>
              </a:ext>
            </a:extLst>
          </p:cNvPr>
          <p:cNvSpPr txBox="1"/>
          <p:nvPr/>
        </p:nvSpPr>
        <p:spPr>
          <a:xfrm>
            <a:off x="479376" y="2572936"/>
            <a:ext cx="5507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241091-20C2-1ECB-4AA0-D8AA9BB136F2}"/>
              </a:ext>
            </a:extLst>
          </p:cNvPr>
          <p:cNvSpPr txBox="1"/>
          <p:nvPr/>
        </p:nvSpPr>
        <p:spPr>
          <a:xfrm>
            <a:off x="479376" y="3052239"/>
            <a:ext cx="355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7C7AFA-60F6-0511-3A50-6C0D7A3D3D20}"/>
              </a:ext>
            </a:extLst>
          </p:cNvPr>
          <p:cNvSpPr txBox="1"/>
          <p:nvPr/>
        </p:nvSpPr>
        <p:spPr>
          <a:xfrm>
            <a:off x="479376" y="3531542"/>
            <a:ext cx="7839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143332-0C00-D459-0FB3-E41235205A1D}"/>
                  </a:ext>
                </a:extLst>
              </p:cNvPr>
              <p:cNvSpPr txBox="1"/>
              <p:nvPr/>
            </p:nvSpPr>
            <p:spPr>
              <a:xfrm>
                <a:off x="479376" y="4010845"/>
                <a:ext cx="366052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143332-0C00-D459-0FB3-E41235205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010845"/>
                <a:ext cx="3660522" cy="727279"/>
              </a:xfrm>
              <a:prstGeom prst="rect">
                <a:avLst/>
              </a:prstGeom>
              <a:blipFill>
                <a:blip r:embed="rId5"/>
                <a:stretch>
                  <a:fillRect l="-2667" r="-25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0F2F91-3143-CAA3-641D-065F010127FB}"/>
                  </a:ext>
                </a:extLst>
              </p:cNvPr>
              <p:cNvSpPr txBox="1"/>
              <p:nvPr/>
            </p:nvSpPr>
            <p:spPr>
              <a:xfrm>
                <a:off x="479376" y="4701488"/>
                <a:ext cx="3157856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0F2F91-3143-CAA3-641D-065F010127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701488"/>
                <a:ext cx="3157856" cy="729692"/>
              </a:xfrm>
              <a:prstGeom prst="rect">
                <a:avLst/>
              </a:prstGeom>
              <a:blipFill>
                <a:blip r:embed="rId6"/>
                <a:stretch>
                  <a:fillRect l="-3089" r="-308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7" name="yt_shape_14187"/>
          <p:cNvSpPr txBox="1"/>
          <p:nvPr/>
        </p:nvSpPr>
        <p:spPr>
          <a:xfrm>
            <a:off x="551384" y="184482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是该反比例函数图象上的一点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4409,isEnd"/>
              </a:rPr>
              <a:t>为顶点的三角形是等腰三角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则满足条件的点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7CCF27-6574-38B9-00FE-5226957E2645}"/>
              </a:ext>
            </a:extLst>
          </p:cNvPr>
          <p:cNvSpPr txBox="1"/>
          <p:nvPr/>
        </p:nvSpPr>
        <p:spPr>
          <a:xfrm>
            <a:off x="10291172" y="179801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3163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6B435C-9393-A2A8-7D02-37BFF6E04B7D}"/>
              </a:ext>
            </a:extLst>
          </p:cNvPr>
          <p:cNvSpPr txBox="1"/>
          <p:nvPr/>
        </p:nvSpPr>
        <p:spPr>
          <a:xfrm>
            <a:off x="461373" y="227350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D1F46B-62EF-FA03-1619-730E674EBF57}"/>
              </a:ext>
            </a:extLst>
          </p:cNvPr>
          <p:cNvSpPr txBox="1"/>
          <p:nvPr/>
        </p:nvSpPr>
        <p:spPr>
          <a:xfrm>
            <a:off x="5009561" y="27489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4177" title="H_111.87">
            <a:extLst>
              <a:ext uri="{FF2B5EF4-FFF2-40B4-BE49-F238E27FC236}">
                <a16:creationId xmlns:a16="http://schemas.microsoft.com/office/drawing/2014/main" id="{2B034008-E7B0-329F-E42F-CB262DE884D3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12" y="3564495"/>
            <a:ext cx="164205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9" name="yt_shape_14189"/>
          <p:cNvSpPr txBox="1"/>
          <p:nvPr/>
        </p:nvSpPr>
        <p:spPr>
          <a:xfrm>
            <a:off x="598735" y="2661594"/>
            <a:ext cx="10994530" cy="153481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反比例函数图象是两支曲线，不与坐标轴相交，图象的位置由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确定反比例函数的关系式只需要一个条件，或者图象上一个点的坐标即可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8" name="yt_shape_14088"/>
              <p:cNvSpPr txBox="1"/>
              <p:nvPr/>
            </p:nvSpPr>
            <p:spPr>
              <a:xfrm>
                <a:off x="540119" y="1279753"/>
                <a:ext cx="11492915" cy="20045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中卫三中月考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6beb,isEnd"/>
                  </a:rPr>
                  <a:t>的图象在同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一坐标系中的位置如图所示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fce2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8" name="yt_shape_14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79753"/>
                <a:ext cx="11492915" cy="2004588"/>
              </a:xfrm>
              <a:prstGeom prst="rect">
                <a:avLst/>
              </a:prstGeom>
              <a:blipFill>
                <a:blip r:embed="rId2"/>
                <a:stretch>
                  <a:fillRect l="-1645" b="-3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93" name="yt_shape_14093"/>
          <p:cNvSpPr txBox="1"/>
          <p:nvPr/>
        </p:nvSpPr>
        <p:spPr>
          <a:xfrm>
            <a:off x="540000" y="557975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90" name="yt_shape_14090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9500" y="3487493"/>
            <a:ext cx="1932998" cy="2041920"/>
            <a:chOff x="0" y="0"/>
            <a:chExt cx="1932998" cy="2041920"/>
          </a:xfrm>
        </p:grpSpPr>
        <p:pic>
          <p:nvPicPr>
            <p:cNvPr id="2" name="yt_image_1409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2998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92" name="yt_shape_14092"/>
            <p:cNvSpPr txBox="1"/>
            <p:nvPr/>
          </p:nvSpPr>
          <p:spPr>
            <a:xfrm>
              <a:off x="433218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10A41A0-E887-6348-1582-657316681656}"/>
              </a:ext>
            </a:extLst>
          </p:cNvPr>
          <p:cNvSpPr txBox="1"/>
          <p:nvPr/>
        </p:nvSpPr>
        <p:spPr>
          <a:xfrm>
            <a:off x="7009277" y="1907952"/>
            <a:ext cx="7896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06696D-8C49-5DE4-5E04-623C067E484C}"/>
              </a:ext>
            </a:extLst>
          </p:cNvPr>
          <p:cNvSpPr txBox="1"/>
          <p:nvPr/>
        </p:nvSpPr>
        <p:spPr>
          <a:xfrm>
            <a:off x="10215645" y="1907952"/>
            <a:ext cx="7896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0F7A9A-47B7-66F8-F498-E9C07E7BC740}"/>
              </a:ext>
            </a:extLst>
          </p:cNvPr>
          <p:cNvSpPr txBox="1"/>
          <p:nvPr/>
        </p:nvSpPr>
        <p:spPr>
          <a:xfrm>
            <a:off x="2664671" y="2582957"/>
            <a:ext cx="7896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B97C5E-E978-FDE8-61F4-4F0A26D7D0D6}"/>
              </a:ext>
            </a:extLst>
          </p:cNvPr>
          <p:cNvSpPr txBox="1"/>
          <p:nvPr/>
        </p:nvSpPr>
        <p:spPr>
          <a:xfrm>
            <a:off x="6023821" y="2582957"/>
            <a:ext cx="7896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94" name="yt_shape_14094"/>
              <p:cNvSpPr txBox="1"/>
              <p:nvPr/>
            </p:nvSpPr>
            <p:spPr>
              <a:xfrm>
                <a:off x="540119" y="3048974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a235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4" name="yt_shape_140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48974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5D63B9-DE4B-62D6-9FB0-F4692DEAC7F4}"/>
              </a:ext>
            </a:extLst>
          </p:cNvPr>
          <p:cNvSpPr txBox="1"/>
          <p:nvPr/>
        </p:nvSpPr>
        <p:spPr>
          <a:xfrm>
            <a:off x="4576021" y="3687016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6" name="yt_shape_14096"/>
          <p:cNvSpPr txBox="1"/>
          <p:nvPr/>
        </p:nvSpPr>
        <p:spPr>
          <a:xfrm>
            <a:off x="540000" y="2066976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反比例函数的对称性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97" name="yt_shape_14097"/>
              <p:cNvSpPr txBox="1"/>
              <p:nvPr/>
            </p:nvSpPr>
            <p:spPr>
              <a:xfrm>
                <a:off x="540000" y="2556410"/>
                <a:ext cx="8692701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的图象的对称性叙述错误的是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97" name="yt_shape_1409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6410"/>
                <a:ext cx="8692701" cy="642292"/>
              </a:xfrm>
              <a:prstGeom prst="rect">
                <a:avLst/>
              </a:prstGeom>
              <a:blipFill>
                <a:blip r:embed="rId2"/>
                <a:stretch>
                  <a:fillRect l="-2174" r="-119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99" name="yt_table_1409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763034"/>
              </p:ext>
            </p:extLst>
          </p:nvPr>
        </p:nvGraphicFramePr>
        <p:xfrm>
          <a:off x="540047" y="3249490"/>
          <a:ext cx="3838575" cy="1901952"/>
        </p:xfrm>
        <a:graphic>
          <a:graphicData uri="http://schemas.openxmlformats.org/drawingml/2006/table">
            <a:tbl>
              <a:tblPr/>
              <a:tblGrid>
                <a:gridCol w="3838575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关于原点中心对称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关于直线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关于直线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关于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pic>
        <p:nvPicPr>
          <p:cNvPr id="3" name="yt_shape_1714269491890" title="H_26.259764">
            <a:extLst>
              <a:ext uri="{FF2B5EF4-FFF2-40B4-BE49-F238E27FC236}">
                <a16:creationId xmlns:a16="http://schemas.microsoft.com/office/drawing/2014/main" id="{C45380EF-A8AB-92A2-5422-8386191E7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1742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36F9C1-B1DF-193F-FD4D-B9C10C5AF0C0}"/>
              </a:ext>
            </a:extLst>
          </p:cNvPr>
          <p:cNvSpPr txBox="1"/>
          <p:nvPr/>
        </p:nvSpPr>
        <p:spPr>
          <a:xfrm>
            <a:off x="8228357" y="2509604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1" name="yt_shape_14101"/>
          <p:cNvSpPr txBox="1"/>
          <p:nvPr/>
        </p:nvSpPr>
        <p:spPr>
          <a:xfrm>
            <a:off x="540119" y="10247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议一议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cedf,isEnd"/>
              </a:rPr>
              <a:t>正方形的中心在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且正方形的一组对边与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若正方形的边长是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0a24,isEnd"/>
              </a:rPr>
              <a:t>则图中阴影部分的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105" name="yt_shape_14105"/>
          <p:cNvSpPr txBox="1"/>
          <p:nvPr/>
        </p:nvSpPr>
        <p:spPr>
          <a:xfrm>
            <a:off x="540000" y="46758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02" name="yt_shape_14102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4605" y="2616702"/>
            <a:ext cx="1642789" cy="2008773"/>
            <a:chOff x="0" y="0"/>
            <a:chExt cx="1642789" cy="2008773"/>
          </a:xfrm>
        </p:grpSpPr>
        <p:pic>
          <p:nvPicPr>
            <p:cNvPr id="2" name="yt_image_14102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2789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4" name="yt_shape_14104"/>
            <p:cNvSpPr txBox="1"/>
            <p:nvPr/>
          </p:nvSpPr>
          <p:spPr>
            <a:xfrm>
              <a:off x="288113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106" name="yt_shape_14106"/>
              <p:cNvSpPr txBox="1"/>
              <p:nvPr/>
            </p:nvSpPr>
            <p:spPr>
              <a:xfrm>
                <a:off x="540119" y="5085104"/>
                <a:ext cx="11492915" cy="1108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在同一坐标系内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1161,isEnd"/>
                  </a:rPr>
                  <a:t>的一个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交点坐标为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则它们的另一个交点坐标为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106" name="yt_shape_14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85104"/>
                <a:ext cx="11492915" cy="1108124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E8FAA3C-7AA5-7A5E-FC86-6B33399782C5}"/>
              </a:ext>
            </a:extLst>
          </p:cNvPr>
          <p:cNvSpPr txBox="1"/>
          <p:nvPr/>
        </p:nvSpPr>
        <p:spPr>
          <a:xfrm>
            <a:off x="1974108" y="19289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D6A45A-BD14-E7C2-017D-FEDC9862F090}"/>
              </a:ext>
            </a:extLst>
          </p:cNvPr>
          <p:cNvSpPr txBox="1"/>
          <p:nvPr/>
        </p:nvSpPr>
        <p:spPr>
          <a:xfrm>
            <a:off x="7460507" y="5711335"/>
            <a:ext cx="2313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8" name="yt_shape_14108"/>
          <p:cNvSpPr txBox="1"/>
          <p:nvPr/>
        </p:nvSpPr>
        <p:spPr>
          <a:xfrm>
            <a:off x="540000" y="3402982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【易错易混】分析问题不全面致错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418C26-A61E-CA9D-C151-7E21C0F11141}"/>
              </a:ext>
            </a:extLst>
          </p:cNvPr>
          <p:cNvSpPr txBox="1"/>
          <p:nvPr/>
        </p:nvSpPr>
        <p:spPr>
          <a:xfrm>
            <a:off x="449989" y="3356176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【易错易混】分析问题不全面致错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09" name="yt_shape_14109"/>
              <p:cNvSpPr txBox="1"/>
              <p:nvPr/>
            </p:nvSpPr>
            <p:spPr>
              <a:xfrm>
                <a:off x="540119" y="939198"/>
                <a:ext cx="11492915" cy="53396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的图象位于第二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0220,isEnd"/>
                  </a:rPr>
                  <a:t>的值及函数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关系式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函数关系式为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请写出一个图象在第二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四象限的反比例函数的表达式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4961,H:37.44,isEnd"/>
                  </a:rPr>
                </a:b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09" name="yt_shape_14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39198"/>
                <a:ext cx="11492915" cy="5339603"/>
              </a:xfrm>
              <a:prstGeom prst="rect">
                <a:avLst/>
              </a:prstGeom>
              <a:blipFill>
                <a:blip r:embed="rId2"/>
                <a:stretch>
                  <a:fillRect l="-1645" b="-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B15DC2-4B22-0814-67B1-4DD4513D7344}"/>
                  </a:ext>
                </a:extLst>
              </p:cNvPr>
              <p:cNvSpPr txBox="1"/>
              <p:nvPr/>
            </p:nvSpPr>
            <p:spPr>
              <a:xfrm>
                <a:off x="450108" y="1908583"/>
                <a:ext cx="479952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pageBreak': True}">
                <a:extLst>
                  <a:ext uri="{FF2B5EF4-FFF2-40B4-BE49-F238E27FC236}">
                    <a16:creationId xmlns:a16="http://schemas.microsoft.com/office/drawing/2014/main" id="{F7B15DC2-4B22-0814-67B1-4DD4513D7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08583"/>
                <a:ext cx="4799520" cy="1154189"/>
              </a:xfrm>
              <a:prstGeom prst="rect">
                <a:avLst/>
              </a:prstGeom>
              <a:blipFill>
                <a:blip r:embed="rId3"/>
                <a:stretch>
                  <a:fillRect l="-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26901C0-3E29-29E9-F848-2F196732D689}"/>
              </a:ext>
            </a:extLst>
          </p:cNvPr>
          <p:cNvSpPr txBox="1"/>
          <p:nvPr/>
        </p:nvSpPr>
        <p:spPr>
          <a:xfrm>
            <a:off x="450108" y="2969160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66DE09-7B2D-BFDA-8B72-D8E4666E4899}"/>
              </a:ext>
            </a:extLst>
          </p:cNvPr>
          <p:cNvSpPr txBox="1"/>
          <p:nvPr/>
        </p:nvSpPr>
        <p:spPr>
          <a:xfrm>
            <a:off x="450108" y="3444648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29B593-8312-E900-3A25-11BC440DEA56}"/>
              </a:ext>
            </a:extLst>
          </p:cNvPr>
          <p:cNvSpPr txBox="1"/>
          <p:nvPr/>
        </p:nvSpPr>
        <p:spPr>
          <a:xfrm>
            <a:off x="450108" y="3920136"/>
            <a:ext cx="278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AB33A5-A3D9-F86B-E423-1E9479128DE4}"/>
                  </a:ext>
                </a:extLst>
              </p:cNvPr>
              <p:cNvSpPr txBox="1"/>
              <p:nvPr/>
            </p:nvSpPr>
            <p:spPr>
              <a:xfrm>
                <a:off x="450108" y="4395624"/>
                <a:ext cx="3157856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函数关系式为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pageBreak': True}">
                <a:extLst>
                  <a:ext uri="{FF2B5EF4-FFF2-40B4-BE49-F238E27FC236}">
                    <a16:creationId xmlns:a16="http://schemas.microsoft.com/office/drawing/2014/main" id="{26AB33A5-A3D9-F86B-E423-1E9479128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95624"/>
                <a:ext cx="3157856" cy="767664"/>
              </a:xfrm>
              <a:prstGeom prst="rect">
                <a:avLst/>
              </a:prstGeom>
              <a:blipFill>
                <a:blip r:embed="rId4"/>
                <a:stretch>
                  <a:fillRect l="-3089" r="-30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B0C7024-BF26-7DE4-CE84-0541F1C4677D}"/>
              </a:ext>
            </a:extLst>
          </p:cNvPr>
          <p:cNvSpPr txBox="1"/>
          <p:nvPr/>
        </p:nvSpPr>
        <p:spPr>
          <a:xfrm>
            <a:off x="11136560" y="4941168"/>
            <a:ext cx="41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d82cb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9FB06DA-31AA-C563-663F-2AD297FFE995}"/>
                  </a:ext>
                </a:extLst>
              </p:cNvPr>
              <p:cNvSpPr txBox="1"/>
              <p:nvPr/>
            </p:nvSpPr>
            <p:spPr>
              <a:xfrm>
                <a:off x="450108" y="5392325"/>
                <a:ext cx="3461067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9FB06DA-31AA-C563-663F-2AD297FFE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92325"/>
                <a:ext cx="3461067" cy="728803"/>
              </a:xfrm>
              <a:prstGeom prst="rect">
                <a:avLst/>
              </a:prstGeom>
              <a:blipFill>
                <a:blip r:embed="rId5"/>
                <a:stretch>
                  <a:fillRect l="-281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9" name="yt_shape_14119"/>
          <p:cNvSpPr txBox="1"/>
          <p:nvPr/>
        </p:nvSpPr>
        <p:spPr>
          <a:xfrm>
            <a:off x="540000" y="203843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18" name="yt_image_1411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843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21" name="yt_shape_14121"/>
              <p:cNvSpPr txBox="1"/>
              <p:nvPr/>
            </p:nvSpPr>
            <p:spPr>
              <a:xfrm>
                <a:off x="540120" y="2620597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91c6"/>
                  </a:rPr>
                  <a:t>的图象所在坐标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系的原点是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121" name="yt_shape_14121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20597"/>
                <a:ext cx="11492915" cy="1109150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24" name="yt_table_141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479421"/>
              </p:ext>
            </p:extLst>
          </p:nvPr>
        </p:nvGraphicFramePr>
        <p:xfrm>
          <a:off x="540047" y="3780535"/>
          <a:ext cx="8940166" cy="475488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429193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p:pic>
        <p:nvPicPr>
          <p:cNvPr id="14123" name="yt_image_14123_skip" title="H_110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79067" y="3780535"/>
            <a:ext cx="1870828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108A8B-FD22-AA50-9D59-8779B4E4EDD7}"/>
              </a:ext>
            </a:extLst>
          </p:cNvPr>
          <p:cNvSpPr txBox="1"/>
          <p:nvPr/>
        </p:nvSpPr>
        <p:spPr>
          <a:xfrm>
            <a:off x="2583709" y="324784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26" name="yt_shape_14126"/>
              <p:cNvSpPr txBox="1"/>
              <p:nvPr/>
            </p:nvSpPr>
            <p:spPr>
              <a:xfrm>
                <a:off x="540119" y="1025521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滨州市中考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b35b"/>
                  </a:rPr>
                  <a:t>为常数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126" name="yt_shape_14126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25521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28" name="yt_image_141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370440"/>
            <a:ext cx="916477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29" name="yt_image_141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6477" y="2370440"/>
            <a:ext cx="979212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0" name="yt_image_1413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55689" y="2348723"/>
            <a:ext cx="1030791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1" name="yt_image_141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6480" y="2360153"/>
            <a:ext cx="1054908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4" name="yt_shape_14134"/>
          <p:cNvSpPr txBox="1"/>
          <p:nvPr/>
        </p:nvSpPr>
        <p:spPr>
          <a:xfrm>
            <a:off x="798204" y="333056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135" name="yt_shape_14135"/>
          <p:cNvSpPr txBox="1"/>
          <p:nvPr/>
        </p:nvSpPr>
        <p:spPr>
          <a:xfrm>
            <a:off x="2114456" y="333056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136" name="yt_shape_14136"/>
          <p:cNvSpPr txBox="1"/>
          <p:nvPr/>
        </p:nvSpPr>
        <p:spPr>
          <a:xfrm>
            <a:off x="3479457" y="333056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137" name="yt_shape_14137"/>
          <p:cNvSpPr txBox="1"/>
          <p:nvPr/>
        </p:nvSpPr>
        <p:spPr>
          <a:xfrm>
            <a:off x="4873900" y="333056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38" name="yt_shape_14138"/>
              <p:cNvSpPr txBox="1"/>
              <p:nvPr/>
            </p:nvSpPr>
            <p:spPr>
              <a:xfrm>
                <a:off x="540119" y="3843207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如图是三个反比例函数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轴上方的图象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aa33"/>
                  </a:rPr>
                  <a:t>由此观察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138" name="yt_shape_1413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43207"/>
                <a:ext cx="11492915" cy="1120050"/>
              </a:xfrm>
              <a:prstGeom prst="rect">
                <a:avLst/>
              </a:prstGeom>
              <a:blipFill>
                <a:blip r:embed="rId7"/>
                <a:stretch>
                  <a:fillRect l="-1645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41" name="yt_table_1414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266976"/>
              </p:ext>
            </p:extLst>
          </p:nvPr>
        </p:nvGraphicFramePr>
        <p:xfrm>
          <a:off x="540047" y="5014045"/>
          <a:ext cx="5567680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</a:tbl>
          </a:graphicData>
        </a:graphic>
      </p:graphicFrame>
      <p:pic>
        <p:nvPicPr>
          <p:cNvPr id="14140" name="yt_image_14140_skip" title="H_92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62223" y="5014045"/>
            <a:ext cx="1887676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0D7858-D8C1-931F-AFA2-6E2AFF411A88}"/>
              </a:ext>
            </a:extLst>
          </p:cNvPr>
          <p:cNvSpPr txBox="1"/>
          <p:nvPr/>
        </p:nvSpPr>
        <p:spPr>
          <a:xfrm>
            <a:off x="4185496" y="166356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A443E3-13AB-B766-7E21-F92A1013178F}"/>
              </a:ext>
            </a:extLst>
          </p:cNvPr>
          <p:cNvSpPr txBox="1"/>
          <p:nvPr/>
        </p:nvSpPr>
        <p:spPr>
          <a:xfrm>
            <a:off x="4960196" y="4481249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1620</Words>
  <Application>Microsoft Office PowerPoint</Application>
  <PresentationFormat>宽屏</PresentationFormat>
  <Paragraphs>117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2024-04-28T06:03:29Z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