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7" r:id="rId6"/>
    <p:sldId id="309" r:id="rId7"/>
    <p:sldId id="310" r:id="rId8"/>
    <p:sldId id="311" r:id="rId9"/>
    <p:sldId id="256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472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09" name="yt_image_11909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653901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11" name="yt_shape_11911"/>
          <p:cNvSpPr txBox="1"/>
          <p:nvPr/>
        </p:nvSpPr>
        <p:spPr>
          <a:xfrm>
            <a:off x="540000" y="2236066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转盘游戏中的概率</a:t>
            </a:r>
          </a:p>
        </p:txBody>
      </p:sp>
      <p:sp>
        <p:nvSpPr>
          <p:cNvPr id="11912" name="yt_shape_11912"/>
          <p:cNvSpPr txBox="1"/>
          <p:nvPr/>
        </p:nvSpPr>
        <p:spPr>
          <a:xfrm>
            <a:off x="540120" y="27255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运城盐湖区实验二中月考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如图是一个可以自由转动的转盘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a92d0"/>
              </a:rPr>
              <a:t>它被分成三个面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积相等的扇形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任意转动转盘两次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当转盘停止后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48c26"/>
              </a:rPr>
              <a:t>指针所指颜色相同的概率为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914" name="yt_table_11914_skip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10854494"/>
                  </p:ext>
                </p:extLst>
              </p:nvPr>
            </p:nvGraphicFramePr>
            <p:xfrm>
              <a:off x="540047" y="4165066"/>
              <a:ext cx="7066916" cy="635953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318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319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320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32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64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1914" name="yt_table_11914_skip" descr="{&quot;rangeId&quot;:2,&quot;type&quot;:&quot;Option&quot;,&quot;drawing&quot;:[&quot;yt_image_11913&quot;]}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10854494"/>
                  </p:ext>
                </p:extLst>
              </p:nvPr>
            </p:nvGraphicFramePr>
            <p:xfrm>
              <a:off x="540047" y="3411165"/>
              <a:ext cx="7066916" cy="635953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318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319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320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321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51515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917" r="-153823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1534" r="-54294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55367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64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1913" name="yt_image_11913_skip" title="H_110.16">
            <a:extLst>
              <a:ext uri="">
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250759" y="4165066"/>
            <a:ext cx="1399032" cy="1399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269185096" title="H_26.259764">
            <a:extLst>
              <a:ext uri="{FF2B5EF4-FFF2-40B4-BE49-F238E27FC236}">
                <a16:creationId xmlns:a16="http://schemas.microsoft.com/office/drawing/2014/main" id="{789F2A3C-3EC1-2AFD-5343-02D79651D97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286519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5FA41D0-EF68-6DC3-9653-EC6CCF87893B}"/>
              </a:ext>
            </a:extLst>
          </p:cNvPr>
          <p:cNvSpPr txBox="1"/>
          <p:nvPr/>
        </p:nvSpPr>
        <p:spPr>
          <a:xfrm>
            <a:off x="1059709" y="36296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15" name="yt_shape_11915"/>
          <p:cNvSpPr txBox="1"/>
          <p:nvPr/>
        </p:nvSpPr>
        <p:spPr>
          <a:xfrm>
            <a:off x="540000" y="3402982"/>
            <a:ext cx="5232202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【易错易混】忽视了转盘分割是否均等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B71B881-56EA-B8E2-A825-56FAE74F0C37}"/>
              </a:ext>
            </a:extLst>
          </p:cNvPr>
          <p:cNvSpPr txBox="1"/>
          <p:nvPr/>
        </p:nvSpPr>
        <p:spPr>
          <a:xfrm>
            <a:off x="449989" y="3356176"/>
            <a:ext cx="5361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【易错易混】忽视了转盘分割是否均等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916" name="yt_shape_11916"/>
              <p:cNvSpPr txBox="1"/>
              <p:nvPr/>
            </p:nvSpPr>
            <p:spPr>
              <a:xfrm>
                <a:off x="540120" y="900000"/>
                <a:ext cx="11111999" cy="112133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如图是两个可以自由转动的转盘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每个转盘被分割成两部分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转动两个转盘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8905c,isEnd"/>
                  </a:rPr>
                  <a:t>指针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所指区域内的数字之和为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的概率是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916" name="yt_shape_119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900000"/>
                <a:ext cx="11111999" cy="1121333"/>
              </a:xfrm>
              <a:prstGeom prst="rect">
                <a:avLst/>
              </a:prstGeom>
              <a:blipFill>
                <a:blip r:embed="rId2"/>
                <a:stretch>
                  <a:fillRect l="-1701" t="-4891" r="-1153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918" name="yt_image_11918" title="H_95.8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2086" y="2086533"/>
            <a:ext cx="3150806" cy="1217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920" name="yt_shape_11920"/>
              <p:cNvSpPr txBox="1"/>
              <p:nvPr/>
            </p:nvSpPr>
            <p:spPr>
              <a:xfrm>
                <a:off x="540120" y="3492299"/>
                <a:ext cx="11492915" cy="160653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页想一想变式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用图中两个可以自由转动的转盘做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配紫色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a040a,isEnd"/>
                  </a:rPr>
                  <a:t>”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游戏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分别转动两个转盘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若其中一个转出红色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另一个转出蓝色即可配成紫色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c285f,isEnd"/>
                  </a:rPr>
                  <a:t>则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可配成紫色的概率是</a:t>
                </a:r>
                <a:r>
                  <a:rPr sz="3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1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920" name="yt_shape_119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3492299"/>
                <a:ext cx="11492915" cy="1606530"/>
              </a:xfrm>
              <a:prstGeom prst="rect">
                <a:avLst/>
              </a:prstGeom>
              <a:blipFill>
                <a:blip r:embed="rId4"/>
                <a:stretch>
                  <a:fillRect l="-1645" t="-3422" b="-5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922" name="yt_image_11922" title="H_96.3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82086" y="5164029"/>
            <a:ext cx="2800909" cy="1223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748CB24-1DDF-3CE8-D0C2-8C32B5399EE9}"/>
                  </a:ext>
                </a:extLst>
              </p:cNvPr>
              <p:cNvSpPr txBox="1"/>
              <p:nvPr/>
            </p:nvSpPr>
            <p:spPr>
              <a:xfrm>
                <a:off x="5519936" y="1202026"/>
                <a:ext cx="661099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748CB24-1DDF-3CE8-D0C2-8C32B5399EE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9936" y="1202026"/>
                <a:ext cx="661099" cy="72861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68929A8-035A-58CB-AA67-555648A77D1D}"/>
                  </a:ext>
                </a:extLst>
              </p:cNvPr>
              <p:cNvSpPr txBox="1"/>
              <p:nvPr/>
            </p:nvSpPr>
            <p:spPr>
              <a:xfrm>
                <a:off x="3538736" y="4269813"/>
                <a:ext cx="789686" cy="7336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68929A8-035A-58CB-AA67-555648A77D1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38736" y="4269813"/>
                <a:ext cx="789686" cy="733629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25" name="yt_shape_11925"/>
          <p:cNvSpPr txBox="1"/>
          <p:nvPr/>
        </p:nvSpPr>
        <p:spPr>
          <a:xfrm>
            <a:off x="540000" y="1812522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924" name="yt_image_11924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812522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927" name="yt_shape_11927"/>
              <p:cNvSpPr txBox="1"/>
              <p:nvPr/>
            </p:nvSpPr>
            <p:spPr>
              <a:xfrm>
                <a:off x="540119" y="2394687"/>
                <a:ext cx="11492915" cy="160063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六盘水市期末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如图是一个能自由转动的正六边形转盘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9_59167,isEnd"/>
                  </a:rPr>
                  <a:t>被三条分割线分成形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面积相等的三部分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且分别标有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三个数字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转动转盘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f3134,isEnd"/>
                  </a:rPr>
                  <a:t>则指针指向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的数都是奇数的概率为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 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1927" name="yt_shape_119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394687"/>
                <a:ext cx="11492915" cy="1600631"/>
              </a:xfrm>
              <a:prstGeom prst="rect">
                <a:avLst/>
              </a:prstGeom>
              <a:blipFill>
                <a:blip r:embed="rId3"/>
                <a:stretch>
                  <a:fillRect l="-1645" t="-3435" b="-5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929" name="yt_image_11929" title="H_95.04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01222" y="4437112"/>
            <a:ext cx="1389556" cy="1207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9E160D5-B027-6323-EF73-58ED729FCD01}"/>
                  </a:ext>
                </a:extLst>
              </p:cNvPr>
              <p:cNvSpPr txBox="1"/>
              <p:nvPr/>
            </p:nvSpPr>
            <p:spPr>
              <a:xfrm>
                <a:off x="3863752" y="3139775"/>
                <a:ext cx="661099" cy="72778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9E160D5-B027-6323-EF73-58ED729FCD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63752" y="3139775"/>
                <a:ext cx="661099" cy="727787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31" name="yt_shape_11931"/>
          <p:cNvSpPr txBox="1"/>
          <p:nvPr/>
        </p:nvSpPr>
        <p:spPr>
          <a:xfrm>
            <a:off x="540120" y="1961464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甲商场为吸引顾客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设立了一个可以自由转动的转盘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c9175"/>
              </a:rPr>
              <a:t>转盘被平均分为四种颜色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并规定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顾客每购买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元的商品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就有一次获奖的机会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4ddce"/>
              </a:rPr>
              <a:t>顾客可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以连续两次转动转盘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若一次转出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一次转出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配成紫色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2_5ff55"/>
              </a:rPr>
              <a:t>80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两次都转出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色奖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两次都转出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色奖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pic>
        <p:nvPicPr>
          <p:cNvPr id="11932" name="yt_image_11932" title="H_96.3">
            <a:extLst>
              <a:ext uri="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4495" y="4509120"/>
            <a:ext cx="1223010" cy="1223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34" name="yt_shape_11934"/>
          <p:cNvSpPr txBox="1"/>
          <p:nvPr/>
        </p:nvSpPr>
        <p:spPr>
          <a:xfrm>
            <a:off x="551384" y="764704"/>
            <a:ext cx="10618291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用画树状图法或列表法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求甲商场顾客在一次获奖的机会中获奖的概率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列表，得</a:t>
            </a:r>
          </a:p>
        </p:txBody>
      </p:sp>
      <p:graphicFrame>
        <p:nvGraphicFramePr>
          <p:cNvPr id="11936" name="yt_table_11936" title="H_260.6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5154250"/>
              </p:ext>
            </p:extLst>
          </p:nvPr>
        </p:nvGraphicFramePr>
        <p:xfrm>
          <a:off x="551384" y="1875674"/>
          <a:ext cx="11111998" cy="26949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4428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688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688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688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16263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1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　</a:t>
                      </a:r>
                      <a:r>
                        <a:rPr lang="en-US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第二次</a:t>
                      </a:r>
                    </a:p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第一次</a:t>
                      </a:r>
                      <a:r>
                        <a:rPr lang="en-US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1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　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红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蓝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黄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绿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红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红，红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红，蓝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红，黄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红，绿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蓝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蓝，红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蓝，蓝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蓝，黄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蓝，绿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黄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黄，红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黄，蓝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黄，黄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黄，绿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绿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绿，红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绿，蓝</a:t>
                      </a:r>
                      <a:r>
                        <a:rPr lang="zh-CN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绿，黄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绿，绿</a:t>
                      </a:r>
                      <a:r>
                        <a:rPr lang="zh-CN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2BC6DF1C-F91F-05DB-8CAD-32CE05C935F2}"/>
              </a:ext>
            </a:extLst>
          </p:cNvPr>
          <p:cNvSpPr txBox="1"/>
          <p:nvPr/>
        </p:nvSpPr>
        <p:spPr>
          <a:xfrm>
            <a:off x="461373" y="1193386"/>
            <a:ext cx="2770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列表，得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A844C2E-5D24-B8F8-00C3-5C6143D73795}"/>
              </a:ext>
            </a:extLst>
          </p:cNvPr>
          <p:cNvSpPr txBox="1"/>
          <p:nvPr/>
        </p:nvSpPr>
        <p:spPr>
          <a:xfrm>
            <a:off x="551384" y="4570630"/>
            <a:ext cx="6961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共有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种可能的结果，每种结果出现的可能性相同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008EC27-B26E-5253-B76E-79F68D675104}"/>
              </a:ext>
            </a:extLst>
          </p:cNvPr>
          <p:cNvSpPr txBox="1"/>
          <p:nvPr/>
        </p:nvSpPr>
        <p:spPr>
          <a:xfrm>
            <a:off x="551384" y="5046118"/>
            <a:ext cx="871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其中一红一蓝有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种，两红有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种，两蓝有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种，共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种获奖结果，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85ED378-39B7-4612-7D30-09CE6C72E6EC}"/>
                  </a:ext>
                </a:extLst>
              </p:cNvPr>
              <p:cNvSpPr txBox="1"/>
              <p:nvPr/>
            </p:nvSpPr>
            <p:spPr>
              <a:xfrm>
                <a:off x="551384" y="5521606"/>
                <a:ext cx="8352537" cy="7670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所以甲商场顾客在一次获奖的机会中获奖的概率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85ED378-39B7-4612-7D30-09CE6C72E6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5521606"/>
                <a:ext cx="8352537" cy="767030"/>
              </a:xfrm>
              <a:prstGeom prst="rect">
                <a:avLst/>
              </a:prstGeom>
              <a:blipFill>
                <a:blip r:embed="rId2"/>
                <a:stretch>
                  <a:fillRect l="-1094" r="-1094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9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938" name="yt_shape_11938"/>
              <p:cNvSpPr txBox="1"/>
              <p:nvPr/>
            </p:nvSpPr>
            <p:spPr>
              <a:xfrm>
                <a:off x="551384" y="548680"/>
                <a:ext cx="11492915" cy="467134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共有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种可能的结果，每种结果出现的可能性相同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其中一红一蓝有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种，两红有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种，两蓝有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种，共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种获奖结果，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所以甲商场顾客在一次获奖的机会中获奖的概率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乙商场的商品一律打八折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问在同等条件下顾客选择哪家商场比较合算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甲商场平均每购物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元可获得的钱数为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_⨹_2_eb673"/>
                  </a:rPr>
                  <a:t>15</a:t>
                </a:r>
                <a:b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乙商场平均每购物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元可节省的钱数为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所以去乙商场购物比较合算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1938" name="yt_shape_119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548680"/>
                <a:ext cx="11492915" cy="4671343"/>
              </a:xfrm>
              <a:prstGeom prst="rect">
                <a:avLst/>
              </a:prstGeom>
              <a:blipFill>
                <a:blip r:embed="rId2"/>
                <a:stretch>
                  <a:fillRect l="-1591" t="-1044" b="-32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9F175F9-FA3B-4647-3611-974AB26EE686}"/>
                  </a:ext>
                </a:extLst>
              </p:cNvPr>
              <p:cNvSpPr txBox="1"/>
              <p:nvPr/>
            </p:nvSpPr>
            <p:spPr>
              <a:xfrm>
                <a:off x="461373" y="2601756"/>
                <a:ext cx="10457497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甲商场平均每购物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元可获得的钱数为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sym typeface="_⨹_2_eb673"/>
                  </a:rPr>
                  <a:t>15</a:t>
                </a:r>
                <a:b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9F175F9-FA3B-4647-3611-974AB26EE6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2601756"/>
                <a:ext cx="10457497" cy="769061"/>
              </a:xfrm>
              <a:prstGeom prst="rect">
                <a:avLst/>
              </a:prstGeom>
              <a:blipFill>
                <a:blip r:embed="rId3"/>
                <a:stretch>
                  <a:fillRect l="-933" t="-7937" r="-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157D5611-53EC-B443-6ED1-8DA4F72AF5B3}"/>
              </a:ext>
            </a:extLst>
          </p:cNvPr>
          <p:cNvSpPr txBox="1"/>
          <p:nvPr/>
        </p:nvSpPr>
        <p:spPr>
          <a:xfrm>
            <a:off x="461373" y="3277205"/>
            <a:ext cx="1170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8E618CD-C5BE-A441-37CB-A642DAF67F8A}"/>
              </a:ext>
            </a:extLst>
          </p:cNvPr>
          <p:cNvSpPr txBox="1"/>
          <p:nvPr/>
        </p:nvSpPr>
        <p:spPr>
          <a:xfrm>
            <a:off x="461373" y="3752693"/>
            <a:ext cx="9324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乙商场平均每购物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元可节省的钱数为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FD466FB-83EE-3C5E-7C94-1BFC165AEE71}"/>
              </a:ext>
            </a:extLst>
          </p:cNvPr>
          <p:cNvSpPr txBox="1"/>
          <p:nvPr/>
        </p:nvSpPr>
        <p:spPr>
          <a:xfrm>
            <a:off x="461373" y="4228181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BD4841D-8571-D8B7-4348-21771E37F35C}"/>
              </a:ext>
            </a:extLst>
          </p:cNvPr>
          <p:cNvSpPr txBox="1"/>
          <p:nvPr/>
        </p:nvSpPr>
        <p:spPr>
          <a:xfrm>
            <a:off x="461373" y="4703669"/>
            <a:ext cx="3913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所以去乙商场购物比较合算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933</Words>
  <Application>Microsoft Office PowerPoint</Application>
  <PresentationFormat>宽屏</PresentationFormat>
  <Paragraphs>68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2024-04-28T01:47:59Z</dcterms:created>
  <dcterms:modified xsi:type="dcterms:W3CDTF">2024-04-28T03:37:13Z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