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22" r:id="rId7"/>
    <p:sldId id="309" r:id="rId8"/>
    <p:sldId id="310" r:id="rId9"/>
    <p:sldId id="311" r:id="rId10"/>
    <p:sldId id="312" r:id="rId11"/>
    <p:sldId id="314" r:id="rId12"/>
    <p:sldId id="315" r:id="rId13"/>
    <p:sldId id="316" r:id="rId14"/>
    <p:sldId id="317" r:id="rId15"/>
    <p:sldId id="325" r:id="rId16"/>
    <p:sldId id="326" r:id="rId17"/>
    <p:sldId id="319" r:id="rId18"/>
    <p:sldId id="323" r:id="rId19"/>
    <p:sldId id="321" r:id="rId20"/>
    <p:sldId id="324" r:id="rId21"/>
    <p:sldId id="256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yt_image_1229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4194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7" name="yt_shape_12297"/>
          <p:cNvSpPr txBox="1"/>
          <p:nvPr/>
        </p:nvSpPr>
        <p:spPr>
          <a:xfrm>
            <a:off x="540000" y="2524109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平行线分线段成比例定理</a:t>
            </a:r>
          </a:p>
        </p:txBody>
      </p:sp>
      <p:sp>
        <p:nvSpPr>
          <p:cNvPr id="12298" name="yt_shape_12298"/>
          <p:cNvSpPr txBox="1"/>
          <p:nvPr/>
        </p:nvSpPr>
        <p:spPr>
          <a:xfrm>
            <a:off x="540000" y="3013543"/>
            <a:ext cx="109052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贵阳十九中月考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02" name="yt_table_12302_skip" title="H_10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3274045"/>
                  </p:ext>
                </p:extLst>
              </p:nvPr>
            </p:nvGraphicFramePr>
            <p:xfrm>
              <a:off x="540047" y="3492846"/>
              <a:ext cx="4840352" cy="1278446"/>
            </p:xfrm>
            <a:graphic>
              <a:graphicData uri="http://schemas.openxmlformats.org/drawingml/2006/table">
                <a:tbl>
                  <a:tblPr/>
                  <a:tblGrid>
                    <a:gridCol w="2887282">
                      <a:extLst>
                        <a:ext uri="{9D8B030D-6E8A-4147-A177-3AD203B41FA5}">
                          <a16:colId xmlns:a16="http://schemas.microsoft.com/office/drawing/2014/main" val="10428"/>
                        </a:ext>
                      </a:extLst>
                    </a:gridCol>
                    <a:gridCol w="1953070">
                      <a:extLst>
                        <a:ext uri="{9D8B030D-6E8A-4147-A177-3AD203B41FA5}">
                          <a16:colId xmlns:a16="http://schemas.microsoft.com/office/drawing/2014/main" val="104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302" name="yt_table_12302_skip" descr="{&quot;rangeId&quot;:2,&quot;type&quot;:&quot;Option&quot;,&quot;drawing&quot;:[&quot;yt_shape_12299&quot;]}" title="H_10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3274045"/>
                  </p:ext>
                </p:extLst>
              </p:nvPr>
            </p:nvGraphicFramePr>
            <p:xfrm>
              <a:off x="540047" y="2450902"/>
              <a:ext cx="4840352" cy="1278446"/>
            </p:xfrm>
            <a:graphic>
              <a:graphicData uri="http://schemas.openxmlformats.org/drawingml/2006/table">
                <a:tbl>
                  <a:tblPr/>
                  <a:tblGrid>
                    <a:gridCol w="2887282">
                      <a:extLst>
                        <a:ext uri="{9D8B030D-6E8A-4147-A177-3AD203B41FA5}">
                          <a16:colId xmlns:a16="http://schemas.microsoft.com/office/drawing/2014/main" val="10428"/>
                        </a:ext>
                      </a:extLst>
                    </a:gridCol>
                    <a:gridCol w="1953070">
                      <a:extLst>
                        <a:ext uri="{9D8B030D-6E8A-4147-A177-3AD203B41FA5}">
                          <a16:colId xmlns:a16="http://schemas.microsoft.com/office/drawing/2014/main" val="10429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7722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7664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7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6772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7664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299" name="yt_shape_12299_skip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86766" y="3492846"/>
            <a:ext cx="1363017" cy="1783602"/>
            <a:chOff x="0" y="0"/>
            <a:chExt cx="1363017" cy="1783602"/>
          </a:xfrm>
        </p:grpSpPr>
        <p:pic>
          <p:nvPicPr>
            <p:cNvPr id="2" name="yt_image_12299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63017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01" name="yt_shape_12301"/>
            <p:cNvSpPr txBox="1"/>
            <p:nvPr/>
          </p:nvSpPr>
          <p:spPr>
            <a:xfrm>
              <a:off x="148227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259691">
            <a:extLst>
              <a:ext uri="{FF2B5EF4-FFF2-40B4-BE49-F238E27FC236}">
                <a16:creationId xmlns:a16="http://schemas.microsoft.com/office/drawing/2014/main" id="{5F3C6888-793D-A3DC-F115-568A54BBB7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74562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4EE11E6-2275-EC6C-C810-77249E89091E}"/>
              </a:ext>
            </a:extLst>
          </p:cNvPr>
          <p:cNvSpPr txBox="1"/>
          <p:nvPr/>
        </p:nvSpPr>
        <p:spPr>
          <a:xfrm>
            <a:off x="10436951" y="296673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2" name="yt_shape_12352"/>
          <p:cNvSpPr txBox="1"/>
          <p:nvPr/>
        </p:nvSpPr>
        <p:spPr>
          <a:xfrm>
            <a:off x="540119" y="187743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练习本的横线是互相平行且距离相等的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若一条直线交横线于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b88c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356" name="yt_shape_12356"/>
          <p:cNvSpPr txBox="1"/>
          <p:nvPr/>
        </p:nvSpPr>
        <p:spPr>
          <a:xfrm>
            <a:off x="540000" y="498207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53" name="yt_shape_12353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79868" y="2989232"/>
            <a:ext cx="1232263" cy="1942479"/>
            <a:chOff x="0" y="0"/>
            <a:chExt cx="1232263" cy="1942479"/>
          </a:xfrm>
        </p:grpSpPr>
        <p:pic>
          <p:nvPicPr>
            <p:cNvPr id="2" name="yt_image_1235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32263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55" name="yt_shape_12355"/>
            <p:cNvSpPr txBox="1"/>
            <p:nvPr/>
          </p:nvSpPr>
          <p:spPr>
            <a:xfrm>
              <a:off x="82850" y="15824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39B1596-5008-F81A-6B89-99A1E356572D}"/>
              </a:ext>
            </a:extLst>
          </p:cNvPr>
          <p:cNvSpPr txBox="1"/>
          <p:nvPr/>
        </p:nvSpPr>
        <p:spPr>
          <a:xfrm>
            <a:off x="5785696" y="2306115"/>
            <a:ext cx="1008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7" name="yt_shape_12357"/>
          <p:cNvSpPr txBox="1"/>
          <p:nvPr/>
        </p:nvSpPr>
        <p:spPr>
          <a:xfrm>
            <a:off x="540119" y="19899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文山一中单元卷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371f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361" name="yt_shape_12361"/>
          <p:cNvSpPr txBox="1"/>
          <p:nvPr/>
        </p:nvSpPr>
        <p:spPr>
          <a:xfrm>
            <a:off x="540000" y="486951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58" name="yt_shape_12358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3743" y="3101793"/>
            <a:ext cx="1804512" cy="1717308"/>
            <a:chOff x="0" y="0"/>
            <a:chExt cx="1804512" cy="1717308"/>
          </a:xfrm>
        </p:grpSpPr>
        <p:pic>
          <p:nvPicPr>
            <p:cNvPr id="2" name="yt_image_1235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04512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60" name="yt_shape_12360"/>
            <p:cNvSpPr txBox="1"/>
            <p:nvPr/>
          </p:nvSpPr>
          <p:spPr>
            <a:xfrm>
              <a:off x="368975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D76F3FD-61EF-2AC8-6977-138FE87731BD}"/>
              </a:ext>
            </a:extLst>
          </p:cNvPr>
          <p:cNvSpPr txBox="1"/>
          <p:nvPr/>
        </p:nvSpPr>
        <p:spPr>
          <a:xfrm>
            <a:off x="10330707" y="241867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2" name="yt_shape_12362"/>
          <p:cNvSpPr txBox="1"/>
          <p:nvPr/>
        </p:nvSpPr>
        <p:spPr>
          <a:xfrm>
            <a:off x="540000" y="1106506"/>
            <a:ext cx="103329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63" name="yt_image_12363" title="H_145.0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3289" y="2103683"/>
            <a:ext cx="1145421" cy="184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65" name="yt_shape_12365"/>
              <p:cNvSpPr txBox="1"/>
              <p:nvPr/>
            </p:nvSpPr>
            <p:spPr>
              <a:xfrm>
                <a:off x="540000" y="3631070"/>
                <a:ext cx="4453142" cy="24804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65" name="yt_shape_12365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31070"/>
                <a:ext cx="4453142" cy="2480423"/>
              </a:xfrm>
              <a:prstGeom prst="rect">
                <a:avLst/>
              </a:prstGeom>
              <a:blipFill>
                <a:blip r:embed="rId3"/>
                <a:stretch>
                  <a:fillRect l="-4247" r="-3288" b="-6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7C2E12-746B-F9F8-4C60-68B29AF54B0E}"/>
                  </a:ext>
                </a:extLst>
              </p:cNvPr>
              <p:cNvSpPr txBox="1"/>
              <p:nvPr/>
            </p:nvSpPr>
            <p:spPr>
              <a:xfrm>
                <a:off x="449989" y="3584264"/>
                <a:ext cx="4169346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mathAnswerShape': 1}">
                <a:extLst>
                  <a:ext uri="{FF2B5EF4-FFF2-40B4-BE49-F238E27FC236}">
                    <a16:creationId xmlns:a16="http://schemas.microsoft.com/office/drawing/2014/main" id="{B97C2E12-746B-F9F8-4C60-68B29AF54B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84264"/>
                <a:ext cx="4169346" cy="772110"/>
              </a:xfrm>
              <a:prstGeom prst="rect">
                <a:avLst/>
              </a:prstGeom>
              <a:blipFill>
                <a:blip r:embed="rId4"/>
                <a:stretch>
                  <a:fillRect l="-2339" r="-2339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D55DCB2-E59C-BBE9-68D4-EED77DF26E27}"/>
                  </a:ext>
                </a:extLst>
              </p:cNvPr>
              <p:cNvSpPr txBox="1"/>
              <p:nvPr/>
            </p:nvSpPr>
            <p:spPr>
              <a:xfrm>
                <a:off x="449989" y="4262762"/>
                <a:ext cx="3903663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mathAnswerShape': 1}">
                <a:extLst>
                  <a:ext uri="{FF2B5EF4-FFF2-40B4-BE49-F238E27FC236}">
                    <a16:creationId xmlns:a16="http://schemas.microsoft.com/office/drawing/2014/main" id="{5D55DCB2-E59C-BBE9-68D4-EED77DF26E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62762"/>
                <a:ext cx="3903663" cy="772109"/>
              </a:xfrm>
              <a:prstGeom prst="rect">
                <a:avLst/>
              </a:prstGeom>
              <a:blipFill>
                <a:blip r:embed="rId5"/>
                <a:stretch>
                  <a:fillRect l="-2500" r="-265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F899494-9D09-3A99-6886-F6A767117B7A}"/>
                  </a:ext>
                </a:extLst>
              </p:cNvPr>
              <p:cNvSpPr txBox="1"/>
              <p:nvPr/>
            </p:nvSpPr>
            <p:spPr>
              <a:xfrm>
                <a:off x="449989" y="4941259"/>
                <a:ext cx="3197226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mathAnswerShape': 1}">
                <a:extLst>
                  <a:ext uri="{FF2B5EF4-FFF2-40B4-BE49-F238E27FC236}">
                    <a16:creationId xmlns:a16="http://schemas.microsoft.com/office/drawing/2014/main" id="{2F899494-9D09-3A99-6886-F6A767117B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41259"/>
                <a:ext cx="3197226" cy="768681"/>
              </a:xfrm>
              <a:prstGeom prst="rect">
                <a:avLst/>
              </a:prstGeom>
              <a:blipFill>
                <a:blip r:embed="rId6"/>
                <a:stretch>
                  <a:fillRect l="-3053" r="-305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9D2EC39-4E30-4B04-ED01-EFE318A6EF6A}"/>
              </a:ext>
            </a:extLst>
          </p:cNvPr>
          <p:cNvSpPr txBox="1"/>
          <p:nvPr/>
        </p:nvSpPr>
        <p:spPr>
          <a:xfrm>
            <a:off x="449989" y="5616329"/>
            <a:ext cx="45901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8" name="yt_shape_12368"/>
          <p:cNvSpPr txBox="1"/>
          <p:nvPr/>
        </p:nvSpPr>
        <p:spPr>
          <a:xfrm>
            <a:off x="540000" y="1993987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67" name="yt_image_12367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93987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70" name="yt_shape_12370"/>
              <p:cNvSpPr txBox="1"/>
              <p:nvPr/>
            </p:nvSpPr>
            <p:spPr>
              <a:xfrm>
                <a:off x="540000" y="2576152"/>
                <a:ext cx="9865714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370" name="yt_shape_12370" descr="{&quot;rangeId&quot;:2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6152"/>
                <a:ext cx="9865714" cy="645626"/>
              </a:xfrm>
              <a:prstGeom prst="rect">
                <a:avLst/>
              </a:prstGeom>
              <a:blipFill>
                <a:blip r:embed="rId3"/>
                <a:stretch>
                  <a:fillRect l="-1916" r="-927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72" name="yt_image_12372" title="H_141.6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2455" y="3717032"/>
            <a:ext cx="1627090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74" name="yt_shape_12374"/>
              <p:cNvSpPr txBox="1"/>
              <p:nvPr/>
            </p:nvSpPr>
            <p:spPr>
              <a:xfrm>
                <a:off x="540000" y="900000"/>
                <a:ext cx="5054269" cy="59706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为正方形，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74" name="yt_shape_12374" descr="{&quot;rangeId&quot;:27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54269" cy="5970673"/>
              </a:xfrm>
              <a:prstGeom prst="rect">
                <a:avLst/>
              </a:prstGeom>
              <a:blipFill>
                <a:blip r:embed="rId2"/>
                <a:stretch>
                  <a:fillRect l="-3739" t="-919" r="-2654" b="-22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D0F1322-DC47-6D3E-B6FB-487B87A3C90A}"/>
              </a:ext>
            </a:extLst>
          </p:cNvPr>
          <p:cNvSpPr txBox="1"/>
          <p:nvPr/>
        </p:nvSpPr>
        <p:spPr>
          <a:xfrm>
            <a:off x="449989" y="1328682"/>
            <a:ext cx="518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202C0F-B266-1857-D059-F5494F2637C7}"/>
              </a:ext>
            </a:extLst>
          </p:cNvPr>
          <p:cNvSpPr txBox="1"/>
          <p:nvPr/>
        </p:nvSpPr>
        <p:spPr>
          <a:xfrm>
            <a:off x="449989" y="1804170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CCEF272-1C65-506B-C67D-475D9FBA92ED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3761422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, 'NoSplit': 1}">
                <a:extLst>
                  <a:ext uri="{FF2B5EF4-FFF2-40B4-BE49-F238E27FC236}">
                    <a16:creationId xmlns:a16="http://schemas.microsoft.com/office/drawing/2014/main" id="{9CCEF272-1C65-506B-C67D-475D9FBA92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3761422" cy="769379"/>
              </a:xfrm>
              <a:prstGeom prst="rect">
                <a:avLst/>
              </a:prstGeom>
              <a:blipFill>
                <a:blip r:embed="rId3"/>
                <a:stretch>
                  <a:fillRect l="-2593" r="-243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9D82887-4C95-BBE3-9D32-3E3335476485}"/>
                  </a:ext>
                </a:extLst>
              </p:cNvPr>
              <p:cNvSpPr txBox="1"/>
              <p:nvPr/>
            </p:nvSpPr>
            <p:spPr>
              <a:xfrm>
                <a:off x="449989" y="2955425"/>
                <a:ext cx="3249613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, 'NoSplit': 1}">
                <a:extLst>
                  <a:ext uri="{FF2B5EF4-FFF2-40B4-BE49-F238E27FC236}">
                    <a16:creationId xmlns:a16="http://schemas.microsoft.com/office/drawing/2014/main" id="{D9D82887-4C95-BBE3-9D32-3E33354764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5425"/>
                <a:ext cx="3249613" cy="768681"/>
              </a:xfrm>
              <a:prstGeom prst="rect">
                <a:avLst/>
              </a:prstGeom>
              <a:blipFill>
                <a:blip r:embed="rId4"/>
                <a:stretch>
                  <a:fillRect l="-3002" r="-281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E31CB85-F2B1-CA38-B4D3-6B3246C07C8B}"/>
                  </a:ext>
                </a:extLst>
              </p:cNvPr>
              <p:cNvSpPr txBox="1"/>
              <p:nvPr/>
            </p:nvSpPr>
            <p:spPr>
              <a:xfrm>
                <a:off x="449989" y="3630494"/>
                <a:ext cx="1709102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7, 'NoSplit': 1}">
                <a:extLst>
                  <a:ext uri="{FF2B5EF4-FFF2-40B4-BE49-F238E27FC236}">
                    <a16:creationId xmlns:a16="http://schemas.microsoft.com/office/drawing/2014/main" id="{9E31CB85-F2B1-CA38-B4D3-6B3246C07C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30494"/>
                <a:ext cx="1709102" cy="769379"/>
              </a:xfrm>
              <a:prstGeom prst="rect">
                <a:avLst/>
              </a:prstGeom>
              <a:blipFill>
                <a:blip r:embed="rId5"/>
                <a:stretch>
                  <a:fillRect l="-5714" r="-535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BA64489-E586-E432-0139-880D8F85E332}"/>
                  </a:ext>
                </a:extLst>
              </p:cNvPr>
              <p:cNvSpPr txBox="1"/>
              <p:nvPr/>
            </p:nvSpPr>
            <p:spPr>
              <a:xfrm>
                <a:off x="449989" y="4306261"/>
                <a:ext cx="3810571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7, 'NoSplit': 1}">
                <a:extLst>
                  <a:ext uri="{FF2B5EF4-FFF2-40B4-BE49-F238E27FC236}">
                    <a16:creationId xmlns:a16="http://schemas.microsoft.com/office/drawing/2014/main" id="{CBA64489-E586-E432-0139-880D8F85E3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6261"/>
                <a:ext cx="3810571" cy="772109"/>
              </a:xfrm>
              <a:prstGeom prst="rect">
                <a:avLst/>
              </a:prstGeom>
              <a:blipFill>
                <a:blip r:embed="rId6"/>
                <a:stretch>
                  <a:fillRect l="-2560" r="-240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478301E-523F-92C3-54B4-9742E2C8F9EA}"/>
                  </a:ext>
                </a:extLst>
              </p:cNvPr>
              <p:cNvSpPr txBox="1"/>
              <p:nvPr/>
            </p:nvSpPr>
            <p:spPr>
              <a:xfrm>
                <a:off x="449989" y="4984758"/>
                <a:ext cx="3173985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7, 'NoSplit': 1}">
                <a:extLst>
                  <a:ext uri="{FF2B5EF4-FFF2-40B4-BE49-F238E27FC236}">
                    <a16:creationId xmlns:a16="http://schemas.microsoft.com/office/drawing/2014/main" id="{0478301E-523F-92C3-54B4-9742E2C8F9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84758"/>
                <a:ext cx="3173985" cy="772110"/>
              </a:xfrm>
              <a:prstGeom prst="rect">
                <a:avLst/>
              </a:prstGeom>
              <a:blipFill>
                <a:blip r:embed="rId7"/>
                <a:stretch>
                  <a:fillRect l="-3077" r="-307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2F47DA6-E57C-AA4E-6B1B-7199D70F0199}"/>
                  </a:ext>
                </a:extLst>
              </p:cNvPr>
              <p:cNvSpPr txBox="1"/>
              <p:nvPr/>
            </p:nvSpPr>
            <p:spPr>
              <a:xfrm>
                <a:off x="449989" y="5663256"/>
                <a:ext cx="4437253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27, 'NoSplit': 1}">
                <a:extLst>
                  <a:ext uri="{FF2B5EF4-FFF2-40B4-BE49-F238E27FC236}">
                    <a16:creationId xmlns:a16="http://schemas.microsoft.com/office/drawing/2014/main" id="{42F47DA6-E57C-AA4E-6B1B-7199D70F01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63256"/>
                <a:ext cx="4437253" cy="772109"/>
              </a:xfrm>
              <a:prstGeom prst="rect">
                <a:avLst/>
              </a:prstGeom>
              <a:blipFill>
                <a:blip r:embed="rId8"/>
                <a:stretch>
                  <a:fillRect l="-2198" r="-1923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7DA85097-A8C0-8EC8-811C-D7C007B9604E}"/>
              </a:ext>
            </a:extLst>
          </p:cNvPr>
          <p:cNvSpPr txBox="1"/>
          <p:nvPr/>
        </p:nvSpPr>
        <p:spPr>
          <a:xfrm>
            <a:off x="449989" y="6341753"/>
            <a:ext cx="4047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2372" title="H_141.66">
            <a:extLst>
              <a:ext uri="{FF2B5EF4-FFF2-40B4-BE49-F238E27FC236}">
                <a16:creationId xmlns:a16="http://schemas.microsoft.com/office/drawing/2014/main" id="{F5CD0978-E43F-7535-EF95-2E260A33934F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336360" y="2556400"/>
            <a:ext cx="1627090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77" name="yt_shape_12377"/>
              <p:cNvSpPr txBox="1"/>
              <p:nvPr/>
            </p:nvSpPr>
            <p:spPr>
              <a:xfrm>
                <a:off x="540119" y="2231282"/>
                <a:ext cx="11492915" cy="27554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𝐹𝐻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b9087"/>
                  </a:rPr>
                  <a:t> </a:t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77" name="yt_shape_12377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31282"/>
                <a:ext cx="11492915" cy="2755434"/>
              </a:xfrm>
              <a:prstGeom prst="rect">
                <a:avLst/>
              </a:prstGeom>
              <a:blipFill>
                <a:blip r:embed="rId2"/>
                <a:stretch>
                  <a:fillRect l="-1645" t="-1770" b="-6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6BA347D-5AF1-AE21-0512-C03D46C7C160}"/>
                  </a:ext>
                </a:extLst>
              </p:cNvPr>
              <p:cNvSpPr txBox="1"/>
              <p:nvPr/>
            </p:nvSpPr>
            <p:spPr>
              <a:xfrm>
                <a:off x="450108" y="2659964"/>
                <a:ext cx="10938002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b9087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F6BA347D-5AF1-AE21-0512-C03D46C7C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59964"/>
                <a:ext cx="10938002" cy="772110"/>
              </a:xfrm>
              <a:prstGeom prst="rect">
                <a:avLst/>
              </a:prstGeom>
              <a:blipFill>
                <a:blip r:embed="rId3"/>
                <a:stretch>
                  <a:fillRect l="-892" t="-7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370E90-C2B6-9894-6955-AFA4C7651479}"/>
                  </a:ext>
                </a:extLst>
              </p:cNvPr>
              <p:cNvSpPr txBox="1"/>
              <p:nvPr/>
            </p:nvSpPr>
            <p:spPr>
              <a:xfrm>
                <a:off x="450108" y="3338463"/>
                <a:ext cx="2789936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8}">
                <a:extLst>
                  <a:ext uri="{FF2B5EF4-FFF2-40B4-BE49-F238E27FC236}">
                    <a16:creationId xmlns:a16="http://schemas.microsoft.com/office/drawing/2014/main" id="{1C370E90-C2B6-9894-6955-AFA4C76514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38463"/>
                <a:ext cx="2789936" cy="768553"/>
              </a:xfrm>
              <a:prstGeom prst="rect">
                <a:avLst/>
              </a:prstGeom>
              <a:blipFill>
                <a:blip r:embed="rId4"/>
                <a:stretch>
                  <a:fillRect r="-327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740FB19-F669-2137-1CC1-629FD594D29E}"/>
              </a:ext>
            </a:extLst>
          </p:cNvPr>
          <p:cNvSpPr txBox="1"/>
          <p:nvPr/>
        </p:nvSpPr>
        <p:spPr>
          <a:xfrm>
            <a:off x="450108" y="4013403"/>
            <a:ext cx="2115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A68AC9-5631-037E-4572-CE1C835BCDF2}"/>
              </a:ext>
            </a:extLst>
          </p:cNvPr>
          <p:cNvSpPr txBox="1"/>
          <p:nvPr/>
        </p:nvSpPr>
        <p:spPr>
          <a:xfrm>
            <a:off x="450108" y="4488892"/>
            <a:ext cx="3070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2372" title="H_141.66">
            <a:extLst>
              <a:ext uri="{FF2B5EF4-FFF2-40B4-BE49-F238E27FC236}">
                <a16:creationId xmlns:a16="http://schemas.microsoft.com/office/drawing/2014/main" id="{5D52EA87-DD0D-9425-EAC3-B4EC0EA92CC4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61020" y="3207793"/>
            <a:ext cx="1627090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2" name="yt_shape_12382"/>
          <p:cNvSpPr txBox="1"/>
          <p:nvPr/>
        </p:nvSpPr>
        <p:spPr>
          <a:xfrm>
            <a:off x="540119" y="1208378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作平行线转换线段的比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8_306e0"/>
              </a:rPr>
              <a:t>求线段的比，通常利用平行线分线段成比例的基本事实及其推论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6_d99ec"/>
              </a:rPr>
              <a:t>得到比例线段，然后进行转化得到所求两条线段的比；遇到不能直接转化线段的比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时，要联想到借助辅助线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作平行线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构造基本图形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85" name="yt_image_12385" title="H_122.6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3453" y="3538731"/>
            <a:ext cx="1345093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87" name="yt_shape_12387"/>
              <p:cNvSpPr txBox="1"/>
              <p:nvPr/>
            </p:nvSpPr>
            <p:spPr>
              <a:xfrm>
                <a:off x="540000" y="5367267"/>
                <a:ext cx="9274655" cy="642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87" name="yt_shape_12387" descr="{&quot;rangeId&quot;:3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67267"/>
                <a:ext cx="9274655" cy="642355"/>
              </a:xfrm>
              <a:prstGeom prst="rect">
                <a:avLst/>
              </a:prstGeom>
              <a:blipFill>
                <a:blip r:embed="rId3"/>
                <a:stretch>
                  <a:fillRect l="-2038" r="-105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3EEE4A7-EC55-B11A-9D1D-27A2388A0A34}"/>
                  </a:ext>
                </a:extLst>
              </p:cNvPr>
              <p:cNvSpPr txBox="1"/>
              <p:nvPr/>
            </p:nvSpPr>
            <p:spPr>
              <a:xfrm>
                <a:off x="8849134" y="5320461"/>
                <a:ext cx="661099" cy="729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3, 'mathAnswerShape': 1}">
                <a:extLst>
                  <a:ext uri="{FF2B5EF4-FFF2-40B4-BE49-F238E27FC236}">
                    <a16:creationId xmlns:a16="http://schemas.microsoft.com/office/drawing/2014/main" id="{03EEE4A7-EC55-B11A-9D1D-27A2388A0A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9134" y="5320461"/>
                <a:ext cx="661099" cy="72975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5941447-9E1E-3102-A512-64A45EB5DC84}"/>
              </a:ext>
            </a:extLst>
          </p:cNvPr>
          <p:cNvCxnSpPr/>
          <p:nvPr/>
        </p:nvCxnSpPr>
        <p:spPr>
          <a:xfrm>
            <a:off x="8586720" y="6022460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89" name="yt_shape_12389"/>
              <p:cNvSpPr txBox="1"/>
              <p:nvPr/>
            </p:nvSpPr>
            <p:spPr>
              <a:xfrm>
                <a:off x="540119" y="1191098"/>
                <a:ext cx="11492915" cy="20704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24e7"/>
                  </a:rPr>
                  <a:t>.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提示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的平行线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凉山州中考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0db0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并延长交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389" name="yt_shape_12389" descr="{&quot;rangeId&quot;:3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91098"/>
                <a:ext cx="11492915" cy="2070439"/>
              </a:xfrm>
              <a:prstGeom prst="rect">
                <a:avLst/>
              </a:prstGeom>
              <a:blipFill>
                <a:blip r:embed="rId2"/>
                <a:stretch>
                  <a:fillRect l="-1645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392" name="yt_table_1239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114912"/>
              </p:ext>
            </p:extLst>
          </p:nvPr>
        </p:nvGraphicFramePr>
        <p:xfrm>
          <a:off x="540047" y="3311497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</a:tbl>
          </a:graphicData>
        </a:graphic>
      </p:graphicFrame>
      <p:pic>
        <p:nvPicPr>
          <p:cNvPr id="12394" name="yt_image_12394" title="H_122.6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0821" y="3990032"/>
            <a:ext cx="1850356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6" name="yt_shape_12396"/>
          <p:cNvSpPr txBox="1"/>
          <p:nvPr/>
        </p:nvSpPr>
        <p:spPr>
          <a:xfrm>
            <a:off x="5557391" y="5666902"/>
            <a:ext cx="1077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B1E59D-A7B5-EA3B-5BBF-F6F884C8286B}"/>
                  </a:ext>
                </a:extLst>
              </p:cNvPr>
              <p:cNvSpPr txBox="1"/>
              <p:nvPr/>
            </p:nvSpPr>
            <p:spPr>
              <a:xfrm>
                <a:off x="10707453" y="1144292"/>
                <a:ext cx="802576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2" name="文本框 1" descr="{'rangeId': 34, 'mathAnswerShape': 1}">
                <a:extLst>
                  <a:ext uri="{FF2B5EF4-FFF2-40B4-BE49-F238E27FC236}">
                    <a16:creationId xmlns:a16="http://schemas.microsoft.com/office/drawing/2014/main" id="{86B1E59D-A7B5-EA3B-5BBF-F6F884C828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7453" y="1144292"/>
                <a:ext cx="802576" cy="76868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64B7B27-E905-355A-1F60-A1151CF1845C}"/>
              </a:ext>
            </a:extLst>
          </p:cNvPr>
          <p:cNvCxnSpPr/>
          <p:nvPr/>
        </p:nvCxnSpPr>
        <p:spPr>
          <a:xfrm>
            <a:off x="10445040" y="1885217"/>
            <a:ext cx="97497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5A753054-405F-E664-B463-5F4CD5C00F29}"/>
              </a:ext>
            </a:extLst>
          </p:cNvPr>
          <p:cNvSpPr txBox="1"/>
          <p:nvPr/>
        </p:nvSpPr>
        <p:spPr>
          <a:xfrm>
            <a:off x="9228982" y="2770337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7" name="yt_shape_12397"/>
          <p:cNvSpPr txBox="1"/>
          <p:nvPr/>
        </p:nvSpPr>
        <p:spPr>
          <a:xfrm>
            <a:off x="540119" y="209523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梧州市中考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b290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398" name="yt_image_12398" title="H_113.13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8552" y="3816103"/>
            <a:ext cx="1534896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0" name="yt_shape_12400"/>
          <p:cNvSpPr txBox="1"/>
          <p:nvPr/>
        </p:nvSpPr>
        <p:spPr>
          <a:xfrm>
            <a:off x="5557391" y="5456006"/>
            <a:ext cx="1077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90523A7-7202-66F5-4F71-516456A685A6}"/>
              </a:ext>
            </a:extLst>
          </p:cNvPr>
          <p:cNvSpPr txBox="1"/>
          <p:nvPr/>
        </p:nvSpPr>
        <p:spPr>
          <a:xfrm>
            <a:off x="1974108" y="252391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12401" name="yt_table_1240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004487"/>
              </p:ext>
            </p:extLst>
          </p:nvPr>
        </p:nvGraphicFramePr>
        <p:xfrm>
          <a:off x="540119" y="3191256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yt_shape_12403"/>
          <p:cNvSpPr txBox="1"/>
          <p:nvPr/>
        </p:nvSpPr>
        <p:spPr>
          <a:xfrm>
            <a:off x="540119" y="24485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7546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404" name="yt_image_12404" title="H_98.91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6176" y="3560393"/>
            <a:ext cx="1419647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6" name="yt_shape_12406"/>
          <p:cNvSpPr txBox="1"/>
          <p:nvPr/>
        </p:nvSpPr>
        <p:spPr>
          <a:xfrm>
            <a:off x="5557391" y="5019702"/>
            <a:ext cx="1077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556A74-1696-0835-9D96-8227C62C0192}"/>
              </a:ext>
            </a:extLst>
          </p:cNvPr>
          <p:cNvSpPr txBox="1"/>
          <p:nvPr/>
        </p:nvSpPr>
        <p:spPr>
          <a:xfrm>
            <a:off x="9244857" y="287727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3" name="yt_shape_12303"/>
          <p:cNvSpPr txBox="1"/>
          <p:nvPr/>
        </p:nvSpPr>
        <p:spPr>
          <a:xfrm>
            <a:off x="540119" y="207597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长春市模拟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与这三条平行线分别交于点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c6e9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07" name="yt_table_1230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931456"/>
              </p:ext>
            </p:extLst>
          </p:nvPr>
        </p:nvGraphicFramePr>
        <p:xfrm>
          <a:off x="540047" y="3035414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</a:tbl>
          </a:graphicData>
        </a:graphic>
      </p:graphicFrame>
      <p:grpSp>
        <p:nvGrpSpPr>
          <p:cNvPr id="12304" name="yt_shape_12304_skip" title="H_165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9481" y="3035414"/>
            <a:ext cx="1820403" cy="2107071"/>
            <a:chOff x="0" y="0"/>
            <a:chExt cx="1820403" cy="2107071"/>
          </a:xfrm>
        </p:grpSpPr>
        <p:pic>
          <p:nvPicPr>
            <p:cNvPr id="2" name="yt_image_1230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20403" cy="171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06" name="yt_shape_12306"/>
            <p:cNvSpPr txBox="1"/>
            <p:nvPr/>
          </p:nvSpPr>
          <p:spPr>
            <a:xfrm>
              <a:off x="376920" y="174707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02AC21D-1526-D871-352E-E5EA0D8A6131}"/>
              </a:ext>
            </a:extLst>
          </p:cNvPr>
          <p:cNvSpPr txBox="1"/>
          <p:nvPr/>
        </p:nvSpPr>
        <p:spPr>
          <a:xfrm>
            <a:off x="10460882" y="250466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9" name="yt_shape_12309"/>
          <p:cNvSpPr txBox="1"/>
          <p:nvPr/>
        </p:nvSpPr>
        <p:spPr>
          <a:xfrm>
            <a:off x="540000" y="1829345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平行线分线段成比例定理的推论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10" name="yt_shape_12310"/>
              <p:cNvSpPr txBox="1"/>
              <p:nvPr/>
            </p:nvSpPr>
            <p:spPr>
              <a:xfrm>
                <a:off x="540119" y="2318779"/>
                <a:ext cx="11492915" cy="11101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临沂市中考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ba2e"/>
                  </a:rPr>
                  <a:t>的长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310" name="yt_shape_12310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18779"/>
                <a:ext cx="11492915" cy="1110176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15" name="yt_table_12315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5095865"/>
                  </p:ext>
                </p:extLst>
              </p:nvPr>
            </p:nvGraphicFramePr>
            <p:xfrm>
              <a:off x="540047" y="3479743"/>
              <a:ext cx="7452678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434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35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36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4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315" name="yt_table_12315_skip" descr="{&quot;rangeId&quot;:5,&quot;type&quot;:&quot;Option&quot;,&quot;drawing&quot;:[&quot;yt_shape_12312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5095865"/>
                  </p:ext>
                </p:extLst>
              </p:nvPr>
            </p:nvGraphicFramePr>
            <p:xfrm>
              <a:off x="540047" y="2550398"/>
              <a:ext cx="7452678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434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35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36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437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7090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4828" r="-15689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4828" r="-5689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1818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312" name="yt_shape_12312_skip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91106" y="3479743"/>
            <a:ext cx="1458698" cy="1909332"/>
            <a:chOff x="0" y="0"/>
            <a:chExt cx="1458698" cy="1909332"/>
          </a:xfrm>
        </p:grpSpPr>
        <p:pic>
          <p:nvPicPr>
            <p:cNvPr id="2" name="yt_image_1231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58698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14" name="yt_shape_12314"/>
            <p:cNvSpPr txBox="1"/>
            <p:nvPr/>
          </p:nvSpPr>
          <p:spPr>
            <a:xfrm>
              <a:off x="196068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259755">
            <a:extLst>
              <a:ext uri="{FF2B5EF4-FFF2-40B4-BE49-F238E27FC236}">
                <a16:creationId xmlns:a16="http://schemas.microsoft.com/office/drawing/2014/main" id="{E5B11A81-0B9C-CE9F-8120-4F9ADCFDAD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7979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C45E72D-E4DF-49F0-AFD2-F37AA6FB3AE7}"/>
              </a:ext>
            </a:extLst>
          </p:cNvPr>
          <p:cNvSpPr txBox="1"/>
          <p:nvPr/>
        </p:nvSpPr>
        <p:spPr>
          <a:xfrm>
            <a:off x="1364508" y="294704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6" name="yt_shape_12316"/>
          <p:cNvSpPr txBox="1"/>
          <p:nvPr/>
        </p:nvSpPr>
        <p:spPr>
          <a:xfrm>
            <a:off x="540000" y="900000"/>
            <a:ext cx="75806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6cm.</a:t>
            </a:r>
          </a:p>
        </p:txBody>
      </p:sp>
      <p:pic>
        <p:nvPicPr>
          <p:cNvPr id="12317" name="yt_image_12317" title="H_122.6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6632" y="1531667"/>
            <a:ext cx="1098734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19" name="yt_shape_12319"/>
              <p:cNvSpPr txBox="1"/>
              <p:nvPr/>
            </p:nvSpPr>
            <p:spPr>
              <a:xfrm>
                <a:off x="540000" y="3140020"/>
                <a:ext cx="4959691" cy="34344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3.6cm.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19" name="yt_shape_12319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40020"/>
                <a:ext cx="4959691" cy="3434466"/>
              </a:xfrm>
              <a:prstGeom prst="rect">
                <a:avLst/>
              </a:prstGeom>
              <a:blipFill>
                <a:blip r:embed="rId3"/>
                <a:stretch>
                  <a:fillRect l="-3813" r="-2583" b="-4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07B481E-CDB9-F966-1DC6-36EB4570941B}"/>
              </a:ext>
            </a:extLst>
          </p:cNvPr>
          <p:cNvSpPr txBox="1"/>
          <p:nvPr/>
        </p:nvSpPr>
        <p:spPr>
          <a:xfrm>
            <a:off x="449989" y="3768283"/>
            <a:ext cx="5091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E5C343-8178-9A42-70B3-7228A19E9BDC}"/>
                  </a:ext>
                </a:extLst>
              </p:cNvPr>
              <p:cNvSpPr txBox="1"/>
              <p:nvPr/>
            </p:nvSpPr>
            <p:spPr>
              <a:xfrm>
                <a:off x="449989" y="4243771"/>
                <a:ext cx="3439858" cy="7686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}">
                <a:extLst>
                  <a:ext uri="{FF2B5EF4-FFF2-40B4-BE49-F238E27FC236}">
                    <a16:creationId xmlns:a16="http://schemas.microsoft.com/office/drawing/2014/main" id="{E1E5C343-8178-9A42-70B3-7228A19E9B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43771"/>
                <a:ext cx="3439858" cy="768680"/>
              </a:xfrm>
              <a:prstGeom prst="rect">
                <a:avLst/>
              </a:prstGeom>
              <a:blipFill>
                <a:blip r:embed="rId4"/>
                <a:stretch>
                  <a:fillRect l="-2837" r="-283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0DB7B1-B686-F909-8CC0-2D627422A202}"/>
                  </a:ext>
                </a:extLst>
              </p:cNvPr>
              <p:cNvSpPr txBox="1"/>
              <p:nvPr/>
            </p:nvSpPr>
            <p:spPr>
              <a:xfrm>
                <a:off x="449989" y="5394327"/>
                <a:ext cx="5059743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A90DB7B1-B686-F909-8CC0-2D627422A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94327"/>
                <a:ext cx="5059743" cy="769379"/>
              </a:xfrm>
              <a:prstGeom prst="rect">
                <a:avLst/>
              </a:prstGeom>
              <a:blipFill>
                <a:blip r:embed="rId5"/>
                <a:stretch>
                  <a:fillRect l="-1928" r="-192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7B6F160-E95F-25CA-1D2F-DE8123F6FF47}"/>
              </a:ext>
            </a:extLst>
          </p:cNvPr>
          <p:cNvSpPr txBox="1"/>
          <p:nvPr/>
        </p:nvSpPr>
        <p:spPr>
          <a:xfrm>
            <a:off x="449989" y="6070094"/>
            <a:ext cx="3096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3.6cm.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27" name="yt_shape_12327"/>
              <p:cNvSpPr txBox="1"/>
              <p:nvPr/>
            </p:nvSpPr>
            <p:spPr>
              <a:xfrm>
                <a:off x="540000" y="2472054"/>
                <a:ext cx="4954690" cy="22738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3.2cm.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27" name="yt_shape_12327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72054"/>
                <a:ext cx="4954690" cy="2273892"/>
              </a:xfrm>
              <a:prstGeom prst="rect">
                <a:avLst/>
              </a:prstGeom>
              <a:blipFill>
                <a:blip r:embed="rId2"/>
                <a:stretch>
                  <a:fillRect l="-3818" t="-2413" r="-2833" b="-7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993F25F-9AFE-0E57-02AA-506A61D89722}"/>
                  </a:ext>
                </a:extLst>
              </p:cNvPr>
              <p:cNvSpPr txBox="1"/>
              <p:nvPr/>
            </p:nvSpPr>
            <p:spPr>
              <a:xfrm>
                <a:off x="449989" y="2900736"/>
                <a:ext cx="5086858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3993F25F-9AFE-0E57-02AA-506A61D897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00736"/>
                <a:ext cx="5086858" cy="771792"/>
              </a:xfrm>
              <a:prstGeom prst="rect">
                <a:avLst/>
              </a:prstGeom>
              <a:blipFill>
                <a:blip r:embed="rId3"/>
                <a:stretch>
                  <a:fillRect l="-1918" r="-191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A83AA7-B9EC-1766-1FA6-2D8069FDCAD3}"/>
                  </a:ext>
                </a:extLst>
              </p:cNvPr>
              <p:cNvSpPr txBox="1"/>
              <p:nvPr/>
            </p:nvSpPr>
            <p:spPr>
              <a:xfrm>
                <a:off x="449989" y="3578916"/>
                <a:ext cx="327888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1.6cm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87A83AA7-B9EC-1766-1FA6-2D8069FDCA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8916"/>
                <a:ext cx="3278886" cy="767474"/>
              </a:xfrm>
              <a:prstGeom prst="rect">
                <a:avLst/>
              </a:prstGeom>
              <a:blipFill>
                <a:blip r:embed="rId4"/>
                <a:stretch>
                  <a:fillRect l="-2974" r="-260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844790F-3471-E42F-52E5-FBF341C83995}"/>
              </a:ext>
            </a:extLst>
          </p:cNvPr>
          <p:cNvSpPr txBox="1"/>
          <p:nvPr/>
        </p:nvSpPr>
        <p:spPr>
          <a:xfrm>
            <a:off x="449989" y="4252778"/>
            <a:ext cx="3663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3.2cm.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2317" title="H_122.67">
            <a:extLst>
              <a:ext uri="{FF2B5EF4-FFF2-40B4-BE49-F238E27FC236}">
                <a16:creationId xmlns:a16="http://schemas.microsoft.com/office/drawing/2014/main" id="{7700086D-DE27-81CE-34EF-ADB037F7A8D5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20336" y="2507677"/>
            <a:ext cx="1098734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3" name="yt_shape_12333"/>
          <p:cNvSpPr txBox="1"/>
          <p:nvPr/>
        </p:nvSpPr>
        <p:spPr>
          <a:xfrm>
            <a:off x="540000" y="3402982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【易错易混】没分清对应线段致错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6D5F8F-C35A-F801-D308-2988A37C3AEF}"/>
              </a:ext>
            </a:extLst>
          </p:cNvPr>
          <p:cNvSpPr txBox="1"/>
          <p:nvPr/>
        </p:nvSpPr>
        <p:spPr>
          <a:xfrm>
            <a:off x="449989" y="3356176"/>
            <a:ext cx="4752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【易错易混】没分清对应线段致错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4" name="yt_shape_12334"/>
          <p:cNvSpPr txBox="1"/>
          <p:nvPr/>
        </p:nvSpPr>
        <p:spPr>
          <a:xfrm>
            <a:off x="540119" y="225424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分别与这三条平行线交于点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4256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则下列式子不一定成立的是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38" name="yt_table_12338_skip" title="H_10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7825172"/>
                  </p:ext>
                </p:extLst>
              </p:nvPr>
            </p:nvGraphicFramePr>
            <p:xfrm>
              <a:off x="540047" y="3213683"/>
              <a:ext cx="4833367" cy="1278446"/>
            </p:xfrm>
            <a:graphic>
              <a:graphicData uri="http://schemas.openxmlformats.org/drawingml/2006/table">
                <a:tbl>
                  <a:tblPr/>
                  <a:tblGrid>
                    <a:gridCol w="2887282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  <a:gridCol w="1946085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338" name="yt_table_12338_skip" descr="{&quot;rangeId&quot;:8,&quot;type&quot;:&quot;Option&quot;,&quot;drawing&quot;:[&quot;yt_shape_12335&quot;]}" title="H_10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7825172"/>
                  </p:ext>
                </p:extLst>
              </p:nvPr>
            </p:nvGraphicFramePr>
            <p:xfrm>
              <a:off x="540047" y="1859435"/>
              <a:ext cx="4833367" cy="1278446"/>
            </p:xfrm>
            <a:graphic>
              <a:graphicData uri="http://schemas.openxmlformats.org/drawingml/2006/table">
                <a:tbl>
                  <a:tblPr/>
                  <a:tblGrid>
                    <a:gridCol w="2887282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  <a:gridCol w="1946085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7511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8125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1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751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8125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335" name="yt_shape_12335_skip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0596" y="3213683"/>
            <a:ext cx="1529224" cy="1750455"/>
            <a:chOff x="0" y="0"/>
            <a:chExt cx="1529224" cy="1750455"/>
          </a:xfrm>
        </p:grpSpPr>
        <p:pic>
          <p:nvPicPr>
            <p:cNvPr id="2" name="yt_image_12335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29224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37" name="yt_shape_12337"/>
            <p:cNvSpPr txBox="1"/>
            <p:nvPr/>
          </p:nvSpPr>
          <p:spPr>
            <a:xfrm>
              <a:off x="231331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1216029-777A-208A-FAAF-7DCDC4725DD9}"/>
              </a:ext>
            </a:extLst>
          </p:cNvPr>
          <p:cNvSpPr txBox="1"/>
          <p:nvPr/>
        </p:nvSpPr>
        <p:spPr>
          <a:xfrm>
            <a:off x="6461971" y="26829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9" name="yt_shape_12339"/>
          <p:cNvSpPr txBox="1"/>
          <p:nvPr/>
        </p:nvSpPr>
        <p:spPr>
          <a:xfrm>
            <a:off x="540119" y="149576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c855"/>
              </a:rPr>
              <a:t>那么下列结论正确的是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340" name="yt_image_12340" title="H_102.78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3881" y="2607565"/>
            <a:ext cx="1504236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2" name="yt_shape_12342"/>
          <p:cNvSpPr txBox="1"/>
          <p:nvPr/>
        </p:nvSpPr>
        <p:spPr>
          <a:xfrm>
            <a:off x="5634335" y="4056824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变式图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43" name="yt_table_12343" title="H_100.7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31704893"/>
                  </p:ext>
                </p:extLst>
              </p:nvPr>
            </p:nvGraphicFramePr>
            <p:xfrm>
              <a:off x="540047" y="4442674"/>
              <a:ext cx="4476814" cy="1279843"/>
            </p:xfrm>
            <a:graphic>
              <a:graphicData uri="http://schemas.openxmlformats.org/drawingml/2006/table">
                <a:tbl>
                  <a:tblPr/>
                  <a:tblGrid>
                    <a:gridCol w="2707767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  <a:gridCol w="1769047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𝐸𝐴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343" name="yt_table_12343" descr="{&quot;rangeId&quot;:9,&quot;type&quot;:&quot;Option&quot;}" title="H_100.7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31704893"/>
                  </p:ext>
                </p:extLst>
              </p:nvPr>
            </p:nvGraphicFramePr>
            <p:xfrm>
              <a:off x="540047" y="3846908"/>
              <a:ext cx="4476814" cy="1279843"/>
            </p:xfrm>
            <a:graphic>
              <a:graphicData uri="http://schemas.openxmlformats.org/drawingml/2006/table">
                <a:tbl>
                  <a:tblPr/>
                  <a:tblGrid>
                    <a:gridCol w="2707767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  <a:gridCol w="1769047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</a:tblGrid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5169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3448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3"/>
                      </a:ext>
                    </a:extLst>
                  </a:tr>
                  <a:tr h="6407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9057" r="-65169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3448" t="-99057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4DC8B92-A7AD-8445-F169-9C99BD8A2395}"/>
              </a:ext>
            </a:extLst>
          </p:cNvPr>
          <p:cNvSpPr txBox="1"/>
          <p:nvPr/>
        </p:nvSpPr>
        <p:spPr>
          <a:xfrm>
            <a:off x="1059708" y="19244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5" name="yt_shape_12345"/>
          <p:cNvSpPr txBox="1"/>
          <p:nvPr/>
        </p:nvSpPr>
        <p:spPr>
          <a:xfrm>
            <a:off x="540000" y="1588826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44" name="yt_image_1234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8882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7" name="yt_shape_12347"/>
          <p:cNvSpPr txBox="1"/>
          <p:nvPr/>
        </p:nvSpPr>
        <p:spPr>
          <a:xfrm>
            <a:off x="540119" y="2170991"/>
            <a:ext cx="1102848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哈尔滨市模拟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f905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79722"/>
              </a:rPr>
              <a:t>则下列结论不正确的是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51" name="yt_table_12351_skip" title="H_100.6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5602749"/>
                  </p:ext>
                </p:extLst>
              </p:nvPr>
            </p:nvGraphicFramePr>
            <p:xfrm>
              <a:off x="540047" y="3610557"/>
              <a:ext cx="4826064" cy="1278764"/>
            </p:xfrm>
            <a:graphic>
              <a:graphicData uri="http://schemas.openxmlformats.org/drawingml/2006/table">
                <a:tbl>
                  <a:tblPr/>
                  <a:tblGrid>
                    <a:gridCol w="2890965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  <a:gridCol w="1935099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𝐴𝐺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𝐺𝐹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𝐸𝐺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𝐺𝐹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351" name="yt_table_12351_skip" descr="{&quot;rangeId&quot;:11,&quot;type&quot;:&quot;Option&quot;,&quot;drawing&quot;:[&quot;yt_shape_12348&quot;]}" title="H_100.6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5602749"/>
                  </p:ext>
                </p:extLst>
              </p:nvPr>
            </p:nvGraphicFramePr>
            <p:xfrm>
              <a:off x="540047" y="2921731"/>
              <a:ext cx="4826064" cy="1278764"/>
            </p:xfrm>
            <a:graphic>
              <a:graphicData uri="http://schemas.openxmlformats.org/drawingml/2006/table">
                <a:tbl>
                  <a:tblPr/>
                  <a:tblGrid>
                    <a:gridCol w="2890965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  <a:gridCol w="1935099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6947" b="-1141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9371" b="-1141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5"/>
                      </a:ext>
                    </a:extLst>
                  </a:tr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52" r="-66947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9371" t="-100952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348" name="yt_shape_12348_skip" title="H_158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8136" y="3610557"/>
            <a:ext cx="1901766" cy="2019060"/>
            <a:chOff x="0" y="0"/>
            <a:chExt cx="1901766" cy="2019060"/>
          </a:xfrm>
        </p:grpSpPr>
        <p:pic>
          <p:nvPicPr>
            <p:cNvPr id="2" name="yt_image_12348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01766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50" name="yt_shape_12350"/>
            <p:cNvSpPr txBox="1"/>
            <p:nvPr/>
          </p:nvSpPr>
          <p:spPr>
            <a:xfrm>
              <a:off x="417602" y="16590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F516AFE-512D-758E-60C8-5657CD72589E}"/>
              </a:ext>
            </a:extLst>
          </p:cNvPr>
          <p:cNvSpPr txBox="1"/>
          <p:nvPr/>
        </p:nvSpPr>
        <p:spPr>
          <a:xfrm>
            <a:off x="1059708" y="307516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1708</Words>
  <Application>Microsoft Office PowerPoint</Application>
  <PresentationFormat>宽屏</PresentationFormat>
  <Paragraphs>139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2024-04-28T05:33:06Z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