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8" r:id="rId5"/>
    <p:sldId id="309" r:id="rId6"/>
    <p:sldId id="310" r:id="rId7"/>
    <p:sldId id="311" r:id="rId8"/>
    <p:sldId id="313" r:id="rId9"/>
    <p:sldId id="314" r:id="rId10"/>
    <p:sldId id="315" r:id="rId11"/>
    <p:sldId id="316" r:id="rId12"/>
    <p:sldId id="322" r:id="rId13"/>
    <p:sldId id="317" r:id="rId14"/>
    <p:sldId id="324" r:id="rId15"/>
    <p:sldId id="328" r:id="rId16"/>
    <p:sldId id="256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472" y="4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33.bin"/><Relationship Id="rId4" Type="http://schemas.openxmlformats.org/officeDocument/2006/relationships/image" Target="../media/image32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6.bin"/><Relationship Id="rId7" Type="http://schemas.openxmlformats.org/officeDocument/2006/relationships/image" Target="../media/image40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10" Type="http://schemas.openxmlformats.org/officeDocument/2006/relationships/image" Target="../media/image43.png"/><Relationship Id="rId4" Type="http://schemas.openxmlformats.org/officeDocument/2006/relationships/image" Target="../media/image37.bin"/><Relationship Id="rId9" Type="http://schemas.openxmlformats.org/officeDocument/2006/relationships/image" Target="../media/image4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90" name="yt_image_12490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039215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92" name="yt_shape_12492"/>
          <p:cNvSpPr txBox="1"/>
          <p:nvPr/>
        </p:nvSpPr>
        <p:spPr>
          <a:xfrm>
            <a:off x="540000" y="1621380"/>
            <a:ext cx="304410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相似三角形</a:t>
            </a:r>
          </a:p>
        </p:txBody>
      </p:sp>
      <p:sp>
        <p:nvSpPr>
          <p:cNvPr id="12493" name="yt_shape_12493"/>
          <p:cNvSpPr txBox="1"/>
          <p:nvPr/>
        </p:nvSpPr>
        <p:spPr>
          <a:xfrm>
            <a:off x="540000" y="2110814"/>
            <a:ext cx="482183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494" name="yt_table_12494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7040356"/>
              </p:ext>
            </p:extLst>
          </p:nvPr>
        </p:nvGraphicFramePr>
        <p:xfrm>
          <a:off x="540047" y="2590117"/>
          <a:ext cx="5207000" cy="1901952"/>
        </p:xfrm>
        <a:graphic>
          <a:graphicData uri="http://schemas.openxmlformats.org/drawingml/2006/table">
            <a:tbl>
              <a:tblPr/>
              <a:tblGrid>
                <a:gridCol w="5207000">
                  <a:extLst>
                    <a:ext uri="{9D8B030D-6E8A-4147-A177-3AD203B41FA5}">
                      <a16:colId xmlns:a16="http://schemas.microsoft.com/office/drawing/2014/main" val="1046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所有直角三角形都相似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所有等边三角形都相似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全等三角形不一定是相似三角形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两个钝角三角形一定相似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2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2496" name="yt_shape_12496"/>
              <p:cNvSpPr txBox="1"/>
              <p:nvPr/>
            </p:nvSpPr>
            <p:spPr>
              <a:xfrm>
                <a:off x="540120" y="4542437"/>
                <a:ext cx="11492915" cy="111017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兰州市中考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DEF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3a24e"/>
                  </a:rPr>
                  <a:t>的长为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m="http://schemas.openxmlformats.org/officeDocument/2006/math" xmlns:p14="http://schemas.microsoft.com/office/powerpoint/2010/main" xmlns="">
          <p:sp>
            <p:nvSpPr>
              <p:cNvPr id="12496" name="yt_shape_12496" descr="{&quot;rangeId&quot;: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4542437"/>
                <a:ext cx="11492915" cy="1110176"/>
              </a:xfrm>
              <a:prstGeom prst="rect">
                <a:avLst/>
              </a:prstGeom>
              <a:blipFill>
                <a:blip r:embed="rId3"/>
                <a:stretch>
                  <a:fillRect l="-1645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498" name="yt_table_12498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6795441"/>
              </p:ext>
            </p:extLst>
          </p:nvPr>
        </p:nvGraphicFramePr>
        <p:xfrm>
          <a:off x="540047" y="5703401"/>
          <a:ext cx="7352666" cy="475488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470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471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472"/>
                    </a:ext>
                  </a:extLst>
                </a:gridCol>
                <a:gridCol w="1262063">
                  <a:extLst>
                    <a:ext uri="{9D8B030D-6E8A-4147-A177-3AD203B41FA5}">
                      <a16:colId xmlns:a16="http://schemas.microsoft.com/office/drawing/2014/main" val="1047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3"/>
                  </a:ext>
                </a:extLst>
              </a:tr>
            </a:tbl>
          </a:graphicData>
        </a:graphic>
      </p:graphicFrame>
      <p:pic>
        <p:nvPicPr>
          <p:cNvPr id="3" name="yt_shape_1714269281049" title="H_26.259764">
            <a:extLst>
              <a:ext uri="{FF2B5EF4-FFF2-40B4-BE49-F238E27FC236}">
                <a16:creationId xmlns:a16="http://schemas.microsoft.com/office/drawing/2014/main" id="{05BCFA5A-F3A4-FDB8-4364-ABD32BFEFE6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7183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5734A03-CFEB-03D0-1E1C-CD59E304D5AA}"/>
              </a:ext>
            </a:extLst>
          </p:cNvPr>
          <p:cNvSpPr txBox="1"/>
          <p:nvPr/>
        </p:nvSpPr>
        <p:spPr>
          <a:xfrm>
            <a:off x="4412389" y="206400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E2D08E1-E867-554B-4FFE-9A635E6EB853}"/>
              </a:ext>
            </a:extLst>
          </p:cNvPr>
          <p:cNvSpPr txBox="1"/>
          <p:nvPr/>
        </p:nvSpPr>
        <p:spPr>
          <a:xfrm>
            <a:off x="1059709" y="5170700"/>
            <a:ext cx="40074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44" name="yt_shape_12544"/>
          <p:cNvSpPr txBox="1"/>
          <p:nvPr/>
        </p:nvSpPr>
        <p:spPr>
          <a:xfrm>
            <a:off x="468111" y="1685312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凉山州中考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c1855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548" name="yt_shape_12548"/>
              <p:cNvSpPr txBox="1"/>
              <p:nvPr/>
            </p:nvSpPr>
            <p:spPr>
              <a:xfrm>
                <a:off x="425371" y="3096478"/>
                <a:ext cx="4542590" cy="255127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平分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且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>
          <p:sp>
            <p:nvSpPr>
              <p:cNvPr id="12548" name="yt_shape_1254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5371" y="3096478"/>
                <a:ext cx="4542590" cy="2551276"/>
              </a:xfrm>
              <a:prstGeom prst="rect">
                <a:avLst/>
              </a:prstGeom>
              <a:blipFill>
                <a:blip r:embed="rId2"/>
                <a:stretch>
                  <a:fillRect l="-4161" t="-2153" r="-3221" b="-64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BACC0B4-FEE5-F9C3-E9DF-9FCE566D5264}"/>
              </a:ext>
            </a:extLst>
          </p:cNvPr>
          <p:cNvSpPr txBox="1"/>
          <p:nvPr/>
        </p:nvSpPr>
        <p:spPr>
          <a:xfrm>
            <a:off x="335360" y="3049672"/>
            <a:ext cx="4586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B5C5549-CDF4-3AB2-3A64-AD0DA1E53F60}"/>
              </a:ext>
            </a:extLst>
          </p:cNvPr>
          <p:cNvSpPr txBox="1"/>
          <p:nvPr/>
        </p:nvSpPr>
        <p:spPr>
          <a:xfrm>
            <a:off x="335360" y="3525160"/>
            <a:ext cx="29439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3BE02AA-44F7-ABBF-A945-19274D1EB14F}"/>
              </a:ext>
            </a:extLst>
          </p:cNvPr>
          <p:cNvSpPr txBox="1"/>
          <p:nvPr/>
        </p:nvSpPr>
        <p:spPr>
          <a:xfrm>
            <a:off x="335360" y="4000648"/>
            <a:ext cx="3828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且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2E71650-9747-87DF-FB4B-C397B17F684E}"/>
                  </a:ext>
                </a:extLst>
              </p:cNvPr>
              <p:cNvSpPr txBox="1"/>
              <p:nvPr/>
            </p:nvSpPr>
            <p:spPr>
              <a:xfrm>
                <a:off x="335360" y="4476136"/>
                <a:ext cx="4678743" cy="7693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∽△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2E71650-9747-87DF-FB4B-C397B17F68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360" y="4476136"/>
                <a:ext cx="4678743" cy="769379"/>
              </a:xfrm>
              <a:prstGeom prst="rect">
                <a:avLst/>
              </a:prstGeom>
              <a:blipFill>
                <a:blip r:embed="rId3"/>
                <a:stretch>
                  <a:fillRect l="-1953" r="-2214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E09C6A0A-04B9-0EB4-4D2F-B397E5A2758D}"/>
              </a:ext>
            </a:extLst>
          </p:cNvPr>
          <p:cNvSpPr txBox="1"/>
          <p:nvPr/>
        </p:nvSpPr>
        <p:spPr>
          <a:xfrm>
            <a:off x="335360" y="5151903"/>
            <a:ext cx="26200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7" name="yt_image_12546" title="H_120.96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68408" y="2852936"/>
            <a:ext cx="1626395" cy="1536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551" name="yt_shape_12551"/>
              <p:cNvSpPr txBox="1"/>
              <p:nvPr/>
            </p:nvSpPr>
            <p:spPr>
              <a:xfrm>
                <a:off x="540000" y="900198"/>
                <a:ext cx="6386364" cy="568886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，且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MBA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，且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MC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MNB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CND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𝐵𝑀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𝑀𝑁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𝐶𝑁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，且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551" name="yt_shape_12551" descr="{&quot;rangeId&quot;:27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198"/>
                <a:ext cx="6386364" cy="5688865"/>
              </a:xfrm>
              <a:prstGeom prst="rect">
                <a:avLst/>
              </a:prstGeom>
              <a:blipFill>
                <a:blip r:embed="rId2"/>
                <a:stretch>
                  <a:fillRect l="-2961" t="-965" r="-1910" b="-8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74AE7CBB-6547-9FBA-9731-F07B3932D31C}"/>
              </a:ext>
            </a:extLst>
          </p:cNvPr>
          <p:cNvSpPr txBox="1"/>
          <p:nvPr/>
        </p:nvSpPr>
        <p:spPr>
          <a:xfrm>
            <a:off x="449989" y="1328880"/>
            <a:ext cx="6504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0F6F2ED-E09C-9ADD-B0EC-0F3924D4D84E}"/>
              </a:ext>
            </a:extLst>
          </p:cNvPr>
          <p:cNvSpPr txBox="1"/>
          <p:nvPr/>
        </p:nvSpPr>
        <p:spPr>
          <a:xfrm>
            <a:off x="449989" y="1804368"/>
            <a:ext cx="5480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，且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A501ECF-02CA-83AE-7E22-5B0EE258F05C}"/>
              </a:ext>
            </a:extLst>
          </p:cNvPr>
          <p:cNvSpPr txBox="1"/>
          <p:nvPr/>
        </p:nvSpPr>
        <p:spPr>
          <a:xfrm>
            <a:off x="449989" y="2279856"/>
            <a:ext cx="4860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MBA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758D88A-61CE-29D9-3D74-B73AA63D6624}"/>
              </a:ext>
            </a:extLst>
          </p:cNvPr>
          <p:cNvSpPr txBox="1"/>
          <p:nvPr/>
        </p:nvSpPr>
        <p:spPr>
          <a:xfrm>
            <a:off x="449989" y="2755344"/>
            <a:ext cx="34963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92DB681-420F-14FC-A9EC-375A4E8ED297}"/>
              </a:ext>
            </a:extLst>
          </p:cNvPr>
          <p:cNvSpPr txBox="1"/>
          <p:nvPr/>
        </p:nvSpPr>
        <p:spPr>
          <a:xfrm>
            <a:off x="449989" y="3230832"/>
            <a:ext cx="5622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，且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DDE6664-972A-3A3D-CA00-6FBCB1A18A8F}"/>
              </a:ext>
            </a:extLst>
          </p:cNvPr>
          <p:cNvSpPr txBox="1"/>
          <p:nvPr/>
        </p:nvSpPr>
        <p:spPr>
          <a:xfrm>
            <a:off x="449989" y="3706320"/>
            <a:ext cx="5450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422D6F03-1BBF-BCF5-ED1F-CBE7C97A1C04}"/>
                  </a:ext>
                </a:extLst>
              </p:cNvPr>
              <p:cNvSpPr txBox="1"/>
              <p:nvPr/>
            </p:nvSpPr>
            <p:spPr>
              <a:xfrm>
                <a:off x="449989" y="4181808"/>
                <a:ext cx="5825363" cy="61316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MC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MB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8" name="文本框 7" descr="{'rangeId': 27, 'mathAnswerShape': 1}">
                <a:extLst>
                  <a:ext uri="{FF2B5EF4-FFF2-40B4-BE49-F238E27FC236}">
                    <a16:creationId xmlns:a16="http://schemas.microsoft.com/office/drawing/2014/main" id="{422D6F03-1BBF-BCF5-ED1F-CBE7C97A1C0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181808"/>
                <a:ext cx="5825363" cy="613169"/>
              </a:xfrm>
              <a:prstGeom prst="rect">
                <a:avLst/>
              </a:prstGeom>
              <a:blipFill>
                <a:blip r:embed="rId3"/>
                <a:stretch>
                  <a:fillRect l="-1675" r="-1675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6932A1A9-D9FF-1926-5BCC-A23A01A63D09}"/>
              </a:ext>
            </a:extLst>
          </p:cNvPr>
          <p:cNvSpPr txBox="1"/>
          <p:nvPr/>
        </p:nvSpPr>
        <p:spPr>
          <a:xfrm>
            <a:off x="449989" y="4701365"/>
            <a:ext cx="5133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MNB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CND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70E234C0-F804-538F-EBC8-230973D59748}"/>
                  </a:ext>
                </a:extLst>
              </p:cNvPr>
              <p:cNvSpPr txBox="1"/>
              <p:nvPr/>
            </p:nvSpPr>
            <p:spPr>
              <a:xfrm>
                <a:off x="449989" y="5176853"/>
                <a:ext cx="4616767" cy="7693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𝐵𝑀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𝑀𝑁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𝐶𝑁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，且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10" name="文本框 9" descr="{'rangeId': 27, 'mathAnswerShape': 1}">
                <a:extLst>
                  <a:ext uri="{FF2B5EF4-FFF2-40B4-BE49-F238E27FC236}">
                    <a16:creationId xmlns:a16="http://schemas.microsoft.com/office/drawing/2014/main" id="{70E234C0-F804-538F-EBC8-230973D5974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176853"/>
                <a:ext cx="4616767" cy="769379"/>
              </a:xfrm>
              <a:prstGeom prst="rect">
                <a:avLst/>
              </a:prstGeom>
              <a:blipFill>
                <a:blip r:embed="rId4"/>
                <a:stretch>
                  <a:fillRect l="-2114" r="-1982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9F34467F-3EAA-7845-437F-E49D78DD68D0}"/>
                  </a:ext>
                </a:extLst>
              </p:cNvPr>
              <p:cNvSpPr txBox="1"/>
              <p:nvPr/>
            </p:nvSpPr>
            <p:spPr>
              <a:xfrm>
                <a:off x="449989" y="5852620"/>
                <a:ext cx="2061401" cy="7282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11" name="文本框 10" descr="{'rangeId': 27, 'mathAnswerShape': 1}">
                <a:extLst>
                  <a:ext uri="{FF2B5EF4-FFF2-40B4-BE49-F238E27FC236}">
                    <a16:creationId xmlns:a16="http://schemas.microsoft.com/office/drawing/2014/main" id="{9F34467F-3EAA-7845-437F-E49D78DD68D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852620"/>
                <a:ext cx="2061401" cy="728231"/>
              </a:xfrm>
              <a:prstGeom prst="rect">
                <a:avLst/>
              </a:prstGeom>
              <a:blipFill>
                <a:blip r:embed="rId5"/>
                <a:stretch>
                  <a:fillRect l="-4734" r="-4734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yt_image_12546" title="H_120.96">
            <a:extLst>
              <a:ext uri="{FF2B5EF4-FFF2-40B4-BE49-F238E27FC236}">
                <a16:creationId xmlns:a16="http://schemas.microsoft.com/office/drawing/2014/main" id="{19AF85AA-692D-3CB5-F80F-28A5B8102B6B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768408" y="2852936"/>
            <a:ext cx="1626395" cy="1536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54" name="yt_shape_12554"/>
          <p:cNvSpPr txBox="1"/>
          <p:nvPr/>
        </p:nvSpPr>
        <p:spPr>
          <a:xfrm>
            <a:off x="540000" y="2360828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553" name="yt_image_12553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6890" y="1124744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2556" name="yt_shape_12556"/>
              <p:cNvSpPr txBox="1"/>
              <p:nvPr/>
            </p:nvSpPr>
            <p:spPr>
              <a:xfrm>
                <a:off x="567010" y="1706909"/>
                <a:ext cx="11492915" cy="191417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东营市中考改编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某学校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智慧方园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数学社团遇到这样一个题目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f71f7"/>
                  </a:rPr>
                  <a:t>如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图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在线段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BAO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OAC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75°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AO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273e3"/>
                  </a:rPr>
                  <a:t> </a:t>
                </a:r>
                <a:b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BO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CO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经过社团成员讨论发现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过点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作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f39ba"/>
                  </a:rPr>
                  <a:t>，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交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AO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的延长线于点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通过构造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就可以解决问题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2556" name="yt_shape_1255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7010" y="1706909"/>
                <a:ext cx="11492915" cy="1914178"/>
              </a:xfrm>
              <a:prstGeom prst="rect">
                <a:avLst/>
              </a:prstGeom>
              <a:blipFill>
                <a:blip r:embed="rId3"/>
                <a:stretch>
                  <a:fillRect l="-1592" t="-2548" b="-92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yt_image_12558" title="H_340.2">
            <a:extLst>
              <a:ext uri="{FF2B5EF4-FFF2-40B4-BE49-F238E27FC236}">
                <a16:creationId xmlns:a16="http://schemas.microsoft.com/office/drawing/2014/main" id="{36E23044-954F-E44F-1E21-064F2CB83A58}"/>
              </a:ex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12830" y="4036130"/>
            <a:ext cx="1516646" cy="1892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image_12559" title="H_279.45">
            <a:extLst>
              <a:ext uri="{FF2B5EF4-FFF2-40B4-BE49-F238E27FC236}">
                <a16:creationId xmlns:a16="http://schemas.microsoft.com/office/drawing/2014/main" id="{79AD1C22-07EF-BE4B-9EC4-6ABE9519F10D}"/>
              </a:ex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76120" y="4373997"/>
            <a:ext cx="1516646" cy="1554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62" name="yt_shape_12562"/>
          <p:cNvSpPr txBox="1"/>
          <p:nvPr/>
        </p:nvSpPr>
        <p:spPr>
          <a:xfrm>
            <a:off x="540000" y="5854426"/>
            <a:ext cx="6219780" cy="4655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请回答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776E1AD-1FF2-179C-5149-717F5A3B93E4}"/>
              </a:ext>
            </a:extLst>
          </p:cNvPr>
          <p:cNvSpPr txBox="1"/>
          <p:nvPr/>
        </p:nvSpPr>
        <p:spPr>
          <a:xfrm>
            <a:off x="3270977" y="5807620"/>
            <a:ext cx="911924" cy="55468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75°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BF28063-7CDC-E923-FFFF-908D632525D1}"/>
                  </a:ext>
                </a:extLst>
              </p:cNvPr>
              <p:cNvSpPr txBox="1"/>
              <p:nvPr/>
            </p:nvSpPr>
            <p:spPr>
              <a:xfrm>
                <a:off x="5383939" y="5726670"/>
                <a:ext cx="1100964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BF28063-7CDC-E923-FFFF-908D632525D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83939" y="5726670"/>
                <a:ext cx="1100964" cy="554686"/>
              </a:xfrm>
              <a:prstGeom prst="rect">
                <a:avLst/>
              </a:prstGeom>
              <a:blipFill>
                <a:blip r:embed="rId6"/>
                <a:stretch>
                  <a:fillRect l="-8287" b="-263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565" name="yt_shape_12565"/>
              <p:cNvSpPr txBox="1"/>
              <p:nvPr/>
            </p:nvSpPr>
            <p:spPr>
              <a:xfrm>
                <a:off x="540119" y="739177"/>
                <a:ext cx="11492915" cy="143404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请参考以上解决思路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解决问题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在四边形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对角线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f1eed"/>
                  </a:rPr>
                  <a:t> </a:t>
                </a:r>
                <a:b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相交于点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AO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75°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BO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8fa41"/>
                  </a:rPr>
                  <a:t>＝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</p:txBody>
          </p:sp>
        </mc:Choice>
        <mc:Fallback>
          <p:sp>
            <p:nvSpPr>
              <p:cNvPr id="12565" name="yt_shape_1256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739177"/>
                <a:ext cx="11492915" cy="1434047"/>
              </a:xfrm>
              <a:prstGeom prst="rect">
                <a:avLst/>
              </a:prstGeom>
              <a:blipFill>
                <a:blip r:embed="rId2"/>
                <a:stretch>
                  <a:fillRect l="-1645" t="-76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567" name="yt_image_12567" title="H_288.9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760296" y="2531977"/>
            <a:ext cx="2422799" cy="1794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570" name="yt_image_12570" title="H_101.06898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760296" y="4468067"/>
            <a:ext cx="2002536" cy="1283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D65746D-D2B7-E06F-CBFC-1486F39A67AE}"/>
              </a:ext>
            </a:extLst>
          </p:cNvPr>
          <p:cNvSpPr txBox="1"/>
          <p:nvPr/>
        </p:nvSpPr>
        <p:spPr>
          <a:xfrm>
            <a:off x="540119" y="1687641"/>
            <a:ext cx="60046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过点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交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于点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A7AAE75-8018-9B5B-1FA1-40960ADCD714}"/>
              </a:ext>
            </a:extLst>
          </p:cNvPr>
          <p:cNvSpPr txBox="1"/>
          <p:nvPr/>
        </p:nvSpPr>
        <p:spPr>
          <a:xfrm>
            <a:off x="540119" y="1988840"/>
            <a:ext cx="70428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B488631-7AC8-4698-D549-5B4C448CFB6D}"/>
              </a:ext>
            </a:extLst>
          </p:cNvPr>
          <p:cNvSpPr txBox="1"/>
          <p:nvPr/>
        </p:nvSpPr>
        <p:spPr>
          <a:xfrm>
            <a:off x="540119" y="2276872"/>
            <a:ext cx="6047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354330B-3AFF-D60C-C860-1FF5CF6B6917}"/>
                  </a:ext>
                </a:extLst>
              </p:cNvPr>
              <p:cNvSpPr txBox="1"/>
              <p:nvPr/>
            </p:nvSpPr>
            <p:spPr>
              <a:xfrm>
                <a:off x="540119" y="2564904"/>
                <a:ext cx="2393316" cy="772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𝐵𝑂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𝐷𝑂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𝐸𝑂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𝐴𝑂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𝐷𝐴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354330B-3AFF-D60C-C860-1FF5CF6B691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564904"/>
                <a:ext cx="2393316" cy="772110"/>
              </a:xfrm>
              <a:prstGeom prst="rect">
                <a:avLst/>
              </a:prstGeom>
              <a:blipFill>
                <a:blip r:embed="rId5"/>
                <a:stretch>
                  <a:fillRect l="-4082" r="-4337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F59D7921-0C72-99D0-FB9D-5B7922338040}"/>
                  </a:ext>
                </a:extLst>
              </p:cNvPr>
              <p:cNvSpPr txBox="1"/>
              <p:nvPr/>
            </p:nvSpPr>
            <p:spPr>
              <a:xfrm>
                <a:off x="540119" y="2996952"/>
                <a:ext cx="5069205" cy="77210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BO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∶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∶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𝐸𝑂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𝐴𝑂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𝐷𝐴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F59D7921-0C72-99D0-FB9D-5B792233804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996952"/>
                <a:ext cx="5069205" cy="772109"/>
              </a:xfrm>
              <a:prstGeom prst="rect">
                <a:avLst/>
              </a:prstGeom>
              <a:blipFill>
                <a:blip r:embed="rId6"/>
                <a:stretch>
                  <a:fillRect l="-1925" r="-2046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6AFF1C5-9279-76A8-2695-4F222C90406B}"/>
                  </a:ext>
                </a:extLst>
              </p:cNvPr>
              <p:cNvSpPr txBox="1"/>
              <p:nvPr/>
            </p:nvSpPr>
            <p:spPr>
              <a:xfrm>
                <a:off x="540119" y="3667050"/>
                <a:ext cx="5555742" cy="50738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AO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EO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6AFF1C5-9279-76A8-2695-4F222C90406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667050"/>
                <a:ext cx="5555742" cy="507381"/>
              </a:xfrm>
              <a:prstGeom prst="rect">
                <a:avLst/>
              </a:prstGeom>
              <a:blipFill>
                <a:blip r:embed="rId7"/>
                <a:stretch>
                  <a:fillRect l="-1756" r="-1647" b="-325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A5382B79-AD15-7A49-72F8-B1050488E4FF}"/>
              </a:ext>
            </a:extLst>
          </p:cNvPr>
          <p:cNvSpPr txBox="1"/>
          <p:nvPr/>
        </p:nvSpPr>
        <p:spPr>
          <a:xfrm>
            <a:off x="540119" y="3967455"/>
            <a:ext cx="3775773" cy="470331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7365D71-A47A-C348-3A27-F9A285B0A0CF}"/>
              </a:ext>
            </a:extLst>
          </p:cNvPr>
          <p:cNvSpPr txBox="1"/>
          <p:nvPr/>
        </p:nvSpPr>
        <p:spPr>
          <a:xfrm>
            <a:off x="540119" y="4298927"/>
            <a:ext cx="4056761" cy="470331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0928254-8220-C32A-2212-41AB60EDFDBC}"/>
              </a:ext>
            </a:extLst>
          </p:cNvPr>
          <p:cNvSpPr txBox="1"/>
          <p:nvPr/>
        </p:nvSpPr>
        <p:spPr>
          <a:xfrm>
            <a:off x="540119" y="4653136"/>
            <a:ext cx="2027936" cy="470331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29F80F6-3935-652C-3D3F-4BFFFE0A89E3}"/>
              </a:ext>
            </a:extLst>
          </p:cNvPr>
          <p:cNvSpPr txBox="1"/>
          <p:nvPr/>
        </p:nvSpPr>
        <p:spPr>
          <a:xfrm>
            <a:off x="540119" y="4941168"/>
            <a:ext cx="4815586" cy="470331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195EE7F4-76BF-2785-A9B7-DAF8550EF99E}"/>
                  </a:ext>
                </a:extLst>
              </p:cNvPr>
              <p:cNvSpPr txBox="1"/>
              <p:nvPr/>
            </p:nvSpPr>
            <p:spPr>
              <a:xfrm>
                <a:off x="540119" y="5257768"/>
                <a:ext cx="6415913" cy="50738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即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BE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195EE7F4-76BF-2785-A9B7-DAF8550EF99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5257768"/>
                <a:ext cx="6415913" cy="507381"/>
              </a:xfrm>
              <a:prstGeom prst="rect">
                <a:avLst/>
              </a:prstGeom>
              <a:blipFill>
                <a:blip r:embed="rId8"/>
                <a:stretch>
                  <a:fillRect l="-1521" r="-1426" b="-321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文本框 12">
            <a:extLst>
              <a:ext uri="{FF2B5EF4-FFF2-40B4-BE49-F238E27FC236}">
                <a16:creationId xmlns:a16="http://schemas.microsoft.com/office/drawing/2014/main" id="{E6173C25-19C9-6A82-D9F6-1B42585ED9EB}"/>
              </a:ext>
            </a:extLst>
          </p:cNvPr>
          <p:cNvSpPr txBox="1"/>
          <p:nvPr/>
        </p:nvSpPr>
        <p:spPr>
          <a:xfrm>
            <a:off x="540119" y="5527038"/>
            <a:ext cx="3690048" cy="428085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yt_shape_2">
                <a:extLst>
                  <a:ext uri="{FF2B5EF4-FFF2-40B4-BE49-F238E27FC236}">
                    <a16:creationId xmlns:a16="http://schemas.microsoft.com/office/drawing/2014/main" id="{D967BD70-F12A-0230-EE21-0DA83FA6DDAE}"/>
                  </a:ext>
                </a:extLst>
              </p:cNvPr>
              <p:cNvSpPr txBox="1"/>
              <p:nvPr/>
            </p:nvSpPr>
            <p:spPr>
              <a:xfrm>
                <a:off x="654682" y="6041553"/>
                <a:ext cx="4839466" cy="945708"/>
              </a:xfrm>
              <a:prstGeom prst="rect">
                <a:avLst/>
              </a:prstGeom>
              <a:noFill/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none" lIns="0" tIns="0" rIns="0" bIns="0" rtlCol="0">
                <a:noAutofit/>
              </a:bodyPr>
              <a:lstStyle/>
              <a:p>
                <a:pPr lvl="0" hangingPunct="0">
                  <a:lnSpc>
                    <a:spcPct val="129999"/>
                  </a:lnSpc>
                </a:pP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CAD</a:t>
                </a:r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楷体" pitchFamily="24"/>
                  </a:rPr>
                  <a:t>中，</a:t>
                </a:r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2400" baseline="300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2400" baseline="300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2400" baseline="300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lvl="0" hangingPunct="0">
                  <a:lnSpc>
                    <a:spcPct val="129999"/>
                  </a:lnSpc>
                </a:pP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楷体" pitchFamily="24"/>
                  </a:rPr>
                  <a:t>即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en-US" altLang="zh-CN" sz="2400" baseline="300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en-US" altLang="zh-CN" sz="2400" baseline="300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2400" baseline="300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楷体" pitchFamily="24"/>
                  </a:rPr>
                  <a:t>，解得</a:t>
                </a:r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e>
                    </m:rad>
                  </m:oMath>
                </a14:m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/>
              </a:p>
            </p:txBody>
          </p:sp>
        </mc:Choice>
        <mc:Fallback>
          <p:sp>
            <p:nvSpPr>
              <p:cNvPr id="14" name="yt_shape_2">
                <a:extLst>
                  <a:ext uri="{FF2B5EF4-FFF2-40B4-BE49-F238E27FC236}">
                    <a16:creationId xmlns:a16="http://schemas.microsoft.com/office/drawing/2014/main" id="{D967BD70-F12A-0230-EE21-0DA83FA6DD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4682" y="6041553"/>
                <a:ext cx="4839466" cy="945708"/>
              </a:xfrm>
              <a:prstGeom prst="rect">
                <a:avLst/>
              </a:prstGeom>
              <a:blipFill>
                <a:blip r:embed="rId9"/>
                <a:stretch>
                  <a:fillRect l="-3778" t="-5161" r="-2897" b="-19355"/>
                </a:stretch>
              </a:blipFill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文本框 14">
            <a:extLst>
              <a:ext uri="{FF2B5EF4-FFF2-40B4-BE49-F238E27FC236}">
                <a16:creationId xmlns:a16="http://schemas.microsoft.com/office/drawing/2014/main" id="{5B2D722D-4D88-EE5F-47A2-E06CE858B299}"/>
              </a:ext>
            </a:extLst>
          </p:cNvPr>
          <p:cNvSpPr txBox="1"/>
          <p:nvPr/>
        </p:nvSpPr>
        <p:spPr>
          <a:xfrm>
            <a:off x="564671" y="5805264"/>
            <a:ext cx="4972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2400" b="0" i="0" strike="noStrike" kern="1200" cap="none" spc="0" normalizeH="0" baseline="3000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3000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2400" b="0" i="0" strike="noStrike" kern="1200" cap="none" spc="0" normalizeH="0" baseline="3000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0493A1DD-3CF3-45EE-8A6F-E44082B258B7}"/>
                  </a:ext>
                </a:extLst>
              </p:cNvPr>
              <p:cNvSpPr txBox="1"/>
              <p:nvPr/>
            </p:nvSpPr>
            <p:spPr>
              <a:xfrm>
                <a:off x="564671" y="6165304"/>
                <a:ext cx="4926838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即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12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CD</a:t>
                </a:r>
                <a:r>
                  <a:rPr kumimoji="0" lang="en-US" altLang="zh-CN" sz="2400" b="0" i="0" strike="noStrike" kern="1200" cap="none" spc="0" normalizeH="0" baseline="3000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，解得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CD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0493A1DD-3CF3-45EE-8A6F-E44082B258B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4671" y="6165304"/>
                <a:ext cx="4926838" cy="554686"/>
              </a:xfrm>
              <a:prstGeom prst="rect">
                <a:avLst/>
              </a:prstGeom>
              <a:blipFill>
                <a:blip r:embed="rId10"/>
                <a:stretch>
                  <a:fillRect l="-1980" r="-1980" b="-263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5" grpId="0" build="allAtOnce"/>
      <p:bldP spid="16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75" name="yt_shape_12575"/>
          <p:cNvSpPr txBox="1"/>
          <p:nvPr/>
        </p:nvSpPr>
        <p:spPr>
          <a:xfrm>
            <a:off x="551384" y="2708920"/>
            <a:ext cx="11492915" cy="1941613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名师点睛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寻求角相等的常用方法：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对顶角；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公共角；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平行线的性质；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3_dce33"/>
              </a:rPr>
              <a:t>同角或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等角的余角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补角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相等；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⑤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三角形中等边对等角；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11_695c7"/>
              </a:rPr>
              <a:t>平行四边形的对角相等；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⑦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全等三角形的对应角；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⑧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相似三角形的对应角等等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00" name="yt_shape_12500"/>
          <p:cNvSpPr txBox="1"/>
          <p:nvPr/>
        </p:nvSpPr>
        <p:spPr>
          <a:xfrm>
            <a:off x="540000" y="2496552"/>
            <a:ext cx="581409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两角分别相等的两个三角形相似</a:t>
            </a:r>
          </a:p>
        </p:txBody>
      </p:sp>
      <p:sp>
        <p:nvSpPr>
          <p:cNvPr id="12501" name="yt_shape_12501"/>
          <p:cNvSpPr txBox="1"/>
          <p:nvPr/>
        </p:nvSpPr>
        <p:spPr>
          <a:xfrm>
            <a:off x="540000" y="2985986"/>
            <a:ext cx="914833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白银市六中月考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如图所示的三个三角形中相似的是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503" name="yt_table_12503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2590557"/>
              </p:ext>
            </p:extLst>
          </p:nvPr>
        </p:nvGraphicFramePr>
        <p:xfrm>
          <a:off x="540047" y="3465289"/>
          <a:ext cx="4523106" cy="950976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474"/>
                    </a:ext>
                  </a:extLst>
                </a:gridCol>
                <a:gridCol w="1947863">
                  <a:extLst>
                    <a:ext uri="{9D8B030D-6E8A-4147-A177-3AD203B41FA5}">
                      <a16:colId xmlns:a16="http://schemas.microsoft.com/office/drawing/2014/main" val="1047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①②③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5"/>
                  </a:ext>
                </a:extLst>
              </a:tr>
            </a:tbl>
          </a:graphicData>
        </a:graphic>
      </p:graphicFrame>
      <p:pic>
        <p:nvPicPr>
          <p:cNvPr id="12502" name="yt_image_12502_skip" title="H_98.91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07362" y="3465289"/>
            <a:ext cx="4643145" cy="1256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269281108" title="H_26.259764">
            <a:extLst>
              <a:ext uri="{FF2B5EF4-FFF2-40B4-BE49-F238E27FC236}">
                <a16:creationId xmlns:a16="http://schemas.microsoft.com/office/drawing/2014/main" id="{50FD0235-7C69-958A-47DD-74F1C2C314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547005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B3FD15D-3D49-5B28-3D14-CBA7A366EEF8}"/>
              </a:ext>
            </a:extLst>
          </p:cNvPr>
          <p:cNvSpPr txBox="1"/>
          <p:nvPr/>
        </p:nvSpPr>
        <p:spPr>
          <a:xfrm>
            <a:off x="8679589" y="293918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05" name="yt_shape_12505"/>
          <p:cNvSpPr txBox="1"/>
          <p:nvPr/>
        </p:nvSpPr>
        <p:spPr>
          <a:xfrm>
            <a:off x="540000" y="1966779"/>
            <a:ext cx="762548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原创题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上两点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pic>
        <p:nvPicPr>
          <p:cNvPr id="12506" name="yt_image_12506" title="H_100.17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79744" y="2430412"/>
            <a:ext cx="1632511" cy="1272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508" name="yt_shape_12508"/>
              <p:cNvSpPr txBox="1"/>
              <p:nvPr/>
            </p:nvSpPr>
            <p:spPr>
              <a:xfrm>
                <a:off x="540000" y="3921112"/>
                <a:ext cx="6967228" cy="133010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508" name="yt_shape_12508" descr="{&quot;rangeId&quot;:6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921112"/>
                <a:ext cx="6967228" cy="1330108"/>
              </a:xfrm>
              <a:prstGeom prst="rect">
                <a:avLst/>
              </a:prstGeom>
              <a:blipFill>
                <a:blip r:embed="rId3"/>
                <a:stretch>
                  <a:fillRect l="-2712" r="-1662" b="-73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996DF10-4B60-2193-D494-1688589276DB}"/>
                  </a:ext>
                </a:extLst>
              </p:cNvPr>
              <p:cNvSpPr txBox="1"/>
              <p:nvPr/>
            </p:nvSpPr>
            <p:spPr>
              <a:xfrm>
                <a:off x="5071964" y="3874306"/>
                <a:ext cx="844296" cy="771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6, 'mathAnswerShape': 1}">
                <a:extLst>
                  <a:ext uri="{FF2B5EF4-FFF2-40B4-BE49-F238E27FC236}">
                    <a16:creationId xmlns:a16="http://schemas.microsoft.com/office/drawing/2014/main" id="{2996DF10-4B60-2193-D494-1688589276D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71964" y="3874306"/>
                <a:ext cx="844296" cy="77179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D6371A22-9DB4-4F90-64F2-A726D29A23FB}"/>
              </a:ext>
            </a:extLst>
          </p:cNvPr>
          <p:cNvCxnSpPr/>
          <p:nvPr/>
        </p:nvCxnSpPr>
        <p:spPr>
          <a:xfrm>
            <a:off x="4809550" y="4618342"/>
            <a:ext cx="1016698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CDD8EFD-5DFB-4315-0328-2A63257E5489}"/>
                  </a:ext>
                </a:extLst>
              </p:cNvPr>
              <p:cNvSpPr txBox="1"/>
              <p:nvPr/>
            </p:nvSpPr>
            <p:spPr>
              <a:xfrm>
                <a:off x="6393399" y="3874306"/>
                <a:ext cx="831722" cy="771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6, 'mathAnswerShape': 1}">
                <a:extLst>
                  <a:ext uri="{FF2B5EF4-FFF2-40B4-BE49-F238E27FC236}">
                    <a16:creationId xmlns:a16="http://schemas.microsoft.com/office/drawing/2014/main" id="{CCDD8EFD-5DFB-4315-0328-2A63257E548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93399" y="3874306"/>
                <a:ext cx="831722" cy="77179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8EE20D17-1124-4208-E86D-128066908680}"/>
              </a:ext>
            </a:extLst>
          </p:cNvPr>
          <p:cNvCxnSpPr/>
          <p:nvPr/>
        </p:nvCxnSpPr>
        <p:spPr>
          <a:xfrm>
            <a:off x="6130985" y="4618342"/>
            <a:ext cx="1004125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8BF3A23C-355A-C5ED-13A4-8F847FD3FDC2}"/>
                  </a:ext>
                </a:extLst>
              </p:cNvPr>
              <p:cNvSpPr txBox="1"/>
              <p:nvPr/>
            </p:nvSpPr>
            <p:spPr>
              <a:xfrm>
                <a:off x="5089426" y="4552486"/>
                <a:ext cx="844297" cy="73267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6, 'mathAnswerShape': 1}">
                <a:extLst>
                  <a:ext uri="{FF2B5EF4-FFF2-40B4-BE49-F238E27FC236}">
                    <a16:creationId xmlns:a16="http://schemas.microsoft.com/office/drawing/2014/main" id="{8BF3A23C-355A-C5ED-13A4-8F847FD3FDC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89426" y="4552486"/>
                <a:ext cx="844297" cy="732676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77BB9DEB-4C29-5EB3-07E1-8CD2CCBC5389}"/>
              </a:ext>
            </a:extLst>
          </p:cNvPr>
          <p:cNvCxnSpPr/>
          <p:nvPr/>
        </p:nvCxnSpPr>
        <p:spPr>
          <a:xfrm>
            <a:off x="4827012" y="5257406"/>
            <a:ext cx="1016699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58D2FA5C-F1BD-4983-6E6B-85DD404A9B5F}"/>
                  </a:ext>
                </a:extLst>
              </p:cNvPr>
              <p:cNvSpPr txBox="1"/>
              <p:nvPr/>
            </p:nvSpPr>
            <p:spPr>
              <a:xfrm>
                <a:off x="6410861" y="4552486"/>
                <a:ext cx="836931" cy="73267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8" name="文本框 7" descr="{'rangeId': 6, 'mathAnswerShape': 1}">
                <a:extLst>
                  <a:ext uri="{FF2B5EF4-FFF2-40B4-BE49-F238E27FC236}">
                    <a16:creationId xmlns:a16="http://schemas.microsoft.com/office/drawing/2014/main" id="{58D2FA5C-F1BD-4983-6E6B-85DD404A9B5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10861" y="4552486"/>
                <a:ext cx="836931" cy="732676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8AF2F7F2-CB0C-44C1-E10E-98B7852B34EE}"/>
              </a:ext>
            </a:extLst>
          </p:cNvPr>
          <p:cNvCxnSpPr/>
          <p:nvPr/>
        </p:nvCxnSpPr>
        <p:spPr>
          <a:xfrm>
            <a:off x="6148447" y="5257406"/>
            <a:ext cx="1009333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  <p:bldP spid="8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12" name="yt_shape_12512"/>
          <p:cNvSpPr txBox="1"/>
          <p:nvPr/>
        </p:nvSpPr>
        <p:spPr>
          <a:xfrm>
            <a:off x="540000" y="3402982"/>
            <a:ext cx="6771084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【易错易混】相似三角形中的对应关系考虑不全面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FB8340F-CBE6-74D6-17D1-6C9BEED27532}"/>
              </a:ext>
            </a:extLst>
          </p:cNvPr>
          <p:cNvSpPr txBox="1"/>
          <p:nvPr/>
        </p:nvSpPr>
        <p:spPr>
          <a:xfrm>
            <a:off x="449989" y="3356176"/>
            <a:ext cx="68856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【易错易混】相似三角形中的对应关系考虑不全面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13" name="yt_shape_12513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郑州市期末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3_e2cf1,isEnd"/>
              </a:rPr>
              <a:t>再添加一个关于角的条件就能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则这个条件可能是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写出一个即可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sp>
        <p:nvSpPr>
          <p:cNvPr id="12517" name="yt_shape_12517"/>
          <p:cNvSpPr txBox="1"/>
          <p:nvPr/>
        </p:nvSpPr>
        <p:spPr>
          <a:xfrm>
            <a:off x="540000" y="4081202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514" name="yt_shape_12514" title="H_158.98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19436" y="2011799"/>
            <a:ext cx="1953126" cy="2019060"/>
            <a:chOff x="0" y="0"/>
            <a:chExt cx="1953126" cy="2019060"/>
          </a:xfrm>
        </p:grpSpPr>
        <p:pic>
          <p:nvPicPr>
            <p:cNvPr id="2" name="yt_image_12514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53126" cy="16230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516" name="yt_shape_12516"/>
            <p:cNvSpPr txBox="1"/>
            <p:nvPr/>
          </p:nvSpPr>
          <p:spPr>
            <a:xfrm>
              <a:off x="443282" y="165906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2518" name="yt_shape_12518"/>
          <p:cNvSpPr txBox="1"/>
          <p:nvPr/>
        </p:nvSpPr>
        <p:spPr>
          <a:xfrm>
            <a:off x="540000" y="4490486"/>
            <a:ext cx="1026563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12519" name="yt_image_1251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77884" y="4969789"/>
            <a:ext cx="1836230" cy="1399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29363E34-7A88-933C-DDF7-0DBB0C2D2DC0}"/>
              </a:ext>
            </a:extLst>
          </p:cNvPr>
          <p:cNvSpPr txBox="1"/>
          <p:nvPr/>
        </p:nvSpPr>
        <p:spPr>
          <a:xfrm>
            <a:off x="6074621" y="1328682"/>
            <a:ext cx="19961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72C36A1-1D67-3387-BD27-E40441F1168C}"/>
              </a:ext>
            </a:extLst>
          </p:cNvPr>
          <p:cNvSpPr txBox="1"/>
          <p:nvPr/>
        </p:nvSpPr>
        <p:spPr>
          <a:xfrm>
            <a:off x="4490177" y="4443680"/>
            <a:ext cx="27391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521" name="yt_shape_12521"/>
          <p:cNvSpPr txBox="1"/>
          <p:nvPr/>
        </p:nvSpPr>
        <p:spPr>
          <a:xfrm>
            <a:off x="5480446" y="6299270"/>
            <a:ext cx="123110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变式题图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23" name="yt_shape_12523"/>
          <p:cNvSpPr txBox="1"/>
          <p:nvPr/>
        </p:nvSpPr>
        <p:spPr>
          <a:xfrm>
            <a:off x="540000" y="21275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522" name="yt_image_12522" title="H_41.85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1275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25" name="yt_shape_12525"/>
          <p:cNvSpPr txBox="1"/>
          <p:nvPr/>
        </p:nvSpPr>
        <p:spPr>
          <a:xfrm>
            <a:off x="540000" y="2709665"/>
            <a:ext cx="545501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下列图形中不一定相似的是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526" name="yt_table_12526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7593166"/>
              </p:ext>
            </p:extLst>
          </p:nvPr>
        </p:nvGraphicFramePr>
        <p:xfrm>
          <a:off x="540047" y="3188968"/>
          <a:ext cx="5775135" cy="1901952"/>
        </p:xfrm>
        <a:graphic>
          <a:graphicData uri="http://schemas.openxmlformats.org/drawingml/2006/table">
            <a:tbl>
              <a:tblPr/>
              <a:tblGrid>
                <a:gridCol w="5775135">
                  <a:extLst>
                    <a:ext uri="{9D8B030D-6E8A-4147-A177-3AD203B41FA5}">
                      <a16:colId xmlns:a16="http://schemas.microsoft.com/office/drawing/2014/main" val="1047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各有一个角是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45°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的两个等腰三角形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各有一个角是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60°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的两个等腰三角形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各有一个角是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110°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的两个等腰三角形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两个等腰直角三角形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9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E74014AC-948F-1867-372D-4383B43CC7A1}"/>
              </a:ext>
            </a:extLst>
          </p:cNvPr>
          <p:cNvSpPr txBox="1"/>
          <p:nvPr/>
        </p:nvSpPr>
        <p:spPr>
          <a:xfrm>
            <a:off x="5021989" y="26628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28" name="yt_shape_12528"/>
          <p:cNvSpPr txBox="1"/>
          <p:nvPr/>
        </p:nvSpPr>
        <p:spPr>
          <a:xfrm>
            <a:off x="540119" y="2204538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高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图中与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9717e"/>
              </a:rPr>
              <a:t>一定相似的三角形有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532" name="yt_table_12532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7742838"/>
              </p:ext>
            </p:extLst>
          </p:nvPr>
        </p:nvGraphicFramePr>
        <p:xfrm>
          <a:off x="540047" y="3163973"/>
          <a:ext cx="8419466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477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478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479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48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0"/>
                  </a:ext>
                </a:extLst>
              </a:tr>
            </a:tbl>
          </a:graphicData>
        </a:graphic>
      </p:graphicFrame>
      <p:grpSp>
        <p:nvGrpSpPr>
          <p:cNvPr id="12529" name="yt_shape_12529_skip" title="H_145.6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45915" y="3163973"/>
            <a:ext cx="1603922" cy="1849896"/>
            <a:chOff x="0" y="0"/>
            <a:chExt cx="1603922" cy="1849896"/>
          </a:xfrm>
        </p:grpSpPr>
        <p:pic>
          <p:nvPicPr>
            <p:cNvPr id="2" name="yt_image_12529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03922" cy="14538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531" name="yt_shape_12531"/>
            <p:cNvSpPr txBox="1"/>
            <p:nvPr/>
          </p:nvSpPr>
          <p:spPr>
            <a:xfrm>
              <a:off x="268680" y="148989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8A79D932-4FDC-97AB-A257-DE4063BD862B}"/>
              </a:ext>
            </a:extLst>
          </p:cNvPr>
          <p:cNvSpPr txBox="1"/>
          <p:nvPr/>
        </p:nvSpPr>
        <p:spPr>
          <a:xfrm>
            <a:off x="1059708" y="263322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34" name="yt_shape_12534"/>
          <p:cNvSpPr txBox="1"/>
          <p:nvPr/>
        </p:nvSpPr>
        <p:spPr>
          <a:xfrm>
            <a:off x="540119" y="1832206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的斜边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上任意一点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若过点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作直线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PD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9a366,isEnd"/>
              </a:rPr>
              <a:t>与直</a:t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角边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截得的小三角形与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相似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则点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f15b2,isEnd"/>
              </a:rPr>
              <a:t>的位置最</a:t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多有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2538" name="yt_shape_12538"/>
          <p:cNvSpPr txBox="1"/>
          <p:nvPr/>
        </p:nvSpPr>
        <p:spPr>
          <a:xfrm>
            <a:off x="540000" y="5027297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535" name="yt_shape_12535" title="H_122.2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37266" y="3424136"/>
            <a:ext cx="2117467" cy="1552716"/>
            <a:chOff x="0" y="0"/>
            <a:chExt cx="2117467" cy="1552716"/>
          </a:xfrm>
        </p:grpSpPr>
        <p:pic>
          <p:nvPicPr>
            <p:cNvPr id="2" name="yt_image_12535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117467" cy="11567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537" name="yt_shape_12537"/>
            <p:cNvSpPr txBox="1"/>
            <p:nvPr/>
          </p:nvSpPr>
          <p:spPr>
            <a:xfrm>
              <a:off x="525452" y="119271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B59EFB0-6CC9-7A0E-BC3D-A0021C3D5E13}"/>
              </a:ext>
            </a:extLst>
          </p:cNvPr>
          <p:cNvSpPr txBox="1"/>
          <p:nvPr/>
        </p:nvSpPr>
        <p:spPr>
          <a:xfrm>
            <a:off x="1443883" y="2736376"/>
            <a:ext cx="6753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39" name="yt_shape_12539"/>
          <p:cNvSpPr txBox="1"/>
          <p:nvPr/>
        </p:nvSpPr>
        <p:spPr>
          <a:xfrm>
            <a:off x="540120" y="760720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成都市中考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的对角线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f761b"/>
              </a:rPr>
              <a:t>按以下步骤作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为圆心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以任意长为半径作弧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分别交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06059"/>
              </a:rPr>
              <a:t> </a:t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为圆心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长为半径作弧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为圆心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b5217"/>
              </a:rPr>
              <a:t>长为半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径作弧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COB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内部交前面的弧于点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作射线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f1ce0"/>
              </a:rPr>
              <a:t> </a:t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求线段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540" name="yt_image_12540" title="H_100.17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36360" y="3429000"/>
            <a:ext cx="1623567" cy="1272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2542" name="yt_shape_12542"/>
              <p:cNvSpPr txBox="1"/>
              <p:nvPr/>
            </p:nvSpPr>
            <p:spPr>
              <a:xfrm>
                <a:off x="497379" y="3132839"/>
                <a:ext cx="5525552" cy="325140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解：由作图可得：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COE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𝐶𝑂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四边形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为平行四边形，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𝐶𝑂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</a:p>
            </p:txBody>
          </p:sp>
        </mc:Choice>
        <mc:Fallback>
          <p:sp>
            <p:nvSpPr>
              <p:cNvPr id="12542" name="yt_shape_1254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379" y="3132839"/>
                <a:ext cx="5525552" cy="3251403"/>
              </a:xfrm>
              <a:prstGeom prst="rect">
                <a:avLst/>
              </a:prstGeom>
              <a:blipFill>
                <a:blip r:embed="rId3"/>
                <a:stretch>
                  <a:fillRect l="-3422" t="-1689" r="-2428" b="-22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834C0B3E-1004-E550-2B2A-BD27105944F5}"/>
              </a:ext>
            </a:extLst>
          </p:cNvPr>
          <p:cNvSpPr txBox="1"/>
          <p:nvPr/>
        </p:nvSpPr>
        <p:spPr>
          <a:xfrm>
            <a:off x="407368" y="3086033"/>
            <a:ext cx="5060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解：由作图可得：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F2A153E-B970-6322-AC00-3C51DE0CD567}"/>
              </a:ext>
            </a:extLst>
          </p:cNvPr>
          <p:cNvSpPr txBox="1"/>
          <p:nvPr/>
        </p:nvSpPr>
        <p:spPr>
          <a:xfrm>
            <a:off x="407368" y="3561521"/>
            <a:ext cx="3383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B31EBE0-C2AF-E140-12ED-DA8326BFD73E}"/>
                  </a:ext>
                </a:extLst>
              </p:cNvPr>
              <p:cNvSpPr txBox="1"/>
              <p:nvPr/>
            </p:nvSpPr>
            <p:spPr>
              <a:xfrm>
                <a:off x="407368" y="4037009"/>
                <a:ext cx="4558220" cy="772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OCE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∽△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𝐶𝑂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B31EBE0-C2AF-E140-12ED-DA8326BFD73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4037009"/>
                <a:ext cx="4558220" cy="772110"/>
              </a:xfrm>
              <a:prstGeom prst="rect">
                <a:avLst/>
              </a:prstGeom>
              <a:blipFill>
                <a:blip r:embed="rId4"/>
                <a:stretch>
                  <a:fillRect l="-2139" r="-2139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F40A7B9B-C71B-47BB-ADE1-D7D1729DECEF}"/>
              </a:ext>
            </a:extLst>
          </p:cNvPr>
          <p:cNvSpPr txBox="1"/>
          <p:nvPr/>
        </p:nvSpPr>
        <p:spPr>
          <a:xfrm>
            <a:off x="407368" y="4715507"/>
            <a:ext cx="56521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为平行四边形，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8358751-F6AF-24A0-ACDF-901DB9CA0A66}"/>
              </a:ext>
            </a:extLst>
          </p:cNvPr>
          <p:cNvSpPr txBox="1"/>
          <p:nvPr/>
        </p:nvSpPr>
        <p:spPr>
          <a:xfrm>
            <a:off x="407368" y="5190995"/>
            <a:ext cx="21152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8398A8FF-14DB-CD97-9211-AD1641781F07}"/>
                  </a:ext>
                </a:extLst>
              </p:cNvPr>
              <p:cNvSpPr txBox="1"/>
              <p:nvPr/>
            </p:nvSpPr>
            <p:spPr>
              <a:xfrm>
                <a:off x="407368" y="5666484"/>
                <a:ext cx="3756533" cy="73312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𝐶𝑂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8398A8FF-14DB-CD97-9211-AD1641781F0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5666484"/>
                <a:ext cx="3756533" cy="733120"/>
              </a:xfrm>
              <a:prstGeom prst="rect">
                <a:avLst/>
              </a:prstGeom>
              <a:blipFill>
                <a:blip r:embed="rId5"/>
                <a:stretch>
                  <a:fillRect l="-2597" r="-2597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</TotalTime>
  <Words>1713</Words>
  <Application>Microsoft Office PowerPoint</Application>
  <PresentationFormat>宽屏</PresentationFormat>
  <Paragraphs>128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6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13</cp:revision>
  <dcterms:created xsi:type="dcterms:W3CDTF">2024-04-28T01:47:59Z</dcterms:created>
  <dcterms:modified xsi:type="dcterms:W3CDTF">2024-04-28T05:29:22Z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