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03" r:id="rId3"/>
    <p:sldId id="305" r:id="rId4"/>
    <p:sldId id="307" r:id="rId5"/>
    <p:sldId id="308" r:id="rId6"/>
    <p:sldId id="310" r:id="rId7"/>
    <p:sldId id="311" r:id="rId8"/>
    <p:sldId id="312" r:id="rId9"/>
    <p:sldId id="313" r:id="rId10"/>
    <p:sldId id="315" r:id="rId11"/>
    <p:sldId id="322" r:id="rId12"/>
    <p:sldId id="326" r:id="rId13"/>
    <p:sldId id="327" r:id="rId14"/>
    <p:sldId id="323" r:id="rId15"/>
    <p:sldId id="324" r:id="rId16"/>
    <p:sldId id="325" r:id="rId17"/>
    <p:sldId id="328" r:id="rId18"/>
    <p:sldId id="256" r:id="rId19"/>
  </p:sldIdLst>
  <p:sldSz cx="12192000" cy="6858000"/>
  <p:notesSz cx="6858000" cy="9144000"/>
  <p:custDataLst>
    <p:tags r:id="rId20"/>
  </p:custDataLst>
  <p:defaultTextStyle>
    <a:defPPr>
      <a:defRPr lang="zh-CN"/>
    </a:defPPr>
    <a:lvl1pPr marL="0" lvl="0"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68"/>
    <p:restoredTop sz="94660"/>
  </p:normalViewPr>
  <p:slideViewPr>
    <p:cSldViewPr showGuides="1">
      <p:cViewPr varScale="1">
        <p:scale>
          <a:sx n="63" d="100"/>
          <a:sy n="63" d="100"/>
        </p:scale>
        <p:origin x="444" y="5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279377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388320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602623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794806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589297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80673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239122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704290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659666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63658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413834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p:cNvPicPr>
            <a:picLocks noChangeAspect="1"/>
          </p:cNvPicPr>
          <p:nvPr userDrawn="1"/>
        </p:nvPicPr>
        <p:blipFill>
          <a:blip r:embed="rId3"/>
          <a:stretch>
            <a:fillRect/>
          </a:stretch>
        </p:blipFill>
        <p:spPr>
          <a:xfrm>
            <a:off x="0" y="0"/>
            <a:ext cx="2882900" cy="971551"/>
          </a:xfrm>
          <a:prstGeom prst="rect">
            <a:avLst/>
          </a:prstGeom>
          <a:noFill/>
          <a:ln w="28575">
            <a:noFill/>
          </a:ln>
        </p:spPr>
      </p:pic>
      <p:pic>
        <p:nvPicPr>
          <p:cNvPr id="2051" name="Picture 8"/>
          <p:cNvPicPr>
            <a:picLocks noChangeAspect="1"/>
          </p:cNvPicPr>
          <p:nvPr userDrawn="1"/>
        </p:nvPicPr>
        <p:blipFill>
          <a:blip r:embed="rId4"/>
          <a:stretch>
            <a:fillRect/>
          </a:stretch>
        </p:blipFill>
        <p:spPr>
          <a:xfrm>
            <a:off x="10128251" y="188384"/>
            <a:ext cx="1824567" cy="457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046794136"/>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
    <p:spTree>
      <p:nvGrpSpPr>
        <p:cNvPr id="1" name="YT"/>
        <p:cNvGrpSpPr/>
        <p:nvPr/>
      </p:nvGrpSpPr>
      <p:grpSpPr>
        <a:xfrm>
          <a:off x="0" y="0"/>
          <a:ext cx="0" cy="0"/>
          <a:chOff x="0" y="0"/>
          <a:chExt cx="0" cy="0"/>
        </a:xfrm>
      </p:grpSpPr>
      <p:pic>
        <p:nvPicPr>
          <p:cNvPr id="10609" name="yt_image_10609" title="H_41.85">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2378811"/>
            <a:ext cx="2530670" cy="531495"/>
          </a:xfrm>
          <a:prstGeom prst="rect">
            <a:avLst/>
          </a:prstGeom>
          <a:noFill/>
          <a:extLst>
            <a:ext uri="{909E8E84-426E-40DD-AFC4-6F175D3DCCD1}">
              <a14:hiddenFill xmlns:a14="http://schemas.microsoft.com/office/drawing/2010/main">
                <a:solidFill>
                  <a:srgbClr val="FFFFFF"/>
                </a:solidFill>
              </a14:hiddenFill>
            </a:ext>
          </a:extLst>
        </p:spPr>
      </p:pic>
      <p:sp>
        <p:nvSpPr>
          <p:cNvPr id="10611" name="yt_shape_10611"/>
          <p:cNvSpPr txBox="1"/>
          <p:nvPr/>
        </p:nvSpPr>
        <p:spPr>
          <a:xfrm>
            <a:off x="540000" y="2960976"/>
            <a:ext cx="3967433"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用定义判定正方形</a:t>
            </a:r>
          </a:p>
        </p:txBody>
      </p:sp>
      <p:sp>
        <p:nvSpPr>
          <p:cNvPr id="10612" name="yt_shape_10612"/>
          <p:cNvSpPr txBox="1"/>
          <p:nvPr/>
        </p:nvSpPr>
        <p:spPr>
          <a:xfrm>
            <a:off x="540120" y="3450410"/>
            <a:ext cx="11492915" cy="1388778"/>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1. </a:t>
            </a:r>
            <a:r>
              <a:rPr lang="zh-CN" altLang="zh-CN" sz="2400" b="0" i="0" u="none">
                <a:solidFill>
                  <a:srgbClr val="000000"/>
                </a:solidFill>
                <a:effectLst/>
                <a:latin typeface="Times New Roman" pitchFamily="24"/>
                <a:ea typeface="宋体" pitchFamily="24"/>
              </a:rPr>
              <a:t>小明和小亮在做一道习题</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若四边形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是平行四边形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9_2c580,isEnd"/>
              </a:rPr>
              <a:t>请补充条件使得四边</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是正方形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小明补充的条件是</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且</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小亮补充的条件是</a:t>
            </a:r>
            <a:r>
              <a:rPr lang="en-US" altLang="zh-CN" sz="1500" b="0" i="1" u="none">
                <a:solidFill>
                  <a:srgbClr val="000000"/>
                </a:solidFill>
                <a:effectLst/>
                <a:latin typeface="Times New Roman" pitchFamily="24"/>
                <a:ea typeface="Times New Roman" pitchFamily="24"/>
                <a:sym typeface="_⨹_1_b039a,isEnd"/>
              </a:rPr>
              <a:t> </a:t>
            </a:r>
            <a:br>
              <a:rPr lang="en-US" altLang="zh-CN" sz="1500" b="0" i="1" u="none">
                <a:solidFill>
                  <a:srgbClr val="000000"/>
                </a:solidFill>
                <a:effectLst/>
                <a:latin typeface="Times New Roman" pitchFamily="24"/>
                <a:ea typeface="Times New Roman" pitchFamily="24"/>
              </a:rPr>
            </a:b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且</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Times New Roman" pitchFamily="24"/>
                <a:ea typeface="宋体" pitchFamily="24"/>
              </a:rPr>
              <a:t>你认为</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2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补充的条件正确</a:t>
            </a:r>
            <a:r>
              <a:rPr lang="en-US" altLang="zh-CN" sz="2400" b="0" i="0" u="none">
                <a:solidFill>
                  <a:srgbClr val="000000"/>
                </a:solidFill>
                <a:effectLst/>
                <a:latin typeface="Times New Roman" pitchFamily="24"/>
                <a:ea typeface="Times New Roman" pitchFamily="24"/>
                <a:sym typeface=",isEnd"/>
              </a:rPr>
              <a:t>.</a:t>
            </a:r>
          </a:p>
        </p:txBody>
      </p:sp>
      <p:pic>
        <p:nvPicPr>
          <p:cNvPr id="3" name="yt_shape_1714268996899" title="H_26.259764">
            <a:extLst>
              <a:ext uri="{FF2B5EF4-FFF2-40B4-BE49-F238E27FC236}">
                <a16:creationId xmlns:a16="http://schemas.microsoft.com/office/drawing/2014/main" id="{35FEB342-0386-CD85-8C0D-0EA8165766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3011429"/>
            <a:ext cx="1186052" cy="333499"/>
          </a:xfrm>
          <a:prstGeom prst="rect">
            <a:avLst/>
          </a:prstGeom>
        </p:spPr>
      </p:pic>
      <p:sp>
        <p:nvSpPr>
          <p:cNvPr id="2" name="文本框 1">
            <a:extLst>
              <a:ext uri="{FF2B5EF4-FFF2-40B4-BE49-F238E27FC236}">
                <a16:creationId xmlns:a16="http://schemas.microsoft.com/office/drawing/2014/main" id="{1893209B-076B-BDAD-EC46-E477BE6F5D7B}"/>
              </a:ext>
            </a:extLst>
          </p:cNvPr>
          <p:cNvSpPr txBox="1"/>
          <p:nvPr/>
        </p:nvSpPr>
        <p:spPr>
          <a:xfrm>
            <a:off x="4610947" y="4354580"/>
            <a:ext cx="10944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小明</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51" name="yt_shape_10651"/>
          <p:cNvSpPr txBox="1"/>
          <p:nvPr/>
        </p:nvSpPr>
        <p:spPr>
          <a:xfrm>
            <a:off x="540120" y="2196365"/>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9.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中卫二中单元卷</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如图</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点</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O</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是线段</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AB</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上的一点</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OA</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OC</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OD</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平分</a:t>
            </a:r>
            <a:r>
              <a:rPr lang="en-US"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Times New Roman" pitchFamily="24"/>
                <a:sym typeface="_⨹_1_ebd99"/>
              </a:rPr>
              <a:t> </a:t>
            </a:r>
            <a:br>
              <a:rPr lang="en-US" altLang="zh-CN" sz="1500" b="0" i="1" u="none" dirty="0">
                <a:solidFill>
                  <a:srgbClr val="000000"/>
                </a:solidFill>
                <a:effectLst/>
                <a:latin typeface="Times New Roman" pitchFamily="24"/>
                <a:ea typeface="Times New Roman" pitchFamily="24"/>
              </a:rPr>
            </a:br>
            <a:r>
              <a:rPr lang="en-US" altLang="zh-CN" sz="2400" b="0" i="1" u="none" dirty="0">
                <a:solidFill>
                  <a:srgbClr val="000000"/>
                </a:solidFill>
                <a:effectLst/>
                <a:latin typeface="Times New Roman" pitchFamily="24"/>
                <a:ea typeface="Times New Roman" pitchFamily="24"/>
              </a:rPr>
              <a:t>AOC</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交</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AC</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于点</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D</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OF</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平分</a:t>
            </a:r>
            <a:r>
              <a:rPr lang="en-US"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COB</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CF</a:t>
            </a:r>
            <a:r>
              <a:rPr lang="en-US" altLang="zh-CN" sz="1500" b="0" i="1" u="none" dirty="0">
                <a:solidFill>
                  <a:srgbClr val="000000"/>
                </a:solidFill>
                <a:effectLst/>
                <a:latin typeface="Times New Roman" pitchFamily="24"/>
                <a:ea typeface="Times New Roman" pitchFamily="24"/>
              </a:rPr>
              <a:t> </a:t>
            </a:r>
            <a:r>
              <a:rPr lang="en-US"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OF</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于点</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F</a:t>
            </a:r>
            <a:r>
              <a:rPr lang="en-US" altLang="zh-CN" sz="1500" b="0" i="1" u="none" dirty="0">
                <a:solidFill>
                  <a:srgbClr val="000000"/>
                </a:solidFill>
                <a:effectLst/>
                <a:latin typeface="Times New Roman" pitchFamily="24"/>
                <a:ea typeface="Times New Roman" pitchFamily="24"/>
              </a:rPr>
              <a:t> </a:t>
            </a:r>
            <a:r>
              <a:rPr lang="en-US" altLang="zh-CN" sz="2400" b="0" i="0" u="none" dirty="0">
                <a:solidFill>
                  <a:srgbClr val="000000"/>
                </a:solidFill>
                <a:effectLst/>
                <a:latin typeface="Times New Roman" pitchFamily="24"/>
                <a:ea typeface="Times New Roman" pitchFamily="24"/>
              </a:rPr>
              <a:t>.</a:t>
            </a:r>
            <a:r>
              <a:rPr lang="en-US" altLang="zh-CN" sz="2400" b="0" i="1" u="none" dirty="0">
                <a:solidFill>
                  <a:srgbClr val="000000"/>
                </a:solidFill>
                <a:effectLst/>
                <a:latin typeface="Times New Roman" pitchFamily="24"/>
                <a:ea typeface="Times New Roman" pitchFamily="24"/>
              </a:rPr>
              <a:t> </a:t>
            </a:r>
          </a:p>
        </p:txBody>
      </p:sp>
      <p:pic>
        <p:nvPicPr>
          <p:cNvPr id="10652" name="yt_image_10652" title="H_97.2">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200826" y="3135769"/>
            <a:ext cx="1790348" cy="12344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 name="文本框 10">
            <a:extLst>
              <a:ext uri="{FF2B5EF4-FFF2-40B4-BE49-F238E27FC236}">
                <a16:creationId xmlns:a16="http://schemas.microsoft.com/office/drawing/2014/main" id="{5F59D37C-42D9-7253-E000-74491A2B1976}"/>
              </a:ext>
            </a:extLst>
          </p:cNvPr>
          <p:cNvSpPr txBox="1"/>
          <p:nvPr/>
        </p:nvSpPr>
        <p:spPr>
          <a:xfrm>
            <a:off x="737960" y="1527048"/>
            <a:ext cx="379164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2" name="文本框 11">
            <a:extLst>
              <a:ext uri="{FF2B5EF4-FFF2-40B4-BE49-F238E27FC236}">
                <a16:creationId xmlns:a16="http://schemas.microsoft.com/office/drawing/2014/main" id="{32332255-AD5C-020F-DAE5-B31BE06BC200}"/>
              </a:ext>
            </a:extLst>
          </p:cNvPr>
          <p:cNvSpPr txBox="1"/>
          <p:nvPr/>
        </p:nvSpPr>
        <p:spPr>
          <a:xfrm>
            <a:off x="785585" y="2002536"/>
            <a:ext cx="2593086"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OD</a:t>
            </a:r>
            <a:r>
              <a:rPr kumimoji="0" lang="en-US" altLang="zh-CN" sz="1500" b="0" i="1" strike="noStrike" kern="1200" cap="none" spc="0" normalizeH="0" baseline="0" noProof="0" dirty="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平分</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dirty="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AOC</a:t>
            </a:r>
            <a:r>
              <a:rPr kumimoji="0" lang="en-US" altLang="zh-CN" sz="1500" b="0" i="1" strike="noStrike" kern="1200" cap="none" spc="0" normalizeH="0" baseline="0" noProof="0" dirty="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a:t>
            </a:r>
            <a:endParaRPr lang="zh-CN" altLang="en-US" dirty="0">
              <a:solidFill>
                <a:srgbClr val="FF0000"/>
              </a:solidFill>
            </a:endParaRPr>
          </a:p>
        </p:txBody>
      </p:sp>
      <p:sp>
        <p:nvSpPr>
          <p:cNvPr id="13" name="文本框 12">
            <a:extLst>
              <a:ext uri="{FF2B5EF4-FFF2-40B4-BE49-F238E27FC236}">
                <a16:creationId xmlns:a16="http://schemas.microsoft.com/office/drawing/2014/main" id="{EF8888EB-C09F-820B-5842-04439D1DECCD}"/>
              </a:ext>
            </a:extLst>
          </p:cNvPr>
          <p:cNvSpPr txBox="1"/>
          <p:nvPr/>
        </p:nvSpPr>
        <p:spPr>
          <a:xfrm>
            <a:off x="737960" y="2478024"/>
            <a:ext cx="34106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endParaRPr lang="zh-CN" altLang="en-US">
              <a:solidFill>
                <a:srgbClr val="FF0000"/>
              </a:solidFill>
            </a:endParaRPr>
          </a:p>
        </p:txBody>
      </p:sp>
      <p:sp>
        <p:nvSpPr>
          <p:cNvPr id="14" name="文本框 13">
            <a:extLst>
              <a:ext uri="{FF2B5EF4-FFF2-40B4-BE49-F238E27FC236}">
                <a16:creationId xmlns:a16="http://schemas.microsoft.com/office/drawing/2014/main" id="{780DB25A-C4B3-1B9A-1DC4-5E3B5C6A8BD1}"/>
              </a:ext>
            </a:extLst>
          </p:cNvPr>
          <p:cNvSpPr txBox="1"/>
          <p:nvPr/>
        </p:nvSpPr>
        <p:spPr>
          <a:xfrm>
            <a:off x="737960" y="2953512"/>
            <a:ext cx="32153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平分</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COB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5" name="文本框 14">
            <a:extLst>
              <a:ext uri="{FF2B5EF4-FFF2-40B4-BE49-F238E27FC236}">
                <a16:creationId xmlns:a16="http://schemas.microsoft.com/office/drawing/2014/main" id="{45187296-6450-D310-7E48-D91CA53E40F9}"/>
              </a:ext>
            </a:extLst>
          </p:cNvPr>
          <p:cNvSpPr txBox="1"/>
          <p:nvPr/>
        </p:nvSpPr>
        <p:spPr>
          <a:xfrm>
            <a:off x="737960" y="3429000"/>
            <a:ext cx="1780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endParaRPr lang="zh-CN" altLang="en-US">
              <a:solidFill>
                <a:srgbClr val="FF0000"/>
              </a:solidFill>
            </a:endParaRPr>
          </a:p>
        </p:txBody>
      </p:sp>
      <p:sp>
        <p:nvSpPr>
          <p:cNvPr id="16" name="文本框 15">
            <a:extLst>
              <a:ext uri="{FF2B5EF4-FFF2-40B4-BE49-F238E27FC236}">
                <a16:creationId xmlns:a16="http://schemas.microsoft.com/office/drawing/2014/main" id="{B82A3EC6-D5F3-BABF-9B4D-99315C5A2697}"/>
              </a:ext>
            </a:extLst>
          </p:cNvPr>
          <p:cNvSpPr txBox="1"/>
          <p:nvPr/>
        </p:nvSpPr>
        <p:spPr>
          <a:xfrm>
            <a:off x="737960" y="3904488"/>
            <a:ext cx="47219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180°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7" name="文本框 16">
            <a:extLst>
              <a:ext uri="{FF2B5EF4-FFF2-40B4-BE49-F238E27FC236}">
                <a16:creationId xmlns:a16="http://schemas.microsoft.com/office/drawing/2014/main" id="{B05F2DA1-AA8A-1BBF-5876-02DA914D43C0}"/>
              </a:ext>
            </a:extLst>
          </p:cNvPr>
          <p:cNvSpPr txBox="1"/>
          <p:nvPr/>
        </p:nvSpPr>
        <p:spPr>
          <a:xfrm>
            <a:off x="737960" y="4379976"/>
            <a:ext cx="25121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endParaRPr lang="zh-CN" altLang="en-US">
              <a:solidFill>
                <a:srgbClr val="FF0000"/>
              </a:solidFill>
            </a:endParaRPr>
          </a:p>
        </p:txBody>
      </p:sp>
      <p:sp>
        <p:nvSpPr>
          <p:cNvPr id="18" name="文本框 17">
            <a:extLst>
              <a:ext uri="{FF2B5EF4-FFF2-40B4-BE49-F238E27FC236}">
                <a16:creationId xmlns:a16="http://schemas.microsoft.com/office/drawing/2014/main" id="{63816816-02CD-5F90-D784-F81BB63B70AC}"/>
              </a:ext>
            </a:extLst>
          </p:cNvPr>
          <p:cNvSpPr txBox="1"/>
          <p:nvPr/>
        </p:nvSpPr>
        <p:spPr>
          <a:xfrm>
            <a:off x="737960" y="4855464"/>
            <a:ext cx="238512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9" name="文本框 18">
            <a:extLst>
              <a:ext uri="{FF2B5EF4-FFF2-40B4-BE49-F238E27FC236}">
                <a16:creationId xmlns:a16="http://schemas.microsoft.com/office/drawing/2014/main" id="{4B50CEFE-8760-173A-A35D-3FAB2225C05F}"/>
              </a:ext>
            </a:extLst>
          </p:cNvPr>
          <p:cNvSpPr txBox="1"/>
          <p:nvPr/>
        </p:nvSpPr>
        <p:spPr>
          <a:xfrm>
            <a:off x="737960" y="5330952"/>
            <a:ext cx="33153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四边形</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CDOF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为矩形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20" name="yt_shape_10654">
            <a:extLst>
              <a:ext uri="{FF2B5EF4-FFF2-40B4-BE49-F238E27FC236}">
                <a16:creationId xmlns:a16="http://schemas.microsoft.com/office/drawing/2014/main" id="{962AD239-AE10-4747-E389-8D30D0C98B5C}"/>
              </a:ext>
            </a:extLst>
          </p:cNvPr>
          <p:cNvSpPr txBox="1"/>
          <p:nvPr/>
        </p:nvSpPr>
        <p:spPr>
          <a:xfrm>
            <a:off x="827971" y="1174513"/>
            <a:ext cx="4781758"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求证</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四边形</a:t>
            </a:r>
            <a:r>
              <a:rPr lang="en-US" altLang="zh-CN" sz="1500" b="0" i="1" u="none" dirty="0">
                <a:solidFill>
                  <a:srgbClr val="000000"/>
                </a:solidFill>
                <a:effectLst/>
                <a:latin typeface="Times New Roman" pitchFamily="24"/>
                <a:ea typeface="Times New Roman" pitchFamily="24"/>
              </a:rPr>
              <a:t> </a:t>
            </a:r>
            <a:r>
              <a:rPr lang="en-US" altLang="zh-CN" sz="2400" b="0" i="1" u="none" dirty="0" err="1">
                <a:solidFill>
                  <a:srgbClr val="000000"/>
                </a:solidFill>
                <a:effectLst/>
                <a:latin typeface="Times New Roman" pitchFamily="24"/>
                <a:ea typeface="Times New Roman" pitchFamily="24"/>
              </a:rPr>
              <a:t>CDOF</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是矩形</a:t>
            </a:r>
            <a:r>
              <a:rPr lang="zh-CN" altLang="zh-CN" sz="2400" b="0" i="0" u="none" dirty="0">
                <a:solidFill>
                  <a:srgbClr val="000000"/>
                </a:solidFill>
                <a:effectLst/>
                <a:latin typeface="宋体" pitchFamily="24"/>
                <a:ea typeface="宋体" pitchFamily="24"/>
              </a:rPr>
              <a:t>；</a:t>
            </a:r>
          </a:p>
        </p:txBody>
      </p:sp>
      <p:pic>
        <p:nvPicPr>
          <p:cNvPr id="21" name="yt_image_10652" title="H_97.2">
            <a:extLst>
              <a:ext uri="{FF2B5EF4-FFF2-40B4-BE49-F238E27FC236}">
                <a16:creationId xmlns:a16="http://schemas.microsoft.com/office/drawing/2014/main" id="{E27AC93B-49EA-04D5-02B2-B7063A7478CA}"/>
              </a:ex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8616280" y="2811780"/>
            <a:ext cx="1790348" cy="12344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blinds(horizontal)">
                                      <p:cBhvr>
                                        <p:cTn id="12" dur="5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blinds(horizontal)">
                                      <p:cBhvr>
                                        <p:cTn id="17" dur="500"/>
                                        <p:tgtEl>
                                          <p:spTgt spid="1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blinds(horizontal)">
                                      <p:cBhvr>
                                        <p:cTn id="22" dur="500"/>
                                        <p:tgtEl>
                                          <p:spTgt spid="1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xEl>
                                              <p:pRg st="0" end="0"/>
                                            </p:txEl>
                                          </p:spTgt>
                                        </p:tgtEl>
                                        <p:attrNameLst>
                                          <p:attrName>style.visibility</p:attrName>
                                        </p:attrNameLst>
                                      </p:cBhvr>
                                      <p:to>
                                        <p:strVal val="visible"/>
                                      </p:to>
                                    </p:set>
                                    <p:animEffect transition="in" filter="blinds(horizontal)">
                                      <p:cBhvr>
                                        <p:cTn id="27" dur="500"/>
                                        <p:tgtEl>
                                          <p:spTgt spid="1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xEl>
                                              <p:pRg st="0" end="0"/>
                                            </p:txEl>
                                          </p:spTgt>
                                        </p:tgtEl>
                                        <p:attrNameLst>
                                          <p:attrName>style.visibility</p:attrName>
                                        </p:attrNameLst>
                                      </p:cBhvr>
                                      <p:to>
                                        <p:strVal val="visible"/>
                                      </p:to>
                                    </p:set>
                                    <p:animEffect transition="in" filter="blinds(horizontal)">
                                      <p:cBhvr>
                                        <p:cTn id="32" dur="500"/>
                                        <p:tgtEl>
                                          <p:spTgt spid="1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
                                            <p:txEl>
                                              <p:pRg st="0" end="0"/>
                                            </p:txEl>
                                          </p:spTgt>
                                        </p:tgtEl>
                                        <p:attrNameLst>
                                          <p:attrName>style.visibility</p:attrName>
                                        </p:attrNameLst>
                                      </p:cBhvr>
                                      <p:to>
                                        <p:strVal val="visible"/>
                                      </p:to>
                                    </p:set>
                                    <p:animEffect transition="in" filter="blinds(horizontal)">
                                      <p:cBhvr>
                                        <p:cTn id="37" dur="500"/>
                                        <p:tgtEl>
                                          <p:spTgt spid="1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8">
                                            <p:txEl>
                                              <p:pRg st="0" end="0"/>
                                            </p:txEl>
                                          </p:spTgt>
                                        </p:tgtEl>
                                        <p:attrNameLst>
                                          <p:attrName>style.visibility</p:attrName>
                                        </p:attrNameLst>
                                      </p:cBhvr>
                                      <p:to>
                                        <p:strVal val="visible"/>
                                      </p:to>
                                    </p:set>
                                    <p:animEffect transition="in" filter="blinds(horizontal)">
                                      <p:cBhvr>
                                        <p:cTn id="42" dur="500"/>
                                        <p:tgtEl>
                                          <p:spTgt spid="1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9">
                                            <p:txEl>
                                              <p:pRg st="0" end="0"/>
                                            </p:txEl>
                                          </p:spTgt>
                                        </p:tgtEl>
                                        <p:attrNameLst>
                                          <p:attrName>style.visibility</p:attrName>
                                        </p:attrNameLst>
                                      </p:cBhvr>
                                      <p:to>
                                        <p:strVal val="visible"/>
                                      </p:to>
                                    </p:set>
                                    <p:animEffect transition="in" filter="blinds(horizontal)">
                                      <p:cBhvr>
                                        <p:cTn id="47"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allAtOnce"/>
      <p:bldP spid="12" grpId="0" build="allAtOnce"/>
      <p:bldP spid="13" grpId="0" build="allAtOnce"/>
      <p:bldP spid="14" grpId="0" build="allAtOnce"/>
      <p:bldP spid="15" grpId="0" build="allAtOnce"/>
      <p:bldP spid="16" grpId="0" build="allAtOnce"/>
      <p:bldP spid="17" grpId="0" build="allAtOnce"/>
      <p:bldP spid="18" grpId="0" build="allAtOnce"/>
      <p:bldP spid="19"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57" name="yt_shape_10657"/>
          <p:cNvSpPr txBox="1"/>
          <p:nvPr/>
        </p:nvSpPr>
        <p:spPr>
          <a:xfrm>
            <a:off x="540000" y="2434479"/>
            <a:ext cx="7428316" cy="2349041"/>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解：当</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AOC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Times New Roman" pitchFamily="24"/>
                <a:ea typeface="楷体" pitchFamily="24"/>
              </a:rPr>
              <a:t>时，四边形</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CDOF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为正方形</a:t>
            </a:r>
            <a:r>
              <a:rPr lang="en-US" altLang="zh-CN" sz="2400" b="0" i="0" u="none">
                <a:solidFill>
                  <a:srgbClr val="FF0000">
                    <a:alpha val="0"/>
                  </a:srgbClr>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理由：</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AOC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OD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平分</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AOC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OA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OC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45°</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OD</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OD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CD</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rPr>
              <a:t> </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又</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四边形</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CDOF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是矩形，</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四边形</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CDOF</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为正方形</a:t>
            </a:r>
            <a:r>
              <a:rPr lang="en-US" altLang="zh-CN" sz="2400" b="0" i="0" u="none">
                <a:solidFill>
                  <a:srgbClr val="FF0000">
                    <a:alpha val="0"/>
                  </a:srgbClr>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E8FBF51F-32E5-A6A4-25E8-F92CA3C81B06}"/>
              </a:ext>
            </a:extLst>
          </p:cNvPr>
          <p:cNvSpPr txBox="1"/>
          <p:nvPr/>
        </p:nvSpPr>
        <p:spPr>
          <a:xfrm>
            <a:off x="449989" y="2387673"/>
            <a:ext cx="73428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解：当</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AOC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时，四边形</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CDOF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为正方形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4754521D-9209-13F6-E435-9B9D8DEB2AE9}"/>
              </a:ext>
            </a:extLst>
          </p:cNvPr>
          <p:cNvSpPr txBox="1"/>
          <p:nvPr/>
        </p:nvSpPr>
        <p:spPr>
          <a:xfrm>
            <a:off x="449989" y="2863161"/>
            <a:ext cx="753656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理由：</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AOC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平分</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AOC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6E7A08D8-CCB7-C030-0969-CB415DE6493D}"/>
              </a:ext>
            </a:extLst>
          </p:cNvPr>
          <p:cNvSpPr txBox="1"/>
          <p:nvPr/>
        </p:nvSpPr>
        <p:spPr>
          <a:xfrm>
            <a:off x="449989" y="3338649"/>
            <a:ext cx="542677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1C270AEB-CE14-8FF0-70C4-B240D044D767}"/>
              </a:ext>
            </a:extLst>
          </p:cNvPr>
          <p:cNvSpPr txBox="1"/>
          <p:nvPr/>
        </p:nvSpPr>
        <p:spPr>
          <a:xfrm>
            <a:off x="449989" y="3814137"/>
            <a:ext cx="38487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四边形</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CDOF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是矩形，</a:t>
            </a:r>
            <a:endParaRPr lang="zh-CN" altLang="en-US">
              <a:solidFill>
                <a:srgbClr val="FF0000"/>
              </a:solidFill>
            </a:endParaRPr>
          </a:p>
        </p:txBody>
      </p:sp>
      <p:sp>
        <p:nvSpPr>
          <p:cNvPr id="6" name="文本框 5">
            <a:extLst>
              <a:ext uri="{FF2B5EF4-FFF2-40B4-BE49-F238E27FC236}">
                <a16:creationId xmlns:a16="http://schemas.microsoft.com/office/drawing/2014/main" id="{C2A0324A-0136-0A12-13DB-6A21058A8BD3}"/>
              </a:ext>
            </a:extLst>
          </p:cNvPr>
          <p:cNvSpPr txBox="1"/>
          <p:nvPr/>
        </p:nvSpPr>
        <p:spPr>
          <a:xfrm>
            <a:off x="449989" y="4289625"/>
            <a:ext cx="362019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四边形</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CDOF</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为正方形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0655" name="yt_shape_10655"/>
          <p:cNvSpPr txBox="1"/>
          <p:nvPr/>
        </p:nvSpPr>
        <p:spPr>
          <a:xfrm>
            <a:off x="540000" y="1772816"/>
            <a:ext cx="8955978" cy="4211032"/>
          </a:xfrm>
          <a:prstGeom prst="rect">
            <a:avLst/>
          </a:prstGeom>
        </p:spPr>
        <p:txBody>
          <a:bodyPr vert="horz" wrap="none" lIns="0" tIns="0" rIns="0" bIns="0" rtlCol="0">
            <a:no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当</a:t>
            </a:r>
            <a:r>
              <a:rPr lang="en-US"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AOC</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为多少度时</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四边形</a:t>
            </a:r>
            <a:r>
              <a:rPr lang="en-US" altLang="zh-CN" sz="1500" b="0" i="1" u="none" dirty="0">
                <a:solidFill>
                  <a:srgbClr val="000000"/>
                </a:solidFill>
                <a:effectLst/>
                <a:latin typeface="Times New Roman" pitchFamily="24"/>
                <a:ea typeface="Times New Roman" pitchFamily="24"/>
              </a:rPr>
              <a:t> </a:t>
            </a:r>
            <a:r>
              <a:rPr lang="en-US" altLang="zh-CN" sz="2400" b="0" i="1" u="none" dirty="0" err="1">
                <a:solidFill>
                  <a:srgbClr val="000000"/>
                </a:solidFill>
                <a:effectLst/>
                <a:latin typeface="Times New Roman" pitchFamily="24"/>
                <a:ea typeface="Times New Roman" pitchFamily="24"/>
              </a:rPr>
              <a:t>CDOF</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是正方形</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并说明理由</a:t>
            </a:r>
            <a:r>
              <a:rPr lang="en-US" altLang="zh-CN" sz="2400" b="0" i="0" u="none" dirty="0">
                <a:solidFill>
                  <a:srgbClr val="000000"/>
                </a:solidFill>
                <a:effectLst/>
                <a:latin typeface="Times New Roman" pitchFamily="24"/>
                <a:ea typeface="Times New Roman" pitchFamily="24"/>
              </a:rPr>
              <a:t>.</a:t>
            </a:r>
          </a:p>
        </p:txBody>
      </p:sp>
      <p:pic>
        <p:nvPicPr>
          <p:cNvPr id="7" name="yt_image_10652" title="H_97.2">
            <a:extLst>
              <a:ext uri="{FF2B5EF4-FFF2-40B4-BE49-F238E27FC236}">
                <a16:creationId xmlns:a16="http://schemas.microsoft.com/office/drawing/2014/main" id="{E0C828E3-C3E8-4DA9-8A86-AED89CD04319}"/>
              </a:ex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8328309" y="2472076"/>
            <a:ext cx="1790348" cy="12344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59" name="yt_shape_10659"/>
          <p:cNvSpPr txBox="1"/>
          <p:nvPr/>
        </p:nvSpPr>
        <p:spPr>
          <a:xfrm>
            <a:off x="540119" y="2194414"/>
            <a:ext cx="11492915" cy="2829172"/>
          </a:xfrm>
          <a:prstGeom prst="rect">
            <a:avLst/>
          </a:prstGeom>
        </p:spPr>
        <p:txBody>
          <a:bodyPr vert="horz" wrap="square" lIns="0" tIns="0" rIns="0" bIns="0" rtlCol="0">
            <a:noAutofit/>
          </a:bodyPr>
          <a:lstStyle/>
          <a:p>
            <a:pPr algn="l" eaLnBrk="1" latinLnBrk="0" hangingPunct="0">
              <a:lnSpc>
                <a:spcPct val="129999"/>
              </a:lnSpc>
            </a:pPr>
            <a:r>
              <a:rPr lang="zh-CN" altLang="zh-CN" sz="2400" b="1" i="0" u="none">
                <a:solidFill>
                  <a:srgbClr val="000000"/>
                </a:solidFill>
                <a:effectLst/>
                <a:latin typeface="Times New Roman" pitchFamily="24"/>
                <a:ea typeface="黑体" pitchFamily="24"/>
              </a:rPr>
              <a:t>微专题</a:t>
            </a:r>
            <a:r>
              <a:rPr lang="en-US" altLang="zh-CN" sz="2400" b="0" i="0" u="none">
                <a:solidFill>
                  <a:srgbClr val="000000"/>
                </a:solidFill>
                <a:effectLst/>
                <a:latin typeface="Times New Roman" pitchFamily="24"/>
                <a:ea typeface="Times New Roman" pitchFamily="24"/>
              </a:rPr>
              <a:t>2</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中点四边形的形状判断</a:t>
            </a:r>
          </a:p>
          <a:p>
            <a:pPr algn="l" eaLnBrk="1" latinLnBrk="0" hangingPunct="0">
              <a:lnSpc>
                <a:spcPct val="129999"/>
              </a:lnSpc>
            </a:pP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楷体" pitchFamily="24"/>
              </a:rPr>
              <a:t>中点四边形的形状与原四边形的两条对角线的数量关系和位置关系有关</a:t>
            </a:r>
            <a:r>
              <a:rPr lang="en-US" altLang="zh-CN" sz="2400" b="0" i="0" u="none">
                <a:solidFill>
                  <a:srgbClr val="000000"/>
                </a:solidFill>
                <a:effectLst/>
                <a:latin typeface="Times New Roman" pitchFamily="24"/>
                <a:ea typeface="Times New Roman" pitchFamily="24"/>
              </a:rPr>
              <a:t>.</a:t>
            </a:r>
          </a:p>
          <a:p>
            <a:pPr indent="609523"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原四边形的两条对角线相等时，所得到的中点四边形是菱形</a:t>
            </a:r>
            <a:r>
              <a:rPr lang="en-US" altLang="zh-CN" sz="2400" b="0" i="0" u="none">
                <a:solidFill>
                  <a:srgbClr val="000000"/>
                </a:solidFill>
                <a:effectLst/>
                <a:latin typeface="Times New Roman" pitchFamily="24"/>
                <a:ea typeface="Times New Roman" pitchFamily="24"/>
              </a:rPr>
              <a:t>.</a:t>
            </a:r>
          </a:p>
          <a:p>
            <a:pPr indent="609523"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原四边形的两条对角线互相垂直时，所得到的中点四边形是矩形</a:t>
            </a:r>
            <a:r>
              <a:rPr lang="en-US" altLang="zh-CN" sz="2400" b="0" i="0" u="none">
                <a:solidFill>
                  <a:srgbClr val="000000"/>
                </a:solidFill>
                <a:effectLst/>
                <a:latin typeface="Times New Roman" pitchFamily="24"/>
                <a:ea typeface="Times New Roman" pitchFamily="24"/>
              </a:rPr>
              <a:t>.</a:t>
            </a:r>
          </a:p>
          <a:p>
            <a:pPr indent="609523" algn="l" eaLnBrk="1" latinLnBrk="0" hangingPunct="0">
              <a:lnSpc>
                <a:spcPct val="129999"/>
              </a:lnSpc>
            </a:pPr>
            <a:r>
              <a:rPr lang="zh-CN" altLang="zh-CN" sz="2400" b="0" i="0" u="none" spc="150">
                <a:solidFill>
                  <a:srgbClr val="000000"/>
                </a:solidFill>
                <a:effectLst/>
                <a:latin typeface="宋体" pitchFamily="24"/>
                <a:ea typeface="宋体" pitchFamily="24"/>
              </a:rPr>
              <a:t>（</a:t>
            </a:r>
            <a:r>
              <a:rPr lang="en-US" altLang="zh-CN" sz="2400" b="0" i="0" u="none" spc="150">
                <a:solidFill>
                  <a:srgbClr val="000000"/>
                </a:solidFill>
                <a:effectLst/>
                <a:latin typeface="Times New Roman" pitchFamily="24"/>
                <a:ea typeface="Times New Roman" pitchFamily="24"/>
              </a:rPr>
              <a:t>3</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楷体" pitchFamily="24"/>
                <a:sym typeface="_⨹_29_55a77"/>
              </a:rPr>
              <a:t>原四边形的两条对角线相等且互相垂直时，所得到的中点四边形是</a:t>
            </a:r>
            <a:br>
              <a:rPr lang="zh-CN" altLang="zh-CN" sz="2400" b="0" i="0" u="none" spc="150">
                <a:solidFill>
                  <a:srgbClr val="000000"/>
                </a:solidFill>
                <a:effectLst/>
                <a:latin typeface="Times New Roman" pitchFamily="24"/>
                <a:ea typeface="楷体" pitchFamily="24"/>
              </a:rPr>
            </a:br>
            <a:r>
              <a:rPr lang="zh-CN" altLang="zh-CN" sz="2400" b="0" i="0" u="none" spc="150">
                <a:solidFill>
                  <a:srgbClr val="000000"/>
                </a:solidFill>
                <a:effectLst/>
                <a:latin typeface="Times New Roman" pitchFamily="24"/>
                <a:ea typeface="楷体" pitchFamily="24"/>
              </a:rPr>
              <a:t>正方形</a:t>
            </a:r>
            <a:r>
              <a:rPr lang="en-US" altLang="zh-CN" sz="2400" b="0" i="0" u="none" spc="150">
                <a:solidFill>
                  <a:srgbClr val="000000"/>
                </a:solidFill>
                <a:effectLst/>
                <a:latin typeface="Times New Roman" pitchFamily="24"/>
                <a:ea typeface="Times New Roman" pitchFamily="24"/>
              </a:rPr>
              <a:t>.</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64" name="yt_shape_10664"/>
          <p:cNvSpPr txBox="1"/>
          <p:nvPr/>
        </p:nvSpPr>
        <p:spPr>
          <a:xfrm>
            <a:off x="540120" y="2225705"/>
            <a:ext cx="11492915" cy="13887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抚顺市中考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是四边形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的对角线</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分别是</a:t>
            </a:r>
            <a:r>
              <a:rPr lang="en-US" altLang="zh-CN" sz="1500" b="0" i="1" u="none">
                <a:solidFill>
                  <a:srgbClr val="000000"/>
                </a:solidFill>
                <a:effectLst/>
                <a:latin typeface="Times New Roman" pitchFamily="24"/>
                <a:ea typeface="Times New Roman" pitchFamily="24"/>
                <a:sym typeface="_⨹_1_44d6d"/>
              </a:rPr>
              <a:t> </a:t>
            </a:r>
            <a:br>
              <a:rPr lang="en-US" altLang="zh-CN" sz="1500" b="0" i="1" u="none">
                <a:solidFill>
                  <a:srgbClr val="000000"/>
                </a:solidFill>
                <a:effectLst/>
                <a:latin typeface="Times New Roman" pitchFamily="24"/>
                <a:ea typeface="Times New Roman" pitchFamily="24"/>
              </a:rPr>
            </a:br>
            <a:r>
              <a:rPr lang="en-US" altLang="zh-CN" sz="2400" b="0" i="1" u="none">
                <a:solidFill>
                  <a:srgbClr val="000000"/>
                </a:solidFill>
                <a:effectLst/>
                <a:latin typeface="Times New Roman" pitchFamily="24"/>
                <a:ea typeface="Times New Roman" pitchFamily="24"/>
              </a:rPr>
              <a:t>AD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N</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分别是</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连接</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EM</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FN</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NE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sym typeface="_⨹_1_6cd2f"/>
              </a:rPr>
              <a:t>，</a:t>
            </a:r>
            <a:br>
              <a:rPr lang="zh-CN" altLang="zh-CN" sz="2400" b="0" i="0" u="none">
                <a:solidFill>
                  <a:srgbClr val="000000"/>
                </a:solidFill>
                <a:effectLst/>
                <a:latin typeface="宋体" pitchFamily="24"/>
                <a:ea typeface="宋体" pitchFamily="24"/>
              </a:rPr>
            </a:br>
            <a:r>
              <a:rPr lang="zh-CN" altLang="zh-CN" sz="2400" b="0" i="0" u="none">
                <a:solidFill>
                  <a:srgbClr val="000000"/>
                </a:solidFill>
                <a:effectLst/>
                <a:latin typeface="Times New Roman" pitchFamily="24"/>
                <a:ea typeface="宋体" pitchFamily="24"/>
              </a:rPr>
              <a:t>要使四边形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EMFN</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为正方形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则需添加的条件是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0666" name="yt_table_10666_skip"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830556555"/>
              </p:ext>
            </p:extLst>
          </p:nvPr>
        </p:nvGraphicFramePr>
        <p:xfrm>
          <a:off x="540047" y="3665271"/>
          <a:ext cx="3738563" cy="1901952"/>
        </p:xfrm>
        <a:graphic>
          <a:graphicData uri="http://schemas.openxmlformats.org/drawingml/2006/table">
            <a:tbl>
              <a:tblPr/>
              <a:tblGrid>
                <a:gridCol w="3738563">
                  <a:extLst>
                    <a:ext uri="{9D8B030D-6E8A-4147-A177-3AD203B41FA5}">
                      <a16:colId xmlns:a16="http://schemas.microsoft.com/office/drawing/2014/main" val="10098"/>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CD</a:t>
                      </a:r>
                      <a:r>
                        <a:rPr lang="en-US" altLang="zh-CN" sz="1500" b="0" i="1" u="none">
                          <a:solidFill>
                            <a:srgbClr val="000000"/>
                          </a:solidFill>
                          <a:effectLst/>
                          <a:latin typeface="Times New Roman" pitchFamily="24"/>
                          <a:ea typeface="Times New Roman"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87"/>
                  </a:ext>
                </a:extLst>
              </a:tr>
              <a:tr h="370840">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88"/>
                  </a:ext>
                </a:extLst>
              </a:tr>
              <a:tr h="370840">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BD</a:t>
                      </a:r>
                      <a:r>
                        <a:rPr lang="en-US" altLang="zh-CN" sz="1500" b="0" i="1" u="none">
                          <a:solidFill>
                            <a:srgbClr val="000000"/>
                          </a:solidFill>
                          <a:effectLst/>
                          <a:latin typeface="Times New Roman" pitchFamily="24"/>
                          <a:ea typeface="Times New Roman"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89"/>
                  </a:ext>
                </a:extLst>
              </a:tr>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90"/>
                  </a:ext>
                </a:extLst>
              </a:tr>
            </a:tbl>
          </a:graphicData>
        </a:graphic>
      </p:graphicFrame>
      <p:pic>
        <p:nvPicPr>
          <p:cNvPr id="10665" name="yt_image_10665_skip" title="H_104.49">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431908" y="3665271"/>
            <a:ext cx="2218064" cy="1327023"/>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5446875F-119D-8218-E3F7-BEF68EB0A8AD}"/>
              </a:ext>
            </a:extLst>
          </p:cNvPr>
          <p:cNvSpPr txBox="1"/>
          <p:nvPr/>
        </p:nvSpPr>
        <p:spPr>
          <a:xfrm>
            <a:off x="7470033" y="3129875"/>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68" name="yt_shape_10668"/>
          <p:cNvSpPr txBox="1"/>
          <p:nvPr/>
        </p:nvSpPr>
        <p:spPr>
          <a:xfrm>
            <a:off x="540120" y="2177510"/>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在矩形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中</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N</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分别是边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分别是线段</a:t>
            </a:r>
            <a:r>
              <a:rPr lang="en-US" altLang="zh-CN" sz="1500" b="0" i="1" u="none">
                <a:solidFill>
                  <a:srgbClr val="000000"/>
                </a:solidFill>
                <a:effectLst/>
                <a:latin typeface="Times New Roman" pitchFamily="24"/>
                <a:ea typeface="Times New Roman" pitchFamily="24"/>
                <a:sym typeface="_⨹_1_925ab"/>
              </a:rPr>
              <a:t> </a:t>
            </a:r>
            <a:br>
              <a:rPr lang="en-US" altLang="zh-CN" sz="1500" b="0" i="1" u="none">
                <a:solidFill>
                  <a:srgbClr val="000000"/>
                </a:solidFill>
                <a:effectLst/>
                <a:latin typeface="Times New Roman" pitchFamily="24"/>
                <a:ea typeface="Times New Roman" pitchFamily="24"/>
              </a:rPr>
            </a:br>
            <a:r>
              <a:rPr lang="en-US" altLang="zh-CN" sz="2400" b="0" i="1" u="none">
                <a:solidFill>
                  <a:srgbClr val="000000"/>
                </a:solidFill>
                <a:effectLst/>
                <a:latin typeface="Times New Roman" pitchFamily="24"/>
                <a:ea typeface="Times New Roman" pitchFamily="24"/>
              </a:rPr>
              <a:t>BM</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CM</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的中点</a:t>
            </a:r>
            <a:r>
              <a:rPr lang="en-US" altLang="zh-CN" sz="2400" b="0" i="0" u="none">
                <a:solidFill>
                  <a:srgbClr val="000000"/>
                </a:solidFill>
                <a:effectLst/>
                <a:latin typeface="Times New Roman" pitchFamily="24"/>
                <a:ea typeface="Times New Roman" pitchFamily="24"/>
              </a:rPr>
              <a:t>.</a:t>
            </a:r>
            <a:r>
              <a:rPr lang="en-US" altLang="zh-CN" sz="2400" b="0" i="0" u="none">
                <a:solidFill>
                  <a:srgbClr val="000000"/>
                </a:solidFill>
                <a:effectLst/>
                <a:latin typeface="Times New Roman" pitchFamily="24"/>
                <a:ea typeface="宋体" pitchFamily="24"/>
              </a:rPr>
              <a:t> </a:t>
            </a:r>
          </a:p>
        </p:txBody>
      </p:sp>
      <p:pic>
        <p:nvPicPr>
          <p:cNvPr id="10669" name="yt_image_10669" title="H_100.17">
            <a:extLst>
              <a:ext uri="">
                <a16:creationId xmlns:a14="http://schemas.microsoft.com/office/drawing/2010/main" xmlns:mc="http://schemas.openxmlformats.org/markup-compatibility/2006" xmlns:m="http://schemas.openxmlformats.org/officeDocument/2006/math"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391672" y="3429000"/>
            <a:ext cx="1408656" cy="12721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672" name="yt_shape_10672"/>
              <p:cNvSpPr txBox="1"/>
              <p:nvPr/>
            </p:nvSpPr>
            <p:spPr>
              <a:xfrm>
                <a:off x="540000" y="1427986"/>
                <a:ext cx="8451031" cy="4362028"/>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证明：</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四边形</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ABCD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sym typeface=",isEnd"/>
                  </a:rPr>
                  <a:t>是矩形，</a:t>
                </a:r>
              </a:p>
              <a:p>
                <a:pPr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sym typeface=",isEnd"/>
                  </a:rPr>
                  <a:t>90°.</a:t>
                </a:r>
              </a:p>
              <a:p>
                <a:pPr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M</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为</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的中点，</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AM</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DM</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Times New Roman" pitchFamily="24"/>
                    <a:ea typeface="Times New Roman" pitchFamily="24"/>
                  </a:rPr>
                  <a:t>.</a:t>
                </a:r>
                <a:r>
                  <a:rPr lang="en-US" altLang="zh-CN" sz="2400" b="0" i="1" u="none">
                    <a:solidFill>
                      <a:srgbClr val="FF0000">
                        <a:alpha val="0"/>
                      </a:srgbClr>
                    </a:solidFill>
                    <a:effectLst/>
                    <a:latin typeface="Times New Roman" pitchFamily="24"/>
                    <a:ea typeface="Times New Roman" pitchFamily="24"/>
                    <a:sym typeface=",isEnd"/>
                  </a:rPr>
                  <a:t> </a:t>
                </a:r>
              </a:p>
              <a:p>
                <a:pPr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在</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ABM</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和</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DCM</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sym typeface=",isEnd"/>
                  </a:rPr>
                  <a:t>中，</a:t>
                </a:r>
              </a:p>
              <a:p>
                <a:pPr eaLnBrk="1" latinLnBrk="0" hangingPunct="0">
                  <a:lnSpc>
                    <a:spcPct val="129999"/>
                  </a:lnSpc>
                </a:pPr>
                <a:r>
                  <a:rPr lang="zh-CN" altLang="zh-CN" sz="1200" b="0" i="0" u="none">
                    <a:solidFill>
                      <a:srgbClr val="FF0000">
                        <a:alpha val="0"/>
                      </a:srgbClr>
                    </a:solidFill>
                    <a:effectLst/>
                    <a:latin typeface="Times New Roman" pitchFamily="12"/>
                    <a:ea typeface="宋体" pitchFamily="12"/>
                  </a:rPr>
                  <a:t>​</a:t>
                </a: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dPr>
                      <m:e>
                        <m:eqArr>
                          <m:eqArr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eqAr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𝐴𝑀</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𝐷𝑀</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𝐴𝐵</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𝐷𝐶</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qArr>
                      </m:e>
                    </m:d>
                  </m:oMath>
                </a14:m>
                <a:endParaRPr lang="zh-CN" altLang="zh-CN" sz="1200" b="0" i="0" u="none">
                  <a:solidFill>
                    <a:srgbClr val="FF0000">
                      <a:alpha val="0"/>
                    </a:srgbClr>
                  </a:solidFill>
                  <a:effectLst/>
                  <a:latin typeface="Times New Roman" pitchFamily="12"/>
                  <a:ea typeface="宋体" pitchFamily="12"/>
                  <a:sym typeface=",isEnd"/>
                </a:endParaRPr>
              </a:p>
              <a:p>
                <a:pPr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ABM</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DCM</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SAS</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sym typeface=",isEnd"/>
                  </a:rPr>
                  <a:t>.</a:t>
                </a:r>
              </a:p>
              <a:p>
                <a:pPr eaLnBrk="1" latinLnBrk="0" hangingPunct="0">
                  <a:lnSpc>
                    <a:spcPct val="129999"/>
                  </a:lnSpc>
                </a:pPr>
                <a:r>
                  <a:rPr lang="en-US" altLang="zh-CN" sz="2400" b="0" i="0" u="none">
                    <a:solidFill>
                      <a:srgbClr val="000000"/>
                    </a:solidFill>
                    <a:effectLst/>
                    <a:latin typeface="宋体"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当</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的值为</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2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四边形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MENF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是正方形</a:t>
                </a:r>
                <a:r>
                  <a:rPr lang="en-US" altLang="zh-CN" sz="2400" b="0" i="0" u="none">
                    <a:solidFill>
                      <a:srgbClr val="000000"/>
                    </a:solidFill>
                    <a:effectLst/>
                    <a:latin typeface="Times New Roman" pitchFamily="24"/>
                    <a:ea typeface="Times New Roman" pitchFamily="24"/>
                    <a:sym typeface=",isEnd"/>
                  </a:rPr>
                  <a:t>.</a:t>
                </a:r>
              </a:p>
            </p:txBody>
          </p:sp>
        </mc:Choice>
        <mc:Fallback xmlns:a16="http://schemas.microsoft.com/office/drawing/2014/main" xmlns="">
          <p:sp>
            <p:nvSpPr>
              <p:cNvPr id="10672" name="yt_shape_10672"/>
              <p:cNvSpPr txBox="1">
                <a:spLocks noRot="1" noChangeAspect="1" noMove="1" noResize="1" noEditPoints="1" noAdjustHandles="1" noChangeArrowheads="1" noChangeShapeType="1" noTextEdit="1"/>
              </p:cNvSpPr>
              <p:nvPr/>
            </p:nvSpPr>
            <p:spPr>
              <a:xfrm>
                <a:off x="540000" y="1427986"/>
                <a:ext cx="8451031" cy="4362028"/>
              </a:xfrm>
              <a:prstGeom prst="rect">
                <a:avLst/>
              </a:prstGeom>
              <a:blipFill>
                <a:blip r:embed="rId2"/>
                <a:stretch>
                  <a:fillRect l="-2237" t="-1117" r="-1227" b="-3492"/>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175356E5-1B83-7917-847A-49128FAB3E92}"/>
              </a:ext>
            </a:extLst>
          </p:cNvPr>
          <p:cNvSpPr txBox="1"/>
          <p:nvPr/>
        </p:nvSpPr>
        <p:spPr>
          <a:xfrm>
            <a:off x="449989" y="1381180"/>
            <a:ext cx="51854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四边形</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是矩形，</a:t>
            </a:r>
            <a:endParaRPr lang="zh-CN" altLang="en-US">
              <a:solidFill>
                <a:srgbClr val="FF0000"/>
              </a:solidFill>
            </a:endParaRPr>
          </a:p>
        </p:txBody>
      </p:sp>
      <p:sp>
        <p:nvSpPr>
          <p:cNvPr id="3" name="文本框 2">
            <a:extLst>
              <a:ext uri="{FF2B5EF4-FFF2-40B4-BE49-F238E27FC236}">
                <a16:creationId xmlns:a16="http://schemas.microsoft.com/office/drawing/2014/main" id="{6AD9841E-5354-29C2-AEC2-BFC00B71E820}"/>
              </a:ext>
            </a:extLst>
          </p:cNvPr>
          <p:cNvSpPr txBox="1"/>
          <p:nvPr/>
        </p:nvSpPr>
        <p:spPr>
          <a:xfrm>
            <a:off x="449989" y="1856668"/>
            <a:ext cx="43996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endParaRPr lang="zh-CN" altLang="en-US">
              <a:solidFill>
                <a:srgbClr val="FF0000"/>
              </a:solidFill>
            </a:endParaRPr>
          </a:p>
        </p:txBody>
      </p:sp>
      <p:sp>
        <p:nvSpPr>
          <p:cNvPr id="4" name="文本框 3">
            <a:extLst>
              <a:ext uri="{FF2B5EF4-FFF2-40B4-BE49-F238E27FC236}">
                <a16:creationId xmlns:a16="http://schemas.microsoft.com/office/drawing/2014/main" id="{17272168-B746-4CDC-0AE8-7A4C44A810DA}"/>
              </a:ext>
            </a:extLst>
          </p:cNvPr>
          <p:cNvSpPr txBox="1"/>
          <p:nvPr/>
        </p:nvSpPr>
        <p:spPr>
          <a:xfrm>
            <a:off x="449989" y="2332156"/>
            <a:ext cx="4726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为</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的中点，</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25DE7A31-079D-D4B9-3D7C-4016C30A3376}"/>
              </a:ext>
            </a:extLst>
          </p:cNvPr>
          <p:cNvSpPr txBox="1"/>
          <p:nvPr/>
        </p:nvSpPr>
        <p:spPr>
          <a:xfrm>
            <a:off x="449989" y="2807644"/>
            <a:ext cx="35027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在</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和</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DCM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中，</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7914F9A7-D4C0-AB76-748F-79B9C8611168}"/>
                  </a:ext>
                </a:extLst>
              </p:cNvPr>
              <p:cNvSpPr txBox="1"/>
              <p:nvPr/>
            </p:nvSpPr>
            <p:spPr>
              <a:xfrm>
                <a:off x="449989" y="3283132"/>
                <a:ext cx="1893317" cy="1611643"/>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rPr>
                  <a:t>​</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𝐴𝑀</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𝐷𝑀</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𝐴𝐵</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𝐷𝐶</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endParaRPr lang="zh-CN" altLang="en-US">
                  <a:solidFill>
                    <a:srgbClr val="FF0000"/>
                  </a:solidFill>
                </a:endParaRPr>
              </a:p>
            </p:txBody>
          </p:sp>
        </mc:Choice>
        <mc:Fallback xmlns:a16="http://schemas.microsoft.com/office/drawing/2014/main" xmlns="">
          <p:sp>
            <p:nvSpPr>
              <p:cNvPr id="6" name="文本框 5" descr="{'rangeId': 22, 'mathAnswerShape': 1, 'IsSplitBraceMath': 1}">
                <a:extLst>
                  <a:ext uri="{FF2B5EF4-FFF2-40B4-BE49-F238E27FC236}">
                    <a16:creationId xmlns:a16="http://schemas.microsoft.com/office/drawing/2014/main" id="{7914F9A7-D4C0-AB76-748F-79B9C8611168}"/>
                  </a:ext>
                </a:extLst>
              </p:cNvPr>
              <p:cNvSpPr txBox="1">
                <a:spLocks noRot="1" noChangeAspect="1" noMove="1" noResize="1" noEditPoints="1" noAdjustHandles="1" noChangeArrowheads="1" noChangeShapeType="1" noTextEdit="1"/>
              </p:cNvSpPr>
              <p:nvPr/>
            </p:nvSpPr>
            <p:spPr>
              <a:xfrm>
                <a:off x="449989" y="3283132"/>
                <a:ext cx="1893317" cy="1611643"/>
              </a:xfrm>
              <a:prstGeom prst="rect">
                <a:avLst/>
              </a:prstGeom>
              <a:blipFill>
                <a:blip r:embed="rId3"/>
                <a:stretch>
                  <a:fillRect l="-323"/>
                </a:stretch>
              </a:blipFill>
            </p:spPr>
            <p:txBody>
              <a:bodyPr/>
              <a:lstStyle/>
              <a:p>
                <a:r>
                  <a:rPr lang="zh-CN" altLang="en-US">
                    <a:noFill/>
                  </a:rPr>
                  <a:t> </a:t>
                </a:r>
              </a:p>
            </p:txBody>
          </p:sp>
        </mc:Fallback>
      </mc:AlternateContent>
      <p:sp>
        <p:nvSpPr>
          <p:cNvPr id="7" name="文本框 6">
            <a:extLst>
              <a:ext uri="{FF2B5EF4-FFF2-40B4-BE49-F238E27FC236}">
                <a16:creationId xmlns:a16="http://schemas.microsoft.com/office/drawing/2014/main" id="{D1FCB835-F761-6E1F-7226-E8F9CC63F746}"/>
              </a:ext>
            </a:extLst>
          </p:cNvPr>
          <p:cNvSpPr txBox="1"/>
          <p:nvPr/>
        </p:nvSpPr>
        <p:spPr>
          <a:xfrm>
            <a:off x="449989" y="4801163"/>
            <a:ext cx="41393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DCM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SAS</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345F940F-D0B7-91BB-F959-1E6A5D97AA64}"/>
              </a:ext>
            </a:extLst>
          </p:cNvPr>
          <p:cNvSpPr txBox="1"/>
          <p:nvPr/>
        </p:nvSpPr>
        <p:spPr>
          <a:xfrm>
            <a:off x="4161564" y="5276651"/>
            <a:ext cx="10944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10671" name="yt_shape_10671"/>
          <p:cNvSpPr txBox="1"/>
          <p:nvPr/>
        </p:nvSpPr>
        <p:spPr>
          <a:xfrm>
            <a:off x="540000" y="905692"/>
            <a:ext cx="4432304"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求证</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ABM</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Times New Roman" pitchFamily="24"/>
              </a:rPr>
              <a:t>DCM</a:t>
            </a:r>
            <a:r>
              <a:rPr lang="en-US" altLang="zh-CN" sz="1500" b="0" i="1"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p>
        </p:txBody>
      </p:sp>
      <p:pic>
        <p:nvPicPr>
          <p:cNvPr id="9" name="yt_image_10669" title="H_100.17">
            <a:extLst>
              <a:ext uri="{FF2B5EF4-FFF2-40B4-BE49-F238E27FC236}">
                <a16:creationId xmlns:a16="http://schemas.microsoft.com/office/drawing/2014/main" id="{AA34E94A-DD89-D2A2-7CBB-B0D1E098C14D}"/>
              </a:ext>
              <a:ext uri="">
                <a16:creationId xmlns:a14="http://schemas.microsoft.com/office/drawing/2010/main" xmlns:mc="http://schemas.openxmlformats.org/markup-compatibility/2006" xmlns:m="http://schemas.openxmlformats.org/officeDocument/2006/math"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8376714" y="2321209"/>
            <a:ext cx="1408656" cy="12721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13" name="yt_shape_10613"/>
          <p:cNvSpPr txBox="1"/>
          <p:nvPr/>
        </p:nvSpPr>
        <p:spPr>
          <a:xfrm>
            <a:off x="540000" y="1921936"/>
            <a:ext cx="5506316"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利用菱形判定四边形是正方形</a:t>
            </a:r>
          </a:p>
        </p:txBody>
      </p:sp>
      <p:sp>
        <p:nvSpPr>
          <p:cNvPr id="10614" name="yt_shape_10614"/>
          <p:cNvSpPr txBox="1"/>
          <p:nvPr/>
        </p:nvSpPr>
        <p:spPr>
          <a:xfrm>
            <a:off x="540000" y="2411370"/>
            <a:ext cx="10748135"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文山大同中学期中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如图所示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平行四边形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的对角线互相垂直</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要使</a:t>
            </a:r>
          </a:p>
        </p:txBody>
      </p:sp>
      <p:pic>
        <p:nvPicPr>
          <p:cNvPr id="10615" name="yt_image_10615" title="H_101.8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105845" y="2940893"/>
            <a:ext cx="1980309" cy="1293876"/>
          </a:xfrm>
          <a:prstGeom prst="rect">
            <a:avLst/>
          </a:prstGeom>
          <a:noFill/>
          <a:extLst>
            <a:ext uri="{909E8E84-426E-40DD-AFC4-6F175D3DCCD1}">
              <a14:hiddenFill xmlns:a14="http://schemas.microsoft.com/office/drawing/2010/main">
                <a:solidFill>
                  <a:srgbClr val="FFFFFF"/>
                </a:solidFill>
              </a14:hiddenFill>
            </a:ext>
          </a:extLst>
        </p:spPr>
      </p:pic>
      <p:sp>
        <p:nvSpPr>
          <p:cNvPr id="10617" name="yt_shape_10617"/>
          <p:cNvSpPr txBox="1"/>
          <p:nvPr/>
        </p:nvSpPr>
        <p:spPr>
          <a:xfrm>
            <a:off x="540119" y="4387415"/>
            <a:ext cx="11492915" cy="908647"/>
          </a:xfrm>
          <a:prstGeom prst="rect">
            <a:avLst/>
          </a:prstGeom>
        </p:spPr>
        <p:txBody>
          <a:bodyPr vert="horz" wrap="square" lIns="0" tIns="0" rIns="0" bIns="0" rtlCol="0">
            <a:noAutofit/>
          </a:bodyPr>
          <a:lstStyle/>
          <a:p>
            <a:pPr eaLnBrk="1" latinLnBrk="0" hangingPunct="0">
              <a:lnSpc>
                <a:spcPct val="129999"/>
              </a:lnSpc>
            </a:pPr>
            <a:r>
              <a:rPr lang="zh-CN" altLang="zh-CN" sz="2400" b="0" i="0" u="none">
                <a:solidFill>
                  <a:srgbClr val="000000"/>
                </a:solidFill>
                <a:effectLst/>
                <a:latin typeface="Times New Roman" pitchFamily="24"/>
                <a:ea typeface="宋体" pitchFamily="24"/>
              </a:rPr>
              <a:t>四边形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成为正方形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则还需添加的一个条件是</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000" u="sng">
                <a:solidFill>
                  <a:srgbClr val="000000"/>
                </a:solidFill>
                <a:uFill>
                  <a:solidFill>
                    <a:srgbClr val="000000"/>
                  </a:solidFill>
                </a:uFill>
                <a:latin typeface="Times New Roman"/>
              </a:rPr>
              <a:t> </a:t>
            </a:r>
            <a:r>
              <a:rPr sz="100" spc="-100">
                <a:latin typeface="Times New Roman"/>
              </a:rPr>
              <a:t>⁠</a:t>
            </a:r>
            <a:br>
              <a:rPr lang="zh-CN" altLang="zh-CN" sz="2400" b="0" i="0" u="sng">
                <a:solidFill>
                  <a:srgbClr val="FF0000">
                    <a:alpha val="0"/>
                  </a:srgbClr>
                </a:solidFill>
                <a:effectLst/>
                <a:uFill>
                  <a:solidFill>
                    <a:srgbClr val="000000"/>
                  </a:solidFill>
                </a:uFill>
                <a:latin typeface="Times New Roman" pitchFamily="24"/>
                <a:ea typeface="楷体" pitchFamily="24"/>
                <a:sym typeface="W:6.005039,H:37.44"/>
              </a:rPr>
            </a:b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只需添加一个即可</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sym typeface=",isEnd"/>
              </a:rPr>
              <a:t>.</a:t>
            </a:r>
          </a:p>
        </p:txBody>
      </p:sp>
      <p:pic>
        <p:nvPicPr>
          <p:cNvPr id="3" name="yt_shape_1714268996958" title="H_26.259764">
            <a:extLst>
              <a:ext uri="{FF2B5EF4-FFF2-40B4-BE49-F238E27FC236}">
                <a16:creationId xmlns:a16="http://schemas.microsoft.com/office/drawing/2014/main" id="{ED67DFD5-67A6-7FD1-0F86-93D98343A9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972389"/>
            <a:ext cx="1186052" cy="333499"/>
          </a:xfrm>
          <a:prstGeom prst="rect">
            <a:avLst/>
          </a:prstGeom>
        </p:spPr>
      </p:pic>
      <p:sp>
        <p:nvSpPr>
          <p:cNvPr id="2" name="文本框 1">
            <a:extLst>
              <a:ext uri="{FF2B5EF4-FFF2-40B4-BE49-F238E27FC236}">
                <a16:creationId xmlns:a16="http://schemas.microsoft.com/office/drawing/2014/main" id="{AA3BB14C-B82E-9EDF-52C4-1553B2E3B9AD}"/>
              </a:ext>
            </a:extLst>
          </p:cNvPr>
          <p:cNvSpPr txBox="1"/>
          <p:nvPr/>
        </p:nvSpPr>
        <p:spPr>
          <a:xfrm>
            <a:off x="7741496" y="4340609"/>
            <a:ext cx="34868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ABC</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sym typeface="_⨹_4_5225c"/>
              </a:rPr>
              <a:t>答案不唯</a:t>
            </a:r>
            <a:b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br>
            <a:endParaRPr lang="zh-CN" altLang="en-US">
              <a:solidFill>
                <a:srgbClr val="FF0000"/>
              </a:solidFill>
            </a:endParaRPr>
          </a:p>
        </p:txBody>
      </p:sp>
      <p:sp>
        <p:nvSpPr>
          <p:cNvPr id="4" name="文本框 3">
            <a:extLst>
              <a:ext uri="{FF2B5EF4-FFF2-40B4-BE49-F238E27FC236}">
                <a16:creationId xmlns:a16="http://schemas.microsoft.com/office/drawing/2014/main" id="{97D5FCC4-0D0E-EAD3-BCCA-6D0672880EAD}"/>
              </a:ext>
            </a:extLst>
          </p:cNvPr>
          <p:cNvSpPr txBox="1"/>
          <p:nvPr/>
        </p:nvSpPr>
        <p:spPr>
          <a:xfrm>
            <a:off x="450108" y="4816098"/>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一</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blinds(horizontal)">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18" name="yt_shape_10618"/>
          <p:cNvSpPr txBox="1"/>
          <p:nvPr/>
        </p:nvSpPr>
        <p:spPr>
          <a:xfrm>
            <a:off x="554474" y="834091"/>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教材第</a:t>
            </a:r>
            <a:r>
              <a:rPr lang="en-US" altLang="zh-CN" sz="2400" b="0" i="0" u="none">
                <a:solidFill>
                  <a:srgbClr val="000000"/>
                </a:solidFill>
                <a:effectLst/>
                <a:latin typeface="Times New Roman" pitchFamily="24"/>
                <a:ea typeface="Times New Roman" pitchFamily="24"/>
              </a:rPr>
              <a:t>23</a:t>
            </a:r>
            <a:r>
              <a:rPr lang="zh-CN" altLang="zh-CN" sz="2400" b="0" i="0" u="none">
                <a:solidFill>
                  <a:srgbClr val="000000"/>
                </a:solidFill>
                <a:effectLst/>
                <a:latin typeface="Times New Roman" pitchFamily="24"/>
                <a:ea typeface="楷体" pitchFamily="24"/>
              </a:rPr>
              <a:t>页</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做一做</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变式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点</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分别是正方形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sym typeface="_⨹_2_46dce"/>
              </a:rPr>
              <a:t>四条</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边上的点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并且</a:t>
            </a:r>
            <a:r>
              <a:rPr lang="en-US" altLang="zh-CN" sz="2400" b="0" i="1" u="none">
                <a:solidFill>
                  <a:srgbClr val="000000"/>
                </a:solidFill>
                <a:effectLst/>
                <a:latin typeface="Times New Roman" pitchFamily="24"/>
                <a:ea typeface="Times New Roman" pitchFamily="24"/>
              </a:rPr>
              <a:t>AA'</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BB'</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CC'</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DD'</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求证</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四边形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Times New Roman" pitchFamily="24"/>
                <a:ea typeface="宋体" pitchFamily="24"/>
              </a:rPr>
              <a:t>是正方形</a:t>
            </a:r>
            <a:r>
              <a:rPr lang="en-US" altLang="zh-CN" sz="2400" b="0" i="0" u="none">
                <a:solidFill>
                  <a:srgbClr val="000000"/>
                </a:solidFill>
                <a:effectLst/>
                <a:latin typeface="Times New Roman" pitchFamily="24"/>
                <a:ea typeface="Times New Roman" pitchFamily="24"/>
              </a:rPr>
              <a:t>.</a:t>
            </a:r>
          </a:p>
        </p:txBody>
      </p:sp>
      <p:pic>
        <p:nvPicPr>
          <p:cNvPr id="10619" name="yt_image_10619" title="H_132.57">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408368" y="3284984"/>
            <a:ext cx="1768230" cy="1683639"/>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D7C5C86A-22A9-E48B-89EA-FD3214368DA7}"/>
              </a:ext>
            </a:extLst>
          </p:cNvPr>
          <p:cNvSpPr txBox="1"/>
          <p:nvPr/>
        </p:nvSpPr>
        <p:spPr>
          <a:xfrm>
            <a:off x="531733" y="1726010"/>
            <a:ext cx="47282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四边形</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为正方形，</a:t>
            </a:r>
            <a:endParaRPr lang="zh-CN" altLang="en-US">
              <a:solidFill>
                <a:srgbClr val="FF0000"/>
              </a:solidFill>
            </a:endParaRPr>
          </a:p>
        </p:txBody>
      </p:sp>
      <p:sp>
        <p:nvSpPr>
          <p:cNvPr id="3" name="文本框 2">
            <a:extLst>
              <a:ext uri="{FF2B5EF4-FFF2-40B4-BE49-F238E27FC236}">
                <a16:creationId xmlns:a16="http://schemas.microsoft.com/office/drawing/2014/main" id="{C731ED4F-2DAF-8B87-27F6-3A1BA1233CEE}"/>
              </a:ext>
            </a:extLst>
          </p:cNvPr>
          <p:cNvSpPr txBox="1"/>
          <p:nvPr/>
        </p:nvSpPr>
        <p:spPr>
          <a:xfrm>
            <a:off x="531733" y="2201498"/>
            <a:ext cx="35233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2B86E763-5D87-B731-C088-5FB704CFFACC}"/>
              </a:ext>
            </a:extLst>
          </p:cNvPr>
          <p:cNvSpPr txBox="1"/>
          <p:nvPr/>
        </p:nvSpPr>
        <p:spPr>
          <a:xfrm>
            <a:off x="531733" y="2676986"/>
            <a:ext cx="38599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DD'</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35148B81-F9F4-B99D-2DC6-593EDFAFD5E1}"/>
              </a:ext>
            </a:extLst>
          </p:cNvPr>
          <p:cNvSpPr txBox="1"/>
          <p:nvPr/>
        </p:nvSpPr>
        <p:spPr>
          <a:xfrm>
            <a:off x="531733" y="3152474"/>
            <a:ext cx="41647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endParaRPr lang="zh-CN" altLang="en-US">
              <a:solidFill>
                <a:srgbClr val="FF0000"/>
              </a:solidFill>
            </a:endParaRPr>
          </a:p>
        </p:txBody>
      </p:sp>
      <p:sp>
        <p:nvSpPr>
          <p:cNvPr id="6" name="文本框 5">
            <a:extLst>
              <a:ext uri="{FF2B5EF4-FFF2-40B4-BE49-F238E27FC236}">
                <a16:creationId xmlns:a16="http://schemas.microsoft.com/office/drawing/2014/main" id="{2A7D967A-F508-D7BF-25AB-F03F6D23EC53}"/>
              </a:ext>
            </a:extLst>
          </p:cNvPr>
          <p:cNvSpPr txBox="1"/>
          <p:nvPr/>
        </p:nvSpPr>
        <p:spPr>
          <a:xfrm>
            <a:off x="531733" y="3627962"/>
            <a:ext cx="48314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41AD8359-8E77-49A3-AAA9-F7EED9EE668C}"/>
              </a:ext>
            </a:extLst>
          </p:cNvPr>
          <p:cNvSpPr txBox="1"/>
          <p:nvPr/>
        </p:nvSpPr>
        <p:spPr>
          <a:xfrm>
            <a:off x="531733" y="4103450"/>
            <a:ext cx="56013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BB'A'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CC'B'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DD'C'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A64A1FC8-6309-8E6C-9CC4-8EAA6A854FEF}"/>
              </a:ext>
            </a:extLst>
          </p:cNvPr>
          <p:cNvSpPr txBox="1"/>
          <p:nvPr/>
        </p:nvSpPr>
        <p:spPr>
          <a:xfrm>
            <a:off x="531733" y="4578938"/>
            <a:ext cx="51108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endParaRPr lang="zh-CN" altLang="en-US">
              <a:solidFill>
                <a:srgbClr val="FF0000"/>
              </a:solidFill>
            </a:endParaRPr>
          </a:p>
        </p:txBody>
      </p:sp>
      <p:sp>
        <p:nvSpPr>
          <p:cNvPr id="9" name="文本框 8">
            <a:extLst>
              <a:ext uri="{FF2B5EF4-FFF2-40B4-BE49-F238E27FC236}">
                <a16:creationId xmlns:a16="http://schemas.microsoft.com/office/drawing/2014/main" id="{A8B03D3E-3FAC-95A7-865A-5B26C063B2E3}"/>
              </a:ext>
            </a:extLst>
          </p:cNvPr>
          <p:cNvSpPr txBox="1"/>
          <p:nvPr/>
        </p:nvSpPr>
        <p:spPr>
          <a:xfrm>
            <a:off x="531733" y="5054426"/>
            <a:ext cx="367417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是菱形，</a:t>
            </a:r>
            <a:endParaRPr lang="zh-CN" altLang="en-US">
              <a:solidFill>
                <a:srgbClr val="FF0000"/>
              </a:solidFill>
            </a:endParaRPr>
          </a:p>
        </p:txBody>
      </p:sp>
      <p:sp>
        <p:nvSpPr>
          <p:cNvPr id="10" name="文本框 9">
            <a:extLst>
              <a:ext uri="{FF2B5EF4-FFF2-40B4-BE49-F238E27FC236}">
                <a16:creationId xmlns:a16="http://schemas.microsoft.com/office/drawing/2014/main" id="{D49C4ABB-ABB4-085D-7A71-ED80205F612C}"/>
              </a:ext>
            </a:extLst>
          </p:cNvPr>
          <p:cNvSpPr txBox="1"/>
          <p:nvPr/>
        </p:nvSpPr>
        <p:spPr>
          <a:xfrm>
            <a:off x="531733" y="5529914"/>
            <a:ext cx="304552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1" name="文本框 10">
            <a:extLst>
              <a:ext uri="{FF2B5EF4-FFF2-40B4-BE49-F238E27FC236}">
                <a16:creationId xmlns:a16="http://schemas.microsoft.com/office/drawing/2014/main" id="{062E18C0-9DC4-4B11-60A7-F965518033B8}"/>
              </a:ext>
            </a:extLst>
          </p:cNvPr>
          <p:cNvSpPr txBox="1"/>
          <p:nvPr/>
        </p:nvSpPr>
        <p:spPr>
          <a:xfrm>
            <a:off x="531733" y="6005402"/>
            <a:ext cx="25121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endParaRPr lang="zh-CN" altLang="en-US">
              <a:solidFill>
                <a:srgbClr val="FF0000"/>
              </a:solidFill>
            </a:endParaRPr>
          </a:p>
        </p:txBody>
      </p:sp>
      <p:sp>
        <p:nvSpPr>
          <p:cNvPr id="12" name="文本框 11">
            <a:extLst>
              <a:ext uri="{FF2B5EF4-FFF2-40B4-BE49-F238E27FC236}">
                <a16:creationId xmlns:a16="http://schemas.microsoft.com/office/drawing/2014/main" id="{4B7C90D4-582C-0691-38C5-5A2DCC4383BE}"/>
              </a:ext>
            </a:extLst>
          </p:cNvPr>
          <p:cNvSpPr txBox="1"/>
          <p:nvPr/>
        </p:nvSpPr>
        <p:spPr>
          <a:xfrm>
            <a:off x="6096000" y="5522296"/>
            <a:ext cx="23851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err="1">
                <a:ln>
                  <a:noFill/>
                </a:ln>
                <a:solidFill>
                  <a:srgbClr val="FF0000"/>
                </a:solidFill>
                <a:effectLst/>
                <a:uLnTx/>
                <a:uFillTx/>
                <a:latin typeface="Times New Roman" pitchFamily="24"/>
                <a:ea typeface="Times New Roman" pitchFamily="24"/>
                <a:cs typeface="+mn-cs"/>
              </a:rPr>
              <a:t>D'A'B</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90°.</a:t>
            </a:r>
            <a:endParaRPr lang="zh-CN" altLang="en-US" dirty="0">
              <a:solidFill>
                <a:srgbClr val="FF0000"/>
              </a:solidFill>
            </a:endParaRPr>
          </a:p>
        </p:txBody>
      </p:sp>
      <p:sp>
        <p:nvSpPr>
          <p:cNvPr id="13" name="文本框 12">
            <a:extLst>
              <a:ext uri="{FF2B5EF4-FFF2-40B4-BE49-F238E27FC236}">
                <a16:creationId xmlns:a16="http://schemas.microsoft.com/office/drawing/2014/main" id="{3BD8791B-4584-BD8D-481D-7B1BCD6BD90D}"/>
              </a:ext>
            </a:extLst>
          </p:cNvPr>
          <p:cNvSpPr txBox="1"/>
          <p:nvPr/>
        </p:nvSpPr>
        <p:spPr>
          <a:xfrm>
            <a:off x="6096000" y="5997784"/>
            <a:ext cx="3750373"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为正方形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blinds(horizontal)">
                                      <p:cBhvr>
                                        <p:cTn id="47" dur="500"/>
                                        <p:tgtEl>
                                          <p:spTgt spid="1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
                                            <p:txEl>
                                              <p:pRg st="0" end="0"/>
                                            </p:txEl>
                                          </p:spTgt>
                                        </p:tgtEl>
                                        <p:attrNameLst>
                                          <p:attrName>style.visibility</p:attrName>
                                        </p:attrNameLst>
                                      </p:cBhvr>
                                      <p:to>
                                        <p:strVal val="visible"/>
                                      </p:to>
                                    </p:set>
                                    <p:animEffect transition="in" filter="blinds(horizontal)">
                                      <p:cBhvr>
                                        <p:cTn id="52" dur="500"/>
                                        <p:tgtEl>
                                          <p:spTgt spid="11">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2">
                                            <p:txEl>
                                              <p:pRg st="0" end="0"/>
                                            </p:txEl>
                                          </p:spTgt>
                                        </p:tgtEl>
                                        <p:attrNameLst>
                                          <p:attrName>style.visibility</p:attrName>
                                        </p:attrNameLst>
                                      </p:cBhvr>
                                      <p:to>
                                        <p:strVal val="visible"/>
                                      </p:to>
                                    </p:set>
                                    <p:animEffect transition="in" filter="blinds(horizontal)">
                                      <p:cBhvr>
                                        <p:cTn id="57" dur="500"/>
                                        <p:tgtEl>
                                          <p:spTgt spid="12">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3">
                                            <p:txEl>
                                              <p:pRg st="0" end="0"/>
                                            </p:txEl>
                                          </p:spTgt>
                                        </p:tgtEl>
                                        <p:attrNameLst>
                                          <p:attrName>style.visibility</p:attrName>
                                        </p:attrNameLst>
                                      </p:cBhvr>
                                      <p:to>
                                        <p:strVal val="visible"/>
                                      </p:to>
                                    </p:set>
                                    <p:animEffect transition="in" filter="blinds(horizontal)">
                                      <p:cBhvr>
                                        <p:cTn id="62"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P spid="11" grpId="0" build="allAtOnce"/>
      <p:bldP spid="12" grpId="0" build="allAtOnce"/>
      <p:bldP spid="1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22" name="yt_shape_10622"/>
          <p:cNvSpPr txBox="1"/>
          <p:nvPr/>
        </p:nvSpPr>
        <p:spPr>
          <a:xfrm>
            <a:off x="540000" y="2022136"/>
            <a:ext cx="5506316"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利用矩形判定四边形是正方形</a:t>
            </a:r>
          </a:p>
        </p:txBody>
      </p:sp>
      <p:sp>
        <p:nvSpPr>
          <p:cNvPr id="10623" name="yt_shape_10623"/>
          <p:cNvSpPr txBox="1"/>
          <p:nvPr/>
        </p:nvSpPr>
        <p:spPr>
          <a:xfrm>
            <a:off x="540119" y="2511570"/>
            <a:ext cx="11492915" cy="13887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汉中龙岗中学月考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将矩形纸片折叠</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使点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落在</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上的点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处</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f827d"/>
              </a:rPr>
              <a:t>折痕</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为</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BE</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r>
              <a:rPr lang="en-US" altLang="zh-CN" sz="24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若沿</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EF</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剪开</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将折叠部分展开得到的四边形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ABFE</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是一个正方形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4_aae00"/>
              </a:rPr>
              <a:t>其数学原</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理是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0625" name="yt_table_10625_skip"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275014936"/>
              </p:ext>
            </p:extLst>
          </p:nvPr>
        </p:nvGraphicFramePr>
        <p:xfrm>
          <a:off x="540047" y="3951136"/>
          <a:ext cx="5511800" cy="1901952"/>
        </p:xfrm>
        <a:graphic>
          <a:graphicData uri="http://schemas.openxmlformats.org/drawingml/2006/table">
            <a:tbl>
              <a:tblPr/>
              <a:tblGrid>
                <a:gridCol w="5511800">
                  <a:extLst>
                    <a:ext uri="{9D8B030D-6E8A-4147-A177-3AD203B41FA5}">
                      <a16:colId xmlns:a16="http://schemas.microsoft.com/office/drawing/2014/main" val="10091"/>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 </a:t>
                      </a:r>
                      <a:r>
                        <a:rPr lang="zh-CN" altLang="zh-CN" sz="2400" b="0" i="0" u="none">
                          <a:solidFill>
                            <a:srgbClr val="000000"/>
                          </a:solidFill>
                          <a:effectLst/>
                          <a:latin typeface="Times New Roman" pitchFamily="24"/>
                          <a:ea typeface="宋体" pitchFamily="24"/>
                        </a:rPr>
                        <a:t>有一组邻边相等的矩形是正方形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80"/>
                  </a:ext>
                </a:extLst>
              </a:tr>
              <a:tr h="370840">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 </a:t>
                      </a:r>
                      <a:r>
                        <a:rPr lang="zh-CN" altLang="zh-CN" sz="2400" b="0" i="0" u="none">
                          <a:solidFill>
                            <a:srgbClr val="000000"/>
                          </a:solidFill>
                          <a:effectLst/>
                          <a:latin typeface="Times New Roman" pitchFamily="24"/>
                          <a:ea typeface="宋体" pitchFamily="24"/>
                        </a:rPr>
                        <a:t>对角线相等的菱形是正方形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81"/>
                  </a:ext>
                </a:extLst>
              </a:tr>
              <a:tr h="370840">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a:t>
                      </a:r>
                      <a:r>
                        <a:rPr lang="zh-CN" altLang="zh-CN" sz="2400" b="0" i="0" u="none">
                          <a:solidFill>
                            <a:srgbClr val="000000"/>
                          </a:solidFill>
                          <a:effectLst/>
                          <a:latin typeface="Times New Roman" pitchFamily="24"/>
                          <a:ea typeface="宋体" pitchFamily="24"/>
                        </a:rPr>
                        <a:t>两个全等的直角三角形构成正方形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82"/>
                  </a:ext>
                </a:extLst>
              </a:tr>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 </a:t>
                      </a:r>
                      <a:r>
                        <a:rPr lang="zh-CN" altLang="zh-CN" sz="2400" b="0" i="0" u="none">
                          <a:solidFill>
                            <a:srgbClr val="000000"/>
                          </a:solidFill>
                          <a:effectLst/>
                          <a:latin typeface="Times New Roman" pitchFamily="24"/>
                          <a:ea typeface="宋体" pitchFamily="24"/>
                        </a:rPr>
                        <a:t>轴对称图形是正方形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83"/>
                  </a:ext>
                </a:extLst>
              </a:tr>
            </a:tbl>
          </a:graphicData>
        </a:graphic>
      </p:graphicFrame>
      <p:pic>
        <p:nvPicPr>
          <p:cNvPr id="10624" name="yt_image_10624_skip" title="H_98.01">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10056477" y="3951136"/>
            <a:ext cx="1593358" cy="1244727"/>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14268997024" title="H_26.259764">
            <a:extLst>
              <a:ext uri="{FF2B5EF4-FFF2-40B4-BE49-F238E27FC236}">
                <a16:creationId xmlns:a16="http://schemas.microsoft.com/office/drawing/2014/main" id="{B0594909-B8FB-FD0B-E3F4-19FB57C280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2072589"/>
            <a:ext cx="1186052" cy="333499"/>
          </a:xfrm>
          <a:prstGeom prst="rect">
            <a:avLst/>
          </a:prstGeom>
        </p:spPr>
      </p:pic>
      <p:sp>
        <p:nvSpPr>
          <p:cNvPr id="2" name="文本框 1">
            <a:extLst>
              <a:ext uri="{FF2B5EF4-FFF2-40B4-BE49-F238E27FC236}">
                <a16:creationId xmlns:a16="http://schemas.microsoft.com/office/drawing/2014/main" id="{47BAFC36-FFB7-CE40-A25C-E89733093E5C}"/>
              </a:ext>
            </a:extLst>
          </p:cNvPr>
          <p:cNvSpPr txBox="1"/>
          <p:nvPr/>
        </p:nvSpPr>
        <p:spPr>
          <a:xfrm>
            <a:off x="1669308" y="3415740"/>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27" name="yt_shape_10627"/>
          <p:cNvSpPr txBox="1"/>
          <p:nvPr/>
        </p:nvSpPr>
        <p:spPr>
          <a:xfrm>
            <a:off x="540119" y="900000"/>
            <a:ext cx="11111999"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在平面直角坐标系中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四边形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的顶点坐标分别是</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t>
            </a:r>
            <a:r>
              <a:rPr lang="en-US" altLang="zh-CN" sz="1500" b="0" i="1" u="none">
                <a:solidFill>
                  <a:srgbClr val="000000"/>
                </a:solidFill>
                <a:effectLst/>
                <a:latin typeface="Times New Roman" pitchFamily="24"/>
                <a:ea typeface="Times New Roman" pitchFamily="24"/>
                <a:sym typeface="_⨹_1_64cec"/>
              </a:rPr>
              <a:t> </a:t>
            </a:r>
            <a:br>
              <a:rPr lang="en-US" altLang="zh-CN" sz="1500" b="0" i="1" u="none">
                <a:solidFill>
                  <a:srgbClr val="000000"/>
                </a:solidFill>
                <a:effectLst/>
                <a:latin typeface="Times New Roman" pitchFamily="24"/>
                <a:ea typeface="Times New Roman" pitchFamily="24"/>
              </a:rPr>
            </a:b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求证</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四边形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是正方形</a:t>
            </a:r>
            <a:r>
              <a:rPr lang="en-US" altLang="zh-CN" sz="2400" b="0" i="0" u="none">
                <a:solidFill>
                  <a:srgbClr val="000000"/>
                </a:solidFill>
                <a:effectLst/>
                <a:latin typeface="Times New Roman" pitchFamily="24"/>
                <a:ea typeface="Times New Roman" pitchFamily="24"/>
              </a:rPr>
              <a:t>.</a:t>
            </a:r>
          </a:p>
        </p:txBody>
      </p:sp>
      <p:pic>
        <p:nvPicPr>
          <p:cNvPr id="10628" name="yt_image_10628" title="H_124.8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004957" y="2062237"/>
            <a:ext cx="2208542" cy="1585341"/>
          </a:xfrm>
          <a:prstGeom prst="rect">
            <a:avLst/>
          </a:prstGeom>
          <a:noFill/>
          <a:extLst>
            <a:ext uri="{909E8E84-426E-40DD-AFC4-6F175D3DCCD1}">
              <a14:hiddenFill xmlns:a14="http://schemas.microsoft.com/office/drawing/2010/main">
                <a:solidFill>
                  <a:srgbClr val="FFFFFF"/>
                </a:solidFill>
              </a14:hiddenFill>
            </a:ext>
          </a:extLst>
        </p:spPr>
      </p:pic>
      <p:sp>
        <p:nvSpPr>
          <p:cNvPr id="10630" name="yt_shape_10630"/>
          <p:cNvSpPr txBox="1"/>
          <p:nvPr/>
        </p:nvSpPr>
        <p:spPr>
          <a:xfrm>
            <a:off x="540119" y="3647578"/>
            <a:ext cx="11492915" cy="2829172"/>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证明：由四边形</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ABCD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的顶点坐标分别是</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sym typeface="_⨹_1_59556"/>
              </a:rPr>
              <a:t>，</a:t>
            </a:r>
            <a:br>
              <a:rPr lang="zh-CN" altLang="zh-CN" sz="2400" b="0" i="0" u="none">
                <a:solidFill>
                  <a:srgbClr val="FF0000">
                    <a:alpha val="0"/>
                  </a:srgbClr>
                </a:solidFill>
                <a:effectLst/>
                <a:latin typeface="Times New Roman" pitchFamily="24"/>
                <a:ea typeface="楷体" pitchFamily="24"/>
              </a:rPr>
            </a:b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可知</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OA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OB</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OC</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OD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四边形</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ABCD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为矩形</a:t>
            </a:r>
            <a:r>
              <a:rPr lang="en-US" altLang="zh-CN" sz="2400" b="0" i="0" u="none">
                <a:solidFill>
                  <a:srgbClr val="FF0000">
                    <a:alpha val="0"/>
                  </a:srgbClr>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AC</a:t>
            </a:r>
            <a:r>
              <a:rPr lang="en-US" altLang="zh-CN" sz="1500" b="0" i="1" u="none">
                <a:solidFill>
                  <a:srgbClr val="FF0000">
                    <a:alpha val="0"/>
                  </a:srgbClr>
                </a:solidFill>
                <a:effectLst/>
                <a:latin typeface="Times New Roman" pitchFamily="24"/>
                <a:ea typeface="Times New Roman" pitchFamily="24"/>
              </a:rPr>
              <a:t> </a:t>
            </a:r>
            <a:r>
              <a:rPr lang="en-US"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BD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四边形</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ABCD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Times New Roman" pitchFamily="24"/>
                <a:ea typeface="楷体" pitchFamily="24"/>
              </a:rPr>
              <a:t>是正方形</a:t>
            </a:r>
            <a:r>
              <a:rPr lang="en-US" altLang="zh-CN" sz="2400" b="0" i="0" u="none">
                <a:solidFill>
                  <a:srgbClr val="FF0000">
                    <a:alpha val="0"/>
                  </a:srgbClr>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60BAE8E6-1136-02E1-46DD-C6D0E6D3C0EC}"/>
              </a:ext>
            </a:extLst>
          </p:cNvPr>
          <p:cNvSpPr txBox="1"/>
          <p:nvPr/>
        </p:nvSpPr>
        <p:spPr>
          <a:xfrm>
            <a:off x="450108" y="3600772"/>
            <a:ext cx="109988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证明：由四边形</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的顶点坐标分别是</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sym typeface="_⨹_1_59556"/>
              </a:rPr>
              <a:t>，</a:t>
            </a:r>
            <a:b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br>
            <a:endParaRPr lang="zh-CN" altLang="en-US">
              <a:solidFill>
                <a:srgbClr val="FF0000"/>
              </a:solidFill>
            </a:endParaRPr>
          </a:p>
        </p:txBody>
      </p:sp>
      <p:sp>
        <p:nvSpPr>
          <p:cNvPr id="3" name="文本框 2">
            <a:extLst>
              <a:ext uri="{FF2B5EF4-FFF2-40B4-BE49-F238E27FC236}">
                <a16:creationId xmlns:a16="http://schemas.microsoft.com/office/drawing/2014/main" id="{32E6BC0C-D91C-9B1F-4C7C-DA64F8E7746B}"/>
              </a:ext>
            </a:extLst>
          </p:cNvPr>
          <p:cNvSpPr txBox="1"/>
          <p:nvPr/>
        </p:nvSpPr>
        <p:spPr>
          <a:xfrm>
            <a:off x="450108" y="4076260"/>
            <a:ext cx="2781999"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82E57F2E-7CEB-9574-AD57-BEFA9E0B2A62}"/>
              </a:ext>
            </a:extLst>
          </p:cNvPr>
          <p:cNvSpPr txBox="1"/>
          <p:nvPr/>
        </p:nvSpPr>
        <p:spPr>
          <a:xfrm>
            <a:off x="450108" y="4551749"/>
            <a:ext cx="45250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可知</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OB</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572FECCB-CDF0-F0B4-6D23-F3B1E3234F4D}"/>
              </a:ext>
            </a:extLst>
          </p:cNvPr>
          <p:cNvSpPr txBox="1"/>
          <p:nvPr/>
        </p:nvSpPr>
        <p:spPr>
          <a:xfrm>
            <a:off x="450108" y="5027236"/>
            <a:ext cx="328047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四边形</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为矩形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132B5DA7-BB06-119F-9967-201E57C004A0}"/>
              </a:ext>
            </a:extLst>
          </p:cNvPr>
          <p:cNvSpPr txBox="1"/>
          <p:nvPr/>
        </p:nvSpPr>
        <p:spPr>
          <a:xfrm>
            <a:off x="450108" y="5502724"/>
            <a:ext cx="238512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BD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0A5580D8-83B1-F61D-8CBD-4A155FA67C61}"/>
              </a:ext>
            </a:extLst>
          </p:cNvPr>
          <p:cNvSpPr txBox="1"/>
          <p:nvPr/>
        </p:nvSpPr>
        <p:spPr>
          <a:xfrm>
            <a:off x="450108" y="5978212"/>
            <a:ext cx="3585273"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四边形</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是正方形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blinds(horizontal)">
                                      <p:cBhvr>
                                        <p:cTn id="25" dur="5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blinds(horizontal)">
                                      <p:cBhvr>
                                        <p:cTn id="3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31" name="yt_shape_10631"/>
          <p:cNvSpPr txBox="1"/>
          <p:nvPr/>
        </p:nvSpPr>
        <p:spPr>
          <a:xfrm>
            <a:off x="540000" y="3402982"/>
            <a:ext cx="7694414" cy="412036"/>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rPr>
              <a:t>【易错易混】选择正方形的判定方法不正确导致判断错误</a:t>
            </a:r>
          </a:p>
        </p:txBody>
      </p:sp>
      <p:sp>
        <p:nvSpPr>
          <p:cNvPr id="2" name="文本框 1">
            <a:extLst>
              <a:ext uri="{FF2B5EF4-FFF2-40B4-BE49-F238E27FC236}">
                <a16:creationId xmlns:a16="http://schemas.microsoft.com/office/drawing/2014/main" id="{A74BD4F7-BFCC-0BA4-EAED-F91B04E02958}"/>
              </a:ext>
            </a:extLst>
          </p:cNvPr>
          <p:cNvSpPr txBox="1"/>
          <p:nvPr/>
        </p:nvSpPr>
        <p:spPr>
          <a:xfrm>
            <a:off x="459767" y="3152150"/>
            <a:ext cx="7800087"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mn-cs"/>
              </a:rPr>
              <a:t>【易错易混】选择正方形的判定方法不正确导致判断错误</a:t>
            </a:r>
            <a:endParaRPr lang="zh-CN" altLang="en-US" dirty="0">
              <a:solidFill>
                <a:srgbClr val="FF0000"/>
              </a:solidFill>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32" name="yt_shape_10632"/>
          <p:cNvSpPr txBox="1"/>
          <p:nvPr/>
        </p:nvSpPr>
        <p:spPr>
          <a:xfrm>
            <a:off x="540119" y="2412288"/>
            <a:ext cx="11492915" cy="1868910"/>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 </a:t>
            </a:r>
            <a:r>
              <a:rPr lang="zh-CN" altLang="zh-CN" sz="2400" b="0" i="0" u="none">
                <a:solidFill>
                  <a:srgbClr val="000000"/>
                </a:solidFill>
                <a:effectLst/>
                <a:latin typeface="Times New Roman" pitchFamily="24"/>
                <a:ea typeface="宋体" pitchFamily="24"/>
              </a:rPr>
              <a:t>在菱形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中</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相交于点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O</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增加下列哪些条件能判定四边形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sym typeface="_⨹_1_6f73d"/>
              </a:rPr>
              <a:t> </a:t>
            </a:r>
            <a:br>
              <a:rPr lang="en-US" altLang="zh-CN" sz="1500" b="0" i="1" u="none">
                <a:solidFill>
                  <a:srgbClr val="000000"/>
                </a:solidFill>
                <a:effectLst/>
                <a:latin typeface="Times New Roman" pitchFamily="24"/>
                <a:ea typeface="Times New Roman" pitchFamily="24"/>
              </a:rPr>
            </a:br>
            <a:r>
              <a:rPr lang="zh-CN" altLang="zh-CN" sz="2400" b="0" i="0" u="none">
                <a:solidFill>
                  <a:srgbClr val="000000"/>
                </a:solidFill>
                <a:effectLst/>
                <a:latin typeface="Times New Roman" pitchFamily="24"/>
                <a:ea typeface="宋体" pitchFamily="24"/>
              </a:rPr>
              <a:t>是正方形</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a:p>
            <a:pPr algn="l" eaLnBrk="1" latinLnBrk="0" hangingPunct="0">
              <a:lnSpc>
                <a:spcPct val="129999"/>
              </a:lnSpc>
              <a:tabLst>
                <a:tab pos="2249802" algn="l"/>
              </a:tabLst>
            </a:pPr>
            <a:r>
              <a:rPr lang="en-US" altLang="zh-CN" sz="2400" b="0" i="0" u="none">
                <a:solidFill>
                  <a:srgbClr val="000000"/>
                </a:solidFill>
                <a:effectLst/>
                <a:latin typeface="宋体" pitchFamily="24"/>
                <a:ea typeface="宋体" pitchFamily="24"/>
              </a:rPr>
              <a:t>①</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楷体" pitchFamily="24"/>
              </a:rPr>
              <a:t>；</a:t>
            </a:r>
            <a:r>
              <a:rPr lang="en-US" altLang="zh-CN" sz="1200" b="0" i="0" u="none">
                <a:solidFill>
                  <a:srgbClr val="000000"/>
                </a:solidFill>
                <a:effectLst/>
                <a:latin typeface="宋体" pitchFamily="12"/>
                <a:ea typeface="宋体" pitchFamily="12"/>
              </a:rPr>
              <a:t>	</a:t>
            </a:r>
            <a:r>
              <a:rPr lang="en-US" altLang="zh-CN" sz="2400" b="0" i="0" u="none">
                <a:solidFill>
                  <a:srgbClr val="000000"/>
                </a:solidFill>
                <a:effectLst/>
                <a:latin typeface="宋体" pitchFamily="24"/>
                <a:ea typeface="宋体" pitchFamily="24"/>
              </a:rPr>
              <a:t>②</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楷体" pitchFamily="24"/>
              </a:rPr>
              <a:t>；</a:t>
            </a:r>
          </a:p>
          <a:p>
            <a:pPr algn="l" eaLnBrk="1" latinLnBrk="0" hangingPunct="0">
              <a:lnSpc>
                <a:spcPct val="129999"/>
              </a:lnSpc>
              <a:tabLst>
                <a:tab pos="2249802" algn="l"/>
              </a:tabLst>
            </a:pPr>
            <a:r>
              <a:rPr lang="en-US" altLang="zh-CN" sz="2400" b="0" i="0" u="none">
                <a:solidFill>
                  <a:srgbClr val="000000"/>
                </a:solidFill>
                <a:effectLst/>
                <a:latin typeface="宋体" pitchFamily="24"/>
                <a:ea typeface="宋体" pitchFamily="24"/>
              </a:rPr>
              <a:t>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楷体" pitchFamily="24"/>
              </a:rPr>
              <a:t>；</a:t>
            </a:r>
            <a:r>
              <a:rPr lang="en-US" altLang="zh-CN" sz="1200" b="0" i="0" u="none">
                <a:solidFill>
                  <a:srgbClr val="000000"/>
                </a:solidFill>
                <a:effectLst/>
                <a:latin typeface="宋体" pitchFamily="12"/>
                <a:ea typeface="宋体" pitchFamily="12"/>
              </a:rPr>
              <a:t>	</a:t>
            </a:r>
            <a:r>
              <a:rPr lang="en-US" altLang="zh-CN" sz="2400" b="0" i="0" u="none">
                <a:solidFill>
                  <a:srgbClr val="000000"/>
                </a:solidFill>
                <a:effectLst/>
                <a:latin typeface="宋体" pitchFamily="24"/>
                <a:ea typeface="宋体" pitchFamily="24"/>
              </a:rPr>
              <a:t>④</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Times New Roman" pitchFamily="24"/>
              </a:rPr>
              <a:t>.</a:t>
            </a:r>
          </a:p>
        </p:txBody>
      </p:sp>
      <p:graphicFrame>
        <p:nvGraphicFramePr>
          <p:cNvPr id="10635" name="yt_table_10635"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973165351"/>
              </p:ext>
            </p:extLst>
          </p:nvPr>
        </p:nvGraphicFramePr>
        <p:xfrm>
          <a:off x="540047" y="4330329"/>
          <a:ext cx="9333866" cy="475488"/>
        </p:xfrm>
        <a:graphic>
          <a:graphicData uri="http://schemas.openxmlformats.org/drawingml/2006/table">
            <a:tbl>
              <a:tblPr/>
              <a:tblGrid>
                <a:gridCol w="2575243">
                  <a:extLst>
                    <a:ext uri="{9D8B030D-6E8A-4147-A177-3AD203B41FA5}">
                      <a16:colId xmlns:a16="http://schemas.microsoft.com/office/drawing/2014/main" val="10092"/>
                    </a:ext>
                  </a:extLst>
                </a:gridCol>
                <a:gridCol w="2557780">
                  <a:extLst>
                    <a:ext uri="{9D8B030D-6E8A-4147-A177-3AD203B41FA5}">
                      <a16:colId xmlns:a16="http://schemas.microsoft.com/office/drawing/2014/main" val="10093"/>
                    </a:ext>
                  </a:extLst>
                </a:gridCol>
                <a:gridCol w="2557780">
                  <a:extLst>
                    <a:ext uri="{9D8B030D-6E8A-4147-A177-3AD203B41FA5}">
                      <a16:colId xmlns:a16="http://schemas.microsoft.com/office/drawing/2014/main" val="10094"/>
                    </a:ext>
                  </a:extLst>
                </a:gridCol>
                <a:gridCol w="1643063">
                  <a:extLst>
                    <a:ext uri="{9D8B030D-6E8A-4147-A177-3AD203B41FA5}">
                      <a16:colId xmlns:a16="http://schemas.microsoft.com/office/drawing/2014/main" val="10095"/>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 </a:t>
                      </a:r>
                      <a:r>
                        <a:rPr lang="en-US" altLang="zh-CN" sz="2400" b="0" i="0" u="none">
                          <a:solidFill>
                            <a:srgbClr val="000000"/>
                          </a:solidFill>
                          <a:effectLst/>
                          <a:latin typeface="宋体" pitchFamily="24"/>
                          <a:ea typeface="宋体" pitchFamily="24"/>
                        </a:rPr>
                        <a:t>①②</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 </a:t>
                      </a:r>
                      <a:r>
                        <a:rPr lang="en-US" altLang="zh-CN" sz="2400" b="0" i="0" u="none">
                          <a:solidFill>
                            <a:srgbClr val="000000"/>
                          </a:solidFill>
                          <a:effectLst/>
                          <a:latin typeface="宋体" pitchFamily="24"/>
                          <a:ea typeface="宋体" pitchFamily="24"/>
                        </a:rPr>
                        <a:t>①③</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a:t>
                      </a:r>
                      <a:r>
                        <a:rPr lang="en-US" altLang="zh-CN" sz="2400" b="0" i="0" u="none">
                          <a:solidFill>
                            <a:srgbClr val="000000"/>
                          </a:solidFill>
                          <a:effectLst/>
                          <a:latin typeface="宋体" pitchFamily="24"/>
                          <a:ea typeface="宋体" pitchFamily="24"/>
                        </a:rPr>
                        <a:t>②③</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 </a:t>
                      </a:r>
                      <a:r>
                        <a:rPr lang="en-US" altLang="zh-CN" sz="2400" b="0" i="0" u="none">
                          <a:solidFill>
                            <a:srgbClr val="000000"/>
                          </a:solidFill>
                          <a:effectLst/>
                          <a:latin typeface="宋体" pitchFamily="24"/>
                          <a:ea typeface="宋体" pitchFamily="24"/>
                        </a:rPr>
                        <a:t>②④</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84"/>
                  </a:ext>
                </a:extLst>
              </a:tr>
            </a:tbl>
          </a:graphicData>
        </a:graphic>
      </p:graphicFrame>
      <p:sp>
        <p:nvSpPr>
          <p:cNvPr id="2" name="文本框 1">
            <a:extLst>
              <a:ext uri="{FF2B5EF4-FFF2-40B4-BE49-F238E27FC236}">
                <a16:creationId xmlns:a16="http://schemas.microsoft.com/office/drawing/2014/main" id="{1674B922-8B9F-F513-D0DF-02C921D833CB}"/>
              </a:ext>
            </a:extLst>
          </p:cNvPr>
          <p:cNvSpPr txBox="1"/>
          <p:nvPr/>
        </p:nvSpPr>
        <p:spPr>
          <a:xfrm>
            <a:off x="2278908" y="2840970"/>
            <a:ext cx="4007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38" name="yt_shape_10638"/>
          <p:cNvSpPr txBox="1"/>
          <p:nvPr/>
        </p:nvSpPr>
        <p:spPr>
          <a:xfrm>
            <a:off x="540000" y="1845528"/>
            <a:ext cx="2557560"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1">
                <a:solidFill>
                  <a:srgbClr val="1EE3CF"/>
                </a:solidFill>
                <a:effectLst/>
                <a:latin typeface="Times New Roman" pitchFamily="26"/>
                <a:ea typeface="宋体" pitchFamily="26"/>
              </a:rPr>
              <a:t> </a:t>
            </a:r>
          </a:p>
        </p:txBody>
      </p:sp>
      <p:pic>
        <p:nvPicPr>
          <p:cNvPr id="10637" name="yt_image_10637" title="H_41.85">
            <a:extLst>
              <a:ext uri="">
                <a16:creationId xmlns:a14="http://schemas.microsoft.com/office/drawing/2010/main" xmlns:a16="http://schemas.microsoft.com/office/drawing/2014/main" xmlns:p14="http://schemas.microsoft.com/office/powerpoint/2010/main" xmlns:m="http://schemas.openxmlformats.org/officeDocument/2006/math"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1845528"/>
            <a:ext cx="2530670" cy="53149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0640" name="yt_shape_10640"/>
              <p:cNvSpPr txBox="1"/>
              <p:nvPr/>
            </p:nvSpPr>
            <p:spPr>
              <a:xfrm>
                <a:off x="540120" y="2427693"/>
                <a:ext cx="11492915" cy="1435521"/>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1">
                            <a:solidFill>
                              <a:srgbClr val="010000"/>
                            </a:solidFill>
                            <a:effectLst/>
                            <a:latin typeface="Cambria Math" panose="02040503050406030204" pitchFamily="48" charset="0"/>
                            <a:ea typeface="Cambria Math" panose="02040503050406030204" pitchFamily="48" charset="0"/>
                          </a:rPr>
                          <m:t>2</m:t>
                        </m:r>
                      </m:e>
                    </m:rad>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en-US" altLang="zh-CN" sz="2400" b="0" i="0" u="none">
                    <a:solidFill>
                      <a:srgbClr val="000000"/>
                    </a:solidFill>
                    <a:effectLst/>
                    <a:latin typeface="Times New Roman" pitchFamily="24"/>
                    <a:ea typeface="Times New Roman" pitchFamily="24"/>
                  </a:rPr>
                  <a:t>cm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小红作了如下操作</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分别以</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为圆心</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1cm</a:t>
                </a:r>
                <a:r>
                  <a:rPr lang="zh-CN" altLang="zh-CN" sz="2400" b="0" i="0" u="none">
                    <a:solidFill>
                      <a:srgbClr val="000000"/>
                    </a:solidFill>
                    <a:effectLst/>
                    <a:latin typeface="Times New Roman" pitchFamily="24"/>
                    <a:ea typeface="宋体" pitchFamily="24"/>
                    <a:sym typeface="_⨹_3_b383f"/>
                  </a:rPr>
                  <a:t>长为半</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径作弧</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两弧分别相交于点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依次连接</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则四边形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sym typeface="_⨹_1_fcaf0"/>
                  </a:rPr>
                  <a:t>的</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形状是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mc:Choice>
        <mc:Fallback xmlns:a16="http://schemas.microsoft.com/office/drawing/2014/main" xmlns:p14="http://schemas.microsoft.com/office/powerpoint/2010/main" xmlns:m="http://schemas.openxmlformats.org/officeDocument/2006/math" xmlns="">
          <p:sp>
            <p:nvSpPr>
              <p:cNvPr id="10640" name="yt_shape_10640" descr="{&quot;rangeId&quot;:12,&quot;hasSerialNum&quot;:1,&quot;mathAnswerShape&quot;:1}"/>
              <p:cNvSpPr txBox="1">
                <a:spLocks noRot="1" noChangeAspect="1" noMove="1" noResize="1" noEditPoints="1" noAdjustHandles="1" noChangeArrowheads="1" noChangeShapeType="1" noTextEdit="1"/>
              </p:cNvSpPr>
              <p:nvPr/>
            </p:nvSpPr>
            <p:spPr>
              <a:xfrm>
                <a:off x="540120" y="2427693"/>
                <a:ext cx="11492915" cy="1435521"/>
              </a:xfrm>
              <a:prstGeom prst="rect">
                <a:avLst/>
              </a:prstGeom>
              <a:blipFill>
                <a:blip r:embed="rId3"/>
                <a:stretch>
                  <a:fillRect l="-1645" t="-1271" b="-12288"/>
                </a:stretch>
              </a:blipFill>
            </p:spPr>
            <p:txBody>
              <a:bodyPr/>
              <a:lstStyle/>
              <a:p>
                <a:r>
                  <a:rPr lang="zh-CN" altLang="en-US">
                    <a:noFill/>
                  </a:rPr>
                  <a:t> </a:t>
                </a:r>
              </a:p>
            </p:txBody>
          </p:sp>
        </mc:Fallback>
      </mc:AlternateContent>
      <p:graphicFrame>
        <p:nvGraphicFramePr>
          <p:cNvPr id="10643" name="yt_table_10643_skip"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517653243"/>
              </p:ext>
            </p:extLst>
          </p:nvPr>
        </p:nvGraphicFramePr>
        <p:xfrm>
          <a:off x="540047" y="3914002"/>
          <a:ext cx="5285106" cy="950976"/>
        </p:xfrm>
        <a:graphic>
          <a:graphicData uri="http://schemas.openxmlformats.org/drawingml/2006/table">
            <a:tbl>
              <a:tblPr/>
              <a:tblGrid>
                <a:gridCol w="3413443">
                  <a:extLst>
                    <a:ext uri="{9D8B030D-6E8A-4147-A177-3AD203B41FA5}">
                      <a16:colId xmlns:a16="http://schemas.microsoft.com/office/drawing/2014/main" val="10096"/>
                    </a:ext>
                  </a:extLst>
                </a:gridCol>
                <a:gridCol w="1871663">
                  <a:extLst>
                    <a:ext uri="{9D8B030D-6E8A-4147-A177-3AD203B41FA5}">
                      <a16:colId xmlns:a16="http://schemas.microsoft.com/office/drawing/2014/main" val="10097"/>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 </a:t>
                      </a:r>
                      <a:r>
                        <a:rPr lang="zh-CN" altLang="zh-CN" sz="2400" b="0" i="0" u="none">
                          <a:solidFill>
                            <a:srgbClr val="000000"/>
                          </a:solidFill>
                          <a:effectLst/>
                          <a:latin typeface="Times New Roman" pitchFamily="24"/>
                          <a:ea typeface="宋体" pitchFamily="24"/>
                        </a:rPr>
                        <a:t>平行四边形</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 </a:t>
                      </a:r>
                      <a:r>
                        <a:rPr lang="zh-CN" altLang="zh-CN" sz="2400" b="0" i="0" u="none">
                          <a:solidFill>
                            <a:srgbClr val="000000"/>
                          </a:solidFill>
                          <a:effectLst/>
                          <a:latin typeface="Times New Roman" pitchFamily="24"/>
                          <a:ea typeface="宋体" pitchFamily="24"/>
                        </a:rPr>
                        <a:t>菱形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85"/>
                  </a:ext>
                </a:extLst>
              </a:tr>
              <a:tr h="370840">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a:t>
                      </a:r>
                      <a:r>
                        <a:rPr lang="zh-CN" altLang="zh-CN" sz="2400" b="0" i="0" u="none">
                          <a:solidFill>
                            <a:srgbClr val="000000"/>
                          </a:solidFill>
                          <a:effectLst/>
                          <a:latin typeface="Times New Roman" pitchFamily="24"/>
                          <a:ea typeface="宋体" pitchFamily="24"/>
                        </a:rPr>
                        <a:t>矩形</a:t>
                      </a:r>
                    </a:p>
                  </a:txBody>
                  <a:tcPr marL="0" marR="0" marT="0" marB="0" anchor="ctr">
                    <a:lnL w="9522" cmpd="sng">
                      <a:noFill/>
                    </a:lnL>
                    <a:lnR w="9522" cmpd="sng">
                      <a:noFill/>
                    </a:lnR>
                    <a:lnT w="9522" cmpd="sng">
                      <a:noFill/>
                    </a:lnT>
                    <a:lnB w="9522" cmpd="sng">
                      <a:noFill/>
                    </a:lnB>
                  </a:tcPr>
                </a:tc>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 </a:t>
                      </a:r>
                      <a:r>
                        <a:rPr lang="zh-CN" altLang="zh-CN" sz="2400" b="0" i="0" u="none">
                          <a:solidFill>
                            <a:srgbClr val="000000"/>
                          </a:solidFill>
                          <a:effectLst/>
                          <a:latin typeface="Times New Roman" pitchFamily="24"/>
                          <a:ea typeface="宋体" pitchFamily="24"/>
                        </a:rPr>
                        <a:t>正方形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86"/>
                  </a:ext>
                </a:extLst>
              </a:tr>
            </a:tbl>
          </a:graphicData>
        </a:graphic>
      </p:graphicFrame>
      <p:pic>
        <p:nvPicPr>
          <p:cNvPr id="10642" name="yt_image_10642_skip" title="H_114.84">
            <a:extLst>
              <a:ext uri="">
                <a16:creationId xmlns:mc="http://schemas.openxmlformats.org/markup-compatibility/2006" xmlns:a14="http://schemas.microsoft.com/office/drawing/2010/main" xmlns:p14="http://schemas.microsoft.com/office/powerpoint/2010/main" xmlns:a16="http://schemas.microsoft.com/office/drawing/2014/main" xmlns:m="http://schemas.openxmlformats.org/officeDocument/2006/math" xmlns="" id="{5351258F-BC95-41E6-9372-C2FE361B0291}"/>
              </a:ext>
            </a:extLst>
          </p:cNvPr>
          <p:cNvPicPr>
            <a:picLocks noChangeAspect="1" noChangeArrowheads="1"/>
          </p:cNvPicPr>
          <p:nvPr/>
        </p:nvPicPr>
        <p:blipFill>
          <a:blip r:embed="rId4" cstate="print"/>
          <a:srcRect/>
          <a:stretch>
            <a:fillRect/>
          </a:stretch>
        </p:blipFill>
        <p:spPr bwMode="auto">
          <a:xfrm>
            <a:off x="10264926" y="3914002"/>
            <a:ext cx="1384862" cy="1458468"/>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6540868-75B6-33AA-27C2-C98765CBE0DD}"/>
              </a:ext>
            </a:extLst>
          </p:cNvPr>
          <p:cNvSpPr txBox="1"/>
          <p:nvPr/>
        </p:nvSpPr>
        <p:spPr>
          <a:xfrm>
            <a:off x="1974109" y="3378155"/>
            <a:ext cx="400748" cy="517982"/>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645" name="yt_shape_10645"/>
          <p:cNvSpPr txBox="1"/>
          <p:nvPr/>
        </p:nvSpPr>
        <p:spPr>
          <a:xfrm>
            <a:off x="540119" y="1954348"/>
            <a:ext cx="11492915" cy="3309304"/>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8.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北京市中考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在矩形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中</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N</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P</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Q</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分别为边</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BC</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DA</a:t>
            </a:r>
            <a:r>
              <a:rPr lang="en-US" altLang="zh-CN" sz="1500" b="0" i="1" u="none">
                <a:solidFill>
                  <a:srgbClr val="000000"/>
                </a:solidFill>
                <a:effectLst/>
                <a:latin typeface="Times New Roman" pitchFamily="24"/>
                <a:ea typeface="Times New Roman" pitchFamily="24"/>
                <a:sym typeface="_⨹_1_aba31,isEnd"/>
              </a:rPr>
              <a:t> </a:t>
            </a:r>
            <a:br>
              <a:rPr lang="en-US" altLang="zh-CN" sz="1500" b="0" i="1" u="none">
                <a:solidFill>
                  <a:srgbClr val="000000"/>
                </a:solidFill>
                <a:effectLst/>
                <a:latin typeface="Times New Roman" pitchFamily="24"/>
                <a:ea typeface="Times New Roman" pitchFamily="24"/>
              </a:rPr>
            </a:br>
            <a:r>
              <a:rPr lang="zh-CN" altLang="zh-CN" sz="2400" b="0" i="0" u="none">
                <a:solidFill>
                  <a:srgbClr val="000000"/>
                </a:solidFill>
                <a:effectLst/>
                <a:latin typeface="Times New Roman" pitchFamily="24"/>
                <a:ea typeface="宋体" pitchFamily="24"/>
              </a:rPr>
              <a:t>上的点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不与端点重合</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对于任意矩形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ABCD</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下面四个结论中</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en-US" altLang="zh-CN" sz="2400" b="0" i="0" u="none">
                <a:solidFill>
                  <a:srgbClr val="000000"/>
                </a:solidFill>
                <a:effectLst/>
                <a:latin typeface="宋体" pitchFamily="24"/>
                <a:ea typeface="宋体" pitchFamily="24"/>
              </a:rPr>
              <a:t>①</a:t>
            </a:r>
            <a:r>
              <a:rPr lang="zh-CN" altLang="zh-CN" sz="2400" b="0" i="0" u="none">
                <a:solidFill>
                  <a:srgbClr val="000000"/>
                </a:solidFill>
                <a:effectLst/>
                <a:latin typeface="Times New Roman" pitchFamily="24"/>
                <a:ea typeface="楷体" pitchFamily="24"/>
              </a:rPr>
              <a:t>存在无数个四边形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MNPQ</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楷体" pitchFamily="24"/>
                <a:sym typeface=",isEnd"/>
              </a:rPr>
              <a:t>是平行四边形；</a:t>
            </a:r>
          </a:p>
          <a:p>
            <a:pPr eaLnBrk="1" latinLnBrk="0" hangingPunct="0">
              <a:lnSpc>
                <a:spcPct val="129999"/>
              </a:lnSpc>
            </a:pPr>
            <a:r>
              <a:rPr lang="en-US" altLang="zh-CN" sz="2400" b="0" i="0" u="none">
                <a:solidFill>
                  <a:srgbClr val="000000"/>
                </a:solidFill>
                <a:effectLst/>
                <a:latin typeface="宋体" pitchFamily="24"/>
                <a:ea typeface="宋体" pitchFamily="24"/>
              </a:rPr>
              <a:t>②</a:t>
            </a:r>
            <a:r>
              <a:rPr lang="zh-CN" altLang="zh-CN" sz="2400" b="0" i="0" u="none">
                <a:solidFill>
                  <a:srgbClr val="000000"/>
                </a:solidFill>
                <a:effectLst/>
                <a:latin typeface="Times New Roman" pitchFamily="24"/>
                <a:ea typeface="楷体" pitchFamily="24"/>
              </a:rPr>
              <a:t>存在无数个四边形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MNPQ</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楷体" pitchFamily="24"/>
                <a:sym typeface=",isEnd"/>
              </a:rPr>
              <a:t>是矩形；</a:t>
            </a:r>
          </a:p>
          <a:p>
            <a:pPr eaLnBrk="1" latinLnBrk="0" hangingPunct="0">
              <a:lnSpc>
                <a:spcPct val="129999"/>
              </a:lnSpc>
            </a:pPr>
            <a:r>
              <a:rPr lang="en-US" altLang="zh-CN" sz="2400" b="0" i="0" u="none">
                <a:solidFill>
                  <a:srgbClr val="000000"/>
                </a:solidFill>
                <a:effectLst/>
                <a:latin typeface="宋体" pitchFamily="24"/>
                <a:ea typeface="宋体" pitchFamily="24"/>
              </a:rPr>
              <a:t>③</a:t>
            </a:r>
            <a:r>
              <a:rPr lang="zh-CN" altLang="zh-CN" sz="2400" b="0" i="0" u="none">
                <a:solidFill>
                  <a:srgbClr val="000000"/>
                </a:solidFill>
                <a:effectLst/>
                <a:latin typeface="Times New Roman" pitchFamily="24"/>
                <a:ea typeface="楷体" pitchFamily="24"/>
              </a:rPr>
              <a:t>存在无数个四边形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MNPQ</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楷体" pitchFamily="24"/>
                <a:sym typeface=",isEnd"/>
              </a:rPr>
              <a:t>是菱形；</a:t>
            </a:r>
          </a:p>
          <a:p>
            <a:pPr eaLnBrk="1" latinLnBrk="0" hangingPunct="0">
              <a:lnSpc>
                <a:spcPct val="129999"/>
              </a:lnSpc>
            </a:pPr>
            <a:r>
              <a:rPr lang="en-US" altLang="zh-CN" sz="2400" b="0" i="0" u="none">
                <a:solidFill>
                  <a:srgbClr val="000000"/>
                </a:solidFill>
                <a:effectLst/>
                <a:latin typeface="宋体" pitchFamily="24"/>
                <a:ea typeface="宋体" pitchFamily="24"/>
              </a:rPr>
              <a:t>④</a:t>
            </a:r>
            <a:r>
              <a:rPr lang="zh-CN" altLang="zh-CN" sz="2400" b="0" i="0" u="none">
                <a:solidFill>
                  <a:srgbClr val="000000"/>
                </a:solidFill>
                <a:effectLst/>
                <a:latin typeface="Times New Roman" pitchFamily="24"/>
                <a:ea typeface="楷体" pitchFamily="24"/>
              </a:rPr>
              <a:t>至少存在一个四边形</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MNPQ</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楷体" pitchFamily="24"/>
              </a:rPr>
              <a:t>是正方形</a:t>
            </a:r>
            <a:r>
              <a:rPr lang="en-US" altLang="zh-CN" sz="2400" b="0" i="0" u="none">
                <a:solidFill>
                  <a:srgbClr val="000000"/>
                </a:solidFill>
                <a:effectLst/>
                <a:latin typeface="Times New Roman" pitchFamily="24"/>
                <a:ea typeface="Times New Roman" pitchFamily="24"/>
                <a:sym typeface=",isEnd"/>
              </a:rPr>
              <a:t>.</a:t>
            </a:r>
          </a:p>
          <a:p>
            <a:pPr eaLnBrk="1" latinLnBrk="0" hangingPunct="0">
              <a:lnSpc>
                <a:spcPct val="129999"/>
              </a:lnSpc>
            </a:pPr>
            <a:r>
              <a:rPr lang="zh-CN" altLang="zh-CN" sz="2400" b="0" i="0" u="none">
                <a:solidFill>
                  <a:srgbClr val="000000"/>
                </a:solidFill>
                <a:effectLst/>
                <a:latin typeface="Times New Roman" pitchFamily="24"/>
                <a:ea typeface="宋体" pitchFamily="24"/>
              </a:rPr>
              <a:t>所有正确结论的序号是</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8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Times New Roman" pitchFamily="24"/>
                <a:ea typeface="Times New Roman" pitchFamily="24"/>
                <a:sym typeface=",isEnd"/>
              </a:rPr>
              <a:t>.</a:t>
            </a:r>
          </a:p>
        </p:txBody>
      </p:sp>
      <p:sp>
        <p:nvSpPr>
          <p:cNvPr id="2" name="文本框 1">
            <a:extLst>
              <a:ext uri="{FF2B5EF4-FFF2-40B4-BE49-F238E27FC236}">
                <a16:creationId xmlns:a16="http://schemas.microsoft.com/office/drawing/2014/main" id="{BBCA87F5-98B9-E583-D835-0980BC0719AB}"/>
              </a:ext>
            </a:extLst>
          </p:cNvPr>
          <p:cNvSpPr txBox="1"/>
          <p:nvPr/>
        </p:nvSpPr>
        <p:spPr>
          <a:xfrm>
            <a:off x="3802908" y="4760470"/>
            <a:ext cx="13992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①②③</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YxM2E1MTBjMzEwODA4ODZjNDljOTYxOTY1NmQ5MzQ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TotalTime>
  <Words>1701</Words>
  <Application>Microsoft Office PowerPoint</Application>
  <PresentationFormat>宽屏</PresentationFormat>
  <Paragraphs>119</Paragraphs>
  <Slides>17</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17</vt:i4>
      </vt:variant>
    </vt:vector>
  </HeadingPairs>
  <TitlesOfParts>
    <vt:vector size="28" baseType="lpstr">
      <vt:lpstr>等线</vt:lpstr>
      <vt:lpstr>等线 Light</vt:lpstr>
      <vt:lpstr>黑体</vt:lpstr>
      <vt:lpstr>华文行楷</vt:lpstr>
      <vt:lpstr>宋体</vt:lpstr>
      <vt:lpstr>微软雅黑</vt:lpstr>
      <vt:lpstr>Arial</vt:lpstr>
      <vt:lpstr>Cambria Math</vt:lpstr>
      <vt:lpstr>Times New Roman</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EDY</cp:lastModifiedBy>
  <cp:revision>10</cp:revision>
  <dcterms:created xsi:type="dcterms:W3CDTF">2024-04-28T01:47:59Z</dcterms:created>
  <dcterms:modified xsi:type="dcterms:W3CDTF">2024-04-28T02:46:01Z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C58679BB7A10473ABCDF376CC6670EDE_13</vt:lpwstr>
  </property>
</Properties>
</file>