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2" r:id="rId9"/>
    <p:sldId id="313" r:id="rId10"/>
    <p:sldId id="315" r:id="rId11"/>
    <p:sldId id="319" r:id="rId12"/>
    <p:sldId id="320" r:id="rId13"/>
    <p:sldId id="327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bin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bin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92" name="yt_image_1149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81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4" name="yt_shape_11494"/>
          <p:cNvSpPr txBox="1"/>
          <p:nvPr/>
        </p:nvSpPr>
        <p:spPr>
          <a:xfrm>
            <a:off x="540000" y="2700265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用一元二次方程解决几何图形问题</a:t>
            </a:r>
          </a:p>
        </p:txBody>
      </p:sp>
      <p:sp>
        <p:nvSpPr>
          <p:cNvPr id="11495" name="yt_shape_11495"/>
          <p:cNvSpPr txBox="1"/>
          <p:nvPr/>
        </p:nvSpPr>
        <p:spPr>
          <a:xfrm>
            <a:off x="540119" y="31896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米长的铝材制成一个矩形窗框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7284"/>
              </a:rPr>
              <a:t>若设它的一条边长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则根据题意可列出关于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96" name="yt_table_114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606820"/>
              </p:ext>
            </p:extLst>
          </p:nvPr>
        </p:nvGraphicFramePr>
        <p:xfrm>
          <a:off x="540047" y="4149134"/>
          <a:ext cx="7102793" cy="950976"/>
        </p:xfrm>
        <a:graphic>
          <a:graphicData uri="http://schemas.openxmlformats.org/drawingml/2006/table">
            <a:tbl>
              <a:tblPr/>
              <a:tblGrid>
                <a:gridCol w="3932555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3170238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p:pic>
        <p:nvPicPr>
          <p:cNvPr id="3" name="yt_shape_1714269124088" title="H_26.259764">
            <a:extLst>
              <a:ext uri="{FF2B5EF4-FFF2-40B4-BE49-F238E27FC236}">
                <a16:creationId xmlns:a16="http://schemas.microsoft.com/office/drawing/2014/main" id="{74D47CBF-B521-02AF-7E51-985D499312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507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03B5AE-94D1-0BD8-00CC-A3B2741B4987}"/>
              </a:ext>
            </a:extLst>
          </p:cNvPr>
          <p:cNvSpPr txBox="1"/>
          <p:nvPr/>
        </p:nvSpPr>
        <p:spPr>
          <a:xfrm>
            <a:off x="6701682" y="36183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44" name="yt_shape_11544"/>
              <p:cNvSpPr txBox="1"/>
              <p:nvPr/>
            </p:nvSpPr>
            <p:spPr>
              <a:xfrm>
                <a:off x="479376" y="908720"/>
                <a:ext cx="11492915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乙两车分别从正方形广场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两点同时出发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85d5"/>
                  </a:rPr>
                  <a:t>甲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车由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乙车由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或乙到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乙均停止移动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40b9"/>
                  </a:rPr>
                  <a:t>甲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车的速度为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乙车的速度为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若正方形广场的周长为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3653"/>
                  </a:rPr>
                  <a:t>经过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几分钟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两车相距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1544" name="yt_shape_11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908720"/>
                <a:ext cx="11492915" cy="1905971"/>
              </a:xfrm>
              <a:prstGeom prst="rect">
                <a:avLst/>
              </a:prstGeom>
              <a:blipFill>
                <a:blip r:embed="rId2"/>
                <a:stretch>
                  <a:fillRect l="-1645" t="-57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46" name="yt_image_1154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4568" y="2320759"/>
            <a:ext cx="1595560" cy="182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48" name="yt_shape_11548"/>
              <p:cNvSpPr txBox="1"/>
              <p:nvPr/>
            </p:nvSpPr>
            <p:spPr>
              <a:xfrm>
                <a:off x="563563" y="2448406"/>
                <a:ext cx="5761193" cy="1434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分钟后，两车相距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此时，甲移动到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点，乙移动到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于是，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548" name="yt_shape_115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563" y="2448406"/>
                <a:ext cx="5761193" cy="1434047"/>
              </a:xfrm>
              <a:prstGeom prst="rect">
                <a:avLst/>
              </a:prstGeom>
              <a:blipFill>
                <a:blip r:embed="rId4"/>
                <a:stretch>
                  <a:fillRect l="-3171" t="-1702" r="-2220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51" name="yt_shape_11551"/>
          <p:cNvSpPr txBox="1"/>
          <p:nvPr/>
        </p:nvSpPr>
        <p:spPr>
          <a:xfrm>
            <a:off x="563563" y="4085605"/>
            <a:ext cx="1499000" cy="15488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  <a:r>
              <a:rPr lang="en-US" altLang="zh-CN" sz="8600" b="0" i="0" u="none" spc="9539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</a:p>
        </p:txBody>
      </p:sp>
      <p:pic>
        <p:nvPicPr>
          <p:cNvPr id="11550" name="yt_image_1155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336" y="4253122"/>
            <a:ext cx="1484202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53" name="yt_shape_11553"/>
              <p:cNvSpPr txBox="1"/>
              <p:nvPr/>
            </p:nvSpPr>
            <p:spPr>
              <a:xfrm>
                <a:off x="563563" y="3882453"/>
                <a:ext cx="694594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553" name="yt_shape_115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563" y="3882453"/>
                <a:ext cx="6945940" cy="465577"/>
              </a:xfrm>
              <a:prstGeom prst="rect">
                <a:avLst/>
              </a:prstGeom>
              <a:blipFill>
                <a:blip r:embed="rId6"/>
                <a:stretch>
                  <a:fillRect l="-2632" t="-5263" r="-175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55" name="yt_shape_11555"/>
          <p:cNvSpPr txBox="1"/>
          <p:nvPr/>
        </p:nvSpPr>
        <p:spPr>
          <a:xfrm>
            <a:off x="563563" y="4398818"/>
            <a:ext cx="37285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56" name="yt_shape_11556"/>
              <p:cNvSpPr txBox="1"/>
              <p:nvPr/>
            </p:nvSpPr>
            <p:spPr>
              <a:xfrm>
                <a:off x="563563" y="4878121"/>
                <a:ext cx="471616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分钟后，两车相距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556" name="yt_shape_115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563" y="4878121"/>
                <a:ext cx="4716163" cy="465577"/>
              </a:xfrm>
              <a:prstGeom prst="rect">
                <a:avLst/>
              </a:prstGeom>
              <a:blipFill>
                <a:blip r:embed="rId7"/>
                <a:stretch>
                  <a:fillRect l="-3876" t="-3896" r="-310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1146063-5595-063E-C2FB-21201208B1E2}"/>
                  </a:ext>
                </a:extLst>
              </p:cNvPr>
              <p:cNvSpPr txBox="1"/>
              <p:nvPr/>
            </p:nvSpPr>
            <p:spPr>
              <a:xfrm>
                <a:off x="473552" y="2401600"/>
                <a:ext cx="52332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分钟后，两车相距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1146063-5595-063E-C2FB-21201208B1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52" y="2401600"/>
                <a:ext cx="5233226" cy="613931"/>
              </a:xfrm>
              <a:prstGeom prst="rect">
                <a:avLst/>
              </a:prstGeom>
              <a:blipFill>
                <a:blip r:embed="rId8"/>
                <a:stretch>
                  <a:fillRect l="-1865" r="-186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38DC3C7-A761-4799-7C9B-A80FEF16B223}"/>
              </a:ext>
            </a:extLst>
          </p:cNvPr>
          <p:cNvSpPr txBox="1"/>
          <p:nvPr/>
        </p:nvSpPr>
        <p:spPr>
          <a:xfrm>
            <a:off x="473552" y="2921919"/>
            <a:ext cx="531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此时，甲移动到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点，乙移动到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2F310A-2C82-4418-3C15-A97C9F5B5CBC}"/>
              </a:ext>
            </a:extLst>
          </p:cNvPr>
          <p:cNvSpPr txBox="1"/>
          <p:nvPr/>
        </p:nvSpPr>
        <p:spPr>
          <a:xfrm>
            <a:off x="473552" y="3397407"/>
            <a:ext cx="588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于是，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09D891-DB7C-DFB7-E405-C4A1202F9734}"/>
                  </a:ext>
                </a:extLst>
              </p:cNvPr>
              <p:cNvSpPr txBox="1"/>
              <p:nvPr/>
            </p:nvSpPr>
            <p:spPr>
              <a:xfrm>
                <a:off x="473552" y="3835647"/>
                <a:ext cx="705885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09D891-DB7C-DFB7-E405-C4A1202F97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52" y="3835647"/>
                <a:ext cx="7058851" cy="554686"/>
              </a:xfrm>
              <a:prstGeom prst="rect">
                <a:avLst/>
              </a:prstGeom>
              <a:blipFill>
                <a:blip r:embed="rId9"/>
                <a:stretch>
                  <a:fillRect l="-1382" r="-138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35F7E92-C4F5-1BBD-7D7C-9159CDDB1F48}"/>
              </a:ext>
            </a:extLst>
          </p:cNvPr>
          <p:cNvSpPr txBox="1"/>
          <p:nvPr/>
        </p:nvSpPr>
        <p:spPr>
          <a:xfrm>
            <a:off x="473552" y="4352012"/>
            <a:ext cx="3872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B67D39A-B6D8-62AF-544F-09A18E2A9F85}"/>
                  </a:ext>
                </a:extLst>
              </p:cNvPr>
              <p:cNvSpPr txBox="1"/>
              <p:nvPr/>
            </p:nvSpPr>
            <p:spPr>
              <a:xfrm>
                <a:off x="473552" y="4831315"/>
                <a:ext cx="485063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分钟后，两车相距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B67D39A-B6D8-62AF-544F-09A18E2A9F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52" y="4831315"/>
                <a:ext cx="4850638" cy="554686"/>
              </a:xfrm>
              <a:prstGeom prst="rect">
                <a:avLst/>
              </a:prstGeom>
              <a:blipFill>
                <a:blip r:embed="rId10"/>
                <a:stretch>
                  <a:fillRect l="-2013" r="-213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9" name="yt_shape_11559"/>
          <p:cNvSpPr txBox="1"/>
          <p:nvPr/>
        </p:nvSpPr>
        <p:spPr>
          <a:xfrm>
            <a:off x="540000" y="145872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58" name="yt_image_11558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5872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1" name="yt_shape_11561"/>
          <p:cNvSpPr txBox="1"/>
          <p:nvPr/>
        </p:nvSpPr>
        <p:spPr>
          <a:xfrm>
            <a:off x="540119" y="204089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有一块长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的矩形铁皮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在铁皮的四角各切去一个同样的正方形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01f9,isEnd"/>
              </a:rPr>
              <a:t>然后将四周突出部分折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就能制作成一个底面积为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的无盖方盒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如果设切去的正方形的边长为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d92c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1563" name="yt_image_11563" title="H_91.9766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5880" y="4358223"/>
            <a:ext cx="2286000" cy="116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EC51B3-8EEF-4434-346E-25495D88222D}"/>
              </a:ext>
            </a:extLst>
          </p:cNvPr>
          <p:cNvSpPr txBox="1"/>
          <p:nvPr/>
        </p:nvSpPr>
        <p:spPr>
          <a:xfrm>
            <a:off x="3259983" y="3420549"/>
            <a:ext cx="4526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144.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6" name="yt_shape_11566"/>
          <p:cNvSpPr txBox="1"/>
          <p:nvPr/>
        </p:nvSpPr>
        <p:spPr>
          <a:xfrm>
            <a:off x="551384" y="83671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由于实际需要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计划制作一个有盖的长方体盒子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为了合理使用材料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20ae"/>
              </a:rPr>
              <a:t>某学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生设计了如图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的裁剪方案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空白部分为裁剪下来的边角料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8be6"/>
              </a:rPr>
              <a:t>其中左侧两个空白部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能否折出底面积为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104cm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的有盖盒子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盒盖与盒底的大小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5aa8"/>
              </a:rPr>
              <a:t>形状完全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请求出盒子的体积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67" name="yt_image_11567" title="H_91.9766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6900" y="3827751"/>
            <a:ext cx="2275713" cy="116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69" name="yt_shape_11569"/>
              <p:cNvSpPr txBox="1"/>
              <p:nvPr/>
            </p:nvSpPr>
            <p:spPr>
              <a:xfrm>
                <a:off x="569387" y="2395686"/>
                <a:ext cx="9391417" cy="33059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设切去的正方形的边长为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则折成的长方体盒子的底面为长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，宽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不合题意，舍去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盒子的体积为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569" name="yt_shape_115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395686"/>
                <a:ext cx="9391417" cy="3305970"/>
              </a:xfrm>
              <a:prstGeom prst="rect">
                <a:avLst/>
              </a:prstGeom>
              <a:blipFill>
                <a:blip r:embed="rId3"/>
                <a:stretch>
                  <a:fillRect l="-1947" t="-1661" r="-909" b="-4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71" name="yt_shape_11571"/>
          <p:cNvSpPr txBox="1"/>
          <p:nvPr/>
        </p:nvSpPr>
        <p:spPr>
          <a:xfrm>
            <a:off x="569387" y="5752444"/>
            <a:ext cx="84189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答：能折出底面积为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104cm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的有盖盒子，盒子的体积为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208cm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40A624-334B-9181-D74A-F835AEFA08D7}"/>
              </a:ext>
            </a:extLst>
          </p:cNvPr>
          <p:cNvSpPr txBox="1"/>
          <p:nvPr/>
        </p:nvSpPr>
        <p:spPr>
          <a:xfrm>
            <a:off x="479376" y="2348880"/>
            <a:ext cx="619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设切去的正方形的边长为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D441BC-811D-7472-96FD-3D40CDEC7BA6}"/>
                  </a:ext>
                </a:extLst>
              </p:cNvPr>
              <p:cNvSpPr txBox="1"/>
              <p:nvPr/>
            </p:nvSpPr>
            <p:spPr>
              <a:xfrm>
                <a:off x="479376" y="2824368"/>
                <a:ext cx="9480677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则折成的长方体盒子的底面为长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，宽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的矩形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D441BC-811D-7472-96FD-3D40CDEC7B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824368"/>
                <a:ext cx="9480677" cy="805193"/>
              </a:xfrm>
              <a:prstGeom prst="rect">
                <a:avLst/>
              </a:prstGeom>
              <a:blipFill>
                <a:blip r:embed="rId4"/>
                <a:stretch>
                  <a:fillRect l="-1029" r="-900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899B1B-B963-CFB8-C48C-D312EC46D2CE}"/>
                  </a:ext>
                </a:extLst>
              </p:cNvPr>
              <p:cNvSpPr txBox="1"/>
              <p:nvPr/>
            </p:nvSpPr>
            <p:spPr>
              <a:xfrm>
                <a:off x="479376" y="3535949"/>
                <a:ext cx="5461128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899B1B-B963-CFB8-C48C-D312EC46D2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535949"/>
                <a:ext cx="5461128" cy="805193"/>
              </a:xfrm>
              <a:prstGeom prst="rect">
                <a:avLst/>
              </a:prstGeom>
              <a:blipFill>
                <a:blip r:embed="rId5"/>
                <a:stretch>
                  <a:fillRect l="-1788" r="-1788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2284798-3536-1B52-335E-E2ADA6B805F8}"/>
              </a:ext>
            </a:extLst>
          </p:cNvPr>
          <p:cNvSpPr txBox="1"/>
          <p:nvPr/>
        </p:nvSpPr>
        <p:spPr>
          <a:xfrm>
            <a:off x="479376" y="4247530"/>
            <a:ext cx="389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52EEA7-DF6E-06C1-023E-7DE47EF06441}"/>
              </a:ext>
            </a:extLst>
          </p:cNvPr>
          <p:cNvSpPr txBox="1"/>
          <p:nvPr/>
        </p:nvSpPr>
        <p:spPr>
          <a:xfrm>
            <a:off x="479376" y="4723018"/>
            <a:ext cx="577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不合题意，舍去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A70979-CABE-8BE9-F5B2-1B02615564B0}"/>
              </a:ext>
            </a:extLst>
          </p:cNvPr>
          <p:cNvSpPr txBox="1"/>
          <p:nvPr/>
        </p:nvSpPr>
        <p:spPr>
          <a:xfrm>
            <a:off x="479376" y="5198506"/>
            <a:ext cx="514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盒子的体积为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3055DD-FADB-91F0-FE51-DAA3D3E8AC4C}"/>
              </a:ext>
            </a:extLst>
          </p:cNvPr>
          <p:cNvSpPr txBox="1"/>
          <p:nvPr/>
        </p:nvSpPr>
        <p:spPr>
          <a:xfrm>
            <a:off x="479376" y="5705638"/>
            <a:ext cx="8517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答：能折出底面积为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104cm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的有盖盒子，盒子的体积为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208cm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2" name="yt_shape_11572"/>
          <p:cNvSpPr txBox="1"/>
          <p:nvPr/>
        </p:nvSpPr>
        <p:spPr>
          <a:xfrm>
            <a:off x="479376" y="2852936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3_3f7d7"/>
              </a:rPr>
              <a:t>解决几何图形中的动点问题时，常化动为静，将相关的量用含未知数的代数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式表示，再建立方程求解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8" name="yt_shape_11498"/>
          <p:cNvSpPr txBox="1"/>
          <p:nvPr/>
        </p:nvSpPr>
        <p:spPr>
          <a:xfrm>
            <a:off x="479376" y="101854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邯郸育华中学月考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一农户要建一个矩形猪舍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cd886"/>
              </a:rPr>
              <a:t>猪舍的一边利用长为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的住房墙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另外三边用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长的建筑材料围成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为方便进出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1f97"/>
              </a:rPr>
              <a:t>在垂直于住房墙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的一边留一个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宽的门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所围矩形猪舍的长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宽分别为多少时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猪舍面积为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499" name="yt_image_11499" title="H_94.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3349309"/>
            <a:ext cx="1819645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1" name="yt_shape_11501"/>
          <p:cNvSpPr txBox="1"/>
          <p:nvPr/>
        </p:nvSpPr>
        <p:spPr>
          <a:xfrm>
            <a:off x="479376" y="2570298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解：设矩形猪舍垂直于住房墙的一边长为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，则矩形猪舍的另一边长为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8f323"/>
              </a:rPr>
              <a:t> </a:t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，符合题意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答：所建猪舍的长为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，宽为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时，猪舍面积为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80m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035940-A52A-6F26-4CFD-E81020EB9147}"/>
              </a:ext>
            </a:extLst>
          </p:cNvPr>
          <p:cNvSpPr txBox="1"/>
          <p:nvPr/>
        </p:nvSpPr>
        <p:spPr>
          <a:xfrm>
            <a:off x="389365" y="2523492"/>
            <a:ext cx="10952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解：设矩形猪舍垂直于住房墙的一边长为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，则矩形猪舍的另一边长为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8f323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E47DA1-618C-9F2E-6E41-429EF7C8013D}"/>
              </a:ext>
            </a:extLst>
          </p:cNvPr>
          <p:cNvSpPr txBox="1"/>
          <p:nvPr/>
        </p:nvSpPr>
        <p:spPr>
          <a:xfrm>
            <a:off x="389365" y="2998980"/>
            <a:ext cx="98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71F076-A581-C1C6-9DE5-4EAF7E4F5B82}"/>
              </a:ext>
            </a:extLst>
          </p:cNvPr>
          <p:cNvSpPr txBox="1"/>
          <p:nvPr/>
        </p:nvSpPr>
        <p:spPr>
          <a:xfrm>
            <a:off x="389365" y="3474468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1020AC-9901-6B5E-9E50-045285213EF3}"/>
              </a:ext>
            </a:extLst>
          </p:cNvPr>
          <p:cNvSpPr txBox="1"/>
          <p:nvPr/>
        </p:nvSpPr>
        <p:spPr>
          <a:xfrm>
            <a:off x="389365" y="3949956"/>
            <a:ext cx="636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62F241-825F-A3B1-DD22-0206A2E36FE3}"/>
              </a:ext>
            </a:extLst>
          </p:cNvPr>
          <p:cNvSpPr txBox="1"/>
          <p:nvPr/>
        </p:nvSpPr>
        <p:spPr>
          <a:xfrm>
            <a:off x="389365" y="4425444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C01F85-548C-1D7B-0178-A04457EF105C}"/>
              </a:ext>
            </a:extLst>
          </p:cNvPr>
          <p:cNvSpPr txBox="1"/>
          <p:nvPr/>
        </p:nvSpPr>
        <p:spPr>
          <a:xfrm>
            <a:off x="389365" y="4900932"/>
            <a:ext cx="559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EF51EF-355F-074D-9B43-2494347847BA}"/>
              </a:ext>
            </a:extLst>
          </p:cNvPr>
          <p:cNvSpPr txBox="1"/>
          <p:nvPr/>
        </p:nvSpPr>
        <p:spPr>
          <a:xfrm>
            <a:off x="389365" y="5376420"/>
            <a:ext cx="7620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答：所建猪舍的长为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时，猪舍面积为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3" name="yt_shape_11503"/>
          <p:cNvSpPr txBox="1"/>
          <p:nvPr/>
        </p:nvSpPr>
        <p:spPr>
          <a:xfrm>
            <a:off x="540000" y="1866274"/>
            <a:ext cx="673742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用一元二次方程解决动态几何图形问题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04" name="yt_shape_11504"/>
              <p:cNvSpPr txBox="1"/>
              <p:nvPr/>
            </p:nvSpPr>
            <p:spPr>
              <a:xfrm>
                <a:off x="540120" y="2355708"/>
                <a:ext cx="11492915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九江十一中期中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东西方向上有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两地相距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67dd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地出发向正东方向前进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0e38,isEnd"/>
                  </a:rPr>
                  <a:t>地出发向正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南方向前进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最快经过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6km.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504" name="yt_shape_115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355708"/>
                <a:ext cx="11492915" cy="1603003"/>
              </a:xfrm>
              <a:prstGeom prst="rect">
                <a:avLst/>
              </a:prstGeom>
              <a:blipFill>
                <a:blip r:embed="rId2"/>
                <a:stretch>
                  <a:fillRect l="-1645" t="-304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06" name="yt_image_11506" title="H_93.6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3167" y="4221088"/>
            <a:ext cx="2085665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124154" title="H_26.259764">
            <a:extLst>
              <a:ext uri="{FF2B5EF4-FFF2-40B4-BE49-F238E27FC236}">
                <a16:creationId xmlns:a16="http://schemas.microsoft.com/office/drawing/2014/main" id="{DE181299-DE3A-A2B4-EEAB-FD9355C445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16727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AA54D3-037E-E614-7734-5F18798FD4C1}"/>
                  </a:ext>
                </a:extLst>
              </p:cNvPr>
              <p:cNvSpPr txBox="1"/>
              <p:nvPr/>
            </p:nvSpPr>
            <p:spPr>
              <a:xfrm>
                <a:off x="3578161" y="3063932"/>
                <a:ext cx="6610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AA54D3-037E-E614-7734-5F18798FD4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8161" y="3063932"/>
                <a:ext cx="661099" cy="730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8" name="yt_shape_11508"/>
          <p:cNvSpPr txBox="1"/>
          <p:nvPr/>
        </p:nvSpPr>
        <p:spPr>
          <a:xfrm>
            <a:off x="551384" y="69269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7407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b47d"/>
              </a:rPr>
              <a:t>的速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度向点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两点同时出发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经过几秒后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的面积等于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509" name="yt_image_11509" title="H_287.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0238" y="2404242"/>
            <a:ext cx="2304256" cy="174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11" name="yt_shape_11511"/>
          <p:cNvSpPr txBox="1"/>
          <p:nvPr/>
        </p:nvSpPr>
        <p:spPr>
          <a:xfrm>
            <a:off x="497379" y="1819622"/>
            <a:ext cx="40427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513" name="yt_shape_11513"/>
          <p:cNvSpPr txBox="1"/>
          <p:nvPr/>
        </p:nvSpPr>
        <p:spPr>
          <a:xfrm>
            <a:off x="497379" y="2451289"/>
            <a:ext cx="1530547" cy="8284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600" b="0" i="0" u="none" spc="-4600">
                <a:solidFill>
                  <a:srgbClr val="1EE3CF"/>
                </a:solidFill>
                <a:effectLst/>
                <a:latin typeface="Times New Roman" pitchFamily="46"/>
                <a:ea typeface="宋体" pitchFamily="46"/>
              </a:rPr>
              <a:t> </a:t>
            </a:r>
            <a:r>
              <a:rPr lang="en-US" altLang="zh-CN" sz="4600" b="0" i="0" u="none" spc="10785">
                <a:solidFill>
                  <a:srgbClr val="1EE3CF"/>
                </a:solidFill>
                <a:effectLst/>
                <a:latin typeface="Times New Roman" pitchFamily="46"/>
                <a:ea typeface="宋体" pitchFamily="46"/>
              </a:rPr>
              <a:t> </a:t>
            </a:r>
          </a:p>
        </p:txBody>
      </p:sp>
      <p:pic>
        <p:nvPicPr>
          <p:cNvPr id="11512" name="yt_image_1151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4646" y="4315898"/>
            <a:ext cx="1515439" cy="92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15" name="yt_shape_11515"/>
          <p:cNvSpPr txBox="1"/>
          <p:nvPr/>
        </p:nvSpPr>
        <p:spPr>
          <a:xfrm>
            <a:off x="497379" y="2259941"/>
            <a:ext cx="21255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11516" name="yt_shape_11516"/>
          <p:cNvSpPr txBox="1"/>
          <p:nvPr/>
        </p:nvSpPr>
        <p:spPr>
          <a:xfrm>
            <a:off x="497379" y="2739244"/>
            <a:ext cx="42752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17" name="yt_shape_11517"/>
              <p:cNvSpPr txBox="1"/>
              <p:nvPr/>
            </p:nvSpPr>
            <p:spPr>
              <a:xfrm>
                <a:off x="497379" y="3218547"/>
                <a:ext cx="304730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1517" name="yt_shape_115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3218547"/>
                <a:ext cx="3047309" cy="638893"/>
              </a:xfrm>
              <a:prstGeom prst="rect">
                <a:avLst/>
              </a:prstGeom>
              <a:blipFill>
                <a:blip r:embed="rId4"/>
                <a:stretch>
                  <a:fillRect l="-6212" r="-280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19" name="yt_shape_11519"/>
          <p:cNvSpPr txBox="1"/>
          <p:nvPr/>
        </p:nvSpPr>
        <p:spPr>
          <a:xfrm>
            <a:off x="497379" y="3908228"/>
            <a:ext cx="50125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设经过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的面积等于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520" name="yt_shape_11520"/>
          <p:cNvSpPr txBox="1"/>
          <p:nvPr/>
        </p:nvSpPr>
        <p:spPr>
          <a:xfrm>
            <a:off x="497379" y="4387531"/>
            <a:ext cx="45669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21" name="yt_shape_11521"/>
              <p:cNvSpPr txBox="1"/>
              <p:nvPr/>
            </p:nvSpPr>
            <p:spPr>
              <a:xfrm>
                <a:off x="497379" y="4866834"/>
                <a:ext cx="425597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11521" name="yt_shape_115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4866834"/>
                <a:ext cx="4255973" cy="638893"/>
              </a:xfrm>
              <a:prstGeom prst="rect">
                <a:avLst/>
              </a:prstGeom>
              <a:blipFill>
                <a:blip r:embed="rId5"/>
                <a:stretch>
                  <a:fillRect l="-4441" r="-343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23" name="yt_shape_11523"/>
          <p:cNvSpPr txBox="1"/>
          <p:nvPr/>
        </p:nvSpPr>
        <p:spPr>
          <a:xfrm>
            <a:off x="497379" y="5556515"/>
            <a:ext cx="36580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11524" name="yt_shape_11524"/>
          <p:cNvSpPr txBox="1"/>
          <p:nvPr/>
        </p:nvSpPr>
        <p:spPr>
          <a:xfrm>
            <a:off x="497379" y="6035818"/>
            <a:ext cx="55175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，不合题意舍去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D65435-ED87-71E0-A1C1-A5E376FC315B}"/>
              </a:ext>
            </a:extLst>
          </p:cNvPr>
          <p:cNvSpPr txBox="1"/>
          <p:nvPr/>
        </p:nvSpPr>
        <p:spPr>
          <a:xfrm>
            <a:off x="407368" y="1772816"/>
            <a:ext cx="418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75C740-0AFC-F509-031E-F6E9D2083321}"/>
              </a:ext>
            </a:extLst>
          </p:cNvPr>
          <p:cNvSpPr txBox="1"/>
          <p:nvPr/>
        </p:nvSpPr>
        <p:spPr>
          <a:xfrm>
            <a:off x="407368" y="2133946"/>
            <a:ext cx="2285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C0C64A-BF54-C2FE-2925-814BA74F03B3}"/>
              </a:ext>
            </a:extLst>
          </p:cNvPr>
          <p:cNvSpPr txBox="1"/>
          <p:nvPr/>
        </p:nvSpPr>
        <p:spPr>
          <a:xfrm>
            <a:off x="407368" y="2485715"/>
            <a:ext cx="4413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F8C710-0190-4818-2EDD-3C1B39AD03D4}"/>
                  </a:ext>
                </a:extLst>
              </p:cNvPr>
              <p:cNvSpPr txBox="1"/>
              <p:nvPr/>
            </p:nvSpPr>
            <p:spPr>
              <a:xfrm>
                <a:off x="407368" y="2862237"/>
                <a:ext cx="31979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F8C710-0190-4818-2EDD-3C1B39AD03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862237"/>
                <a:ext cx="3197924" cy="726326"/>
              </a:xfrm>
              <a:prstGeom prst="rect">
                <a:avLst/>
              </a:prstGeom>
              <a:blipFill>
                <a:blip r:embed="rId6"/>
                <a:stretch>
                  <a:fillRect l="-3053" r="-76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21C9FD5-F0B8-1978-3D8E-2FE781BD330E}"/>
              </a:ext>
            </a:extLst>
          </p:cNvPr>
          <p:cNvSpPr txBox="1"/>
          <p:nvPr/>
        </p:nvSpPr>
        <p:spPr>
          <a:xfrm>
            <a:off x="407368" y="3407528"/>
            <a:ext cx="5144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设经过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14133B-5B8B-0504-4E5D-08E00CFD7FD0}"/>
              </a:ext>
            </a:extLst>
          </p:cNvPr>
          <p:cNvSpPr txBox="1"/>
          <p:nvPr/>
        </p:nvSpPr>
        <p:spPr>
          <a:xfrm>
            <a:off x="407368" y="3839201"/>
            <a:ext cx="4702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25EEEA4-D694-5DDE-8FD9-F1FFFD6ECFF5}"/>
                  </a:ext>
                </a:extLst>
              </p:cNvPr>
              <p:cNvSpPr txBox="1"/>
              <p:nvPr/>
            </p:nvSpPr>
            <p:spPr>
              <a:xfrm>
                <a:off x="407368" y="4223620"/>
                <a:ext cx="43948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25EEEA4-D694-5DDE-8FD9-F1FFFD6ECF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23620"/>
                <a:ext cx="4394898" cy="726326"/>
              </a:xfrm>
              <a:prstGeom prst="rect">
                <a:avLst/>
              </a:prstGeom>
              <a:blipFill>
                <a:blip r:embed="rId7"/>
                <a:stretch>
                  <a:fillRect l="-2219" r="-221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E86FF46-7396-0573-7A5D-A9AACAA7302F}"/>
              </a:ext>
            </a:extLst>
          </p:cNvPr>
          <p:cNvSpPr txBox="1"/>
          <p:nvPr/>
        </p:nvSpPr>
        <p:spPr>
          <a:xfrm>
            <a:off x="454993" y="4776808"/>
            <a:ext cx="3755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8D8EBF-DE72-9DEE-1F31-D264D3BB773F}"/>
              </a:ext>
            </a:extLst>
          </p:cNvPr>
          <p:cNvSpPr txBox="1"/>
          <p:nvPr/>
        </p:nvSpPr>
        <p:spPr>
          <a:xfrm>
            <a:off x="407368" y="5144370"/>
            <a:ext cx="5644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，不合题意舍去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525" name="yt_shape_11525"/>
          <p:cNvSpPr txBox="1"/>
          <p:nvPr/>
        </p:nvSpPr>
        <p:spPr>
          <a:xfrm>
            <a:off x="497458" y="5650687"/>
            <a:ext cx="506228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答：经过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的面积等于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EF18CC2-A5AB-9BB1-C6EE-1F7BD2CF5E20}"/>
              </a:ext>
            </a:extLst>
          </p:cNvPr>
          <p:cNvSpPr txBox="1"/>
          <p:nvPr/>
        </p:nvSpPr>
        <p:spPr>
          <a:xfrm>
            <a:off x="407447" y="5603881"/>
            <a:ext cx="1502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95FBA16-4469-B41C-CC2A-85D39D52B311}"/>
              </a:ext>
            </a:extLst>
          </p:cNvPr>
          <p:cNvSpPr txBox="1"/>
          <p:nvPr/>
        </p:nvSpPr>
        <p:spPr>
          <a:xfrm>
            <a:off x="407447" y="6079369"/>
            <a:ext cx="5193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7" name="yt_shape_11527"/>
          <p:cNvSpPr txBox="1"/>
          <p:nvPr/>
        </p:nvSpPr>
        <p:spPr>
          <a:xfrm>
            <a:off x="540000" y="2669894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用一元二次方程解决数字问题</a:t>
            </a:r>
          </a:p>
        </p:txBody>
      </p:sp>
      <p:sp>
        <p:nvSpPr>
          <p:cNvPr id="11528" name="yt_shape_11528"/>
          <p:cNvSpPr txBox="1"/>
          <p:nvPr/>
        </p:nvSpPr>
        <p:spPr>
          <a:xfrm>
            <a:off x="540120" y="315932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它的十位数字比个位数字小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十位数字与个位数字的积的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7a72,isEnd"/>
              </a:rPr>
              <a:t>倍刚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好等于这个两位数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若设十位数字为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则个位数字为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ce91,isEnd"/>
              </a:rPr>
              <a:t>列方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则这个两位数是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69124231" title="H_26.259764">
            <a:extLst>
              <a:ext uri="{FF2B5EF4-FFF2-40B4-BE49-F238E27FC236}">
                <a16:creationId xmlns:a16="http://schemas.microsoft.com/office/drawing/2014/main" id="{82943319-55FC-5DA6-798D-8D856F4B40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2034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57103B-FB0B-78A7-C2C9-7E2DA043DF42}"/>
              </a:ext>
            </a:extLst>
          </p:cNvPr>
          <p:cNvSpPr txBox="1"/>
          <p:nvPr/>
        </p:nvSpPr>
        <p:spPr>
          <a:xfrm>
            <a:off x="7814521" y="3588010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614D9C-8F32-1EB5-8283-DBDB53771A0D}"/>
              </a:ext>
            </a:extLst>
          </p:cNvPr>
          <p:cNvSpPr txBox="1"/>
          <p:nvPr/>
        </p:nvSpPr>
        <p:spPr>
          <a:xfrm>
            <a:off x="1059709" y="4063498"/>
            <a:ext cx="3996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123D7C-FB75-D475-B839-CA03B67A9E74}"/>
              </a:ext>
            </a:extLst>
          </p:cNvPr>
          <p:cNvSpPr txBox="1"/>
          <p:nvPr/>
        </p:nvSpPr>
        <p:spPr>
          <a:xfrm>
            <a:off x="7619258" y="40634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9" name="yt_shape_11529"/>
          <p:cNvSpPr txBox="1"/>
          <p:nvPr/>
        </p:nvSpPr>
        <p:spPr>
          <a:xfrm>
            <a:off x="540000" y="3402982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【易错易混】忽略了方程的根应使实际问题有意义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7E83F8-160E-AC56-2825-7E209E8C33CD}"/>
              </a:ext>
            </a:extLst>
          </p:cNvPr>
          <p:cNvSpPr txBox="1"/>
          <p:nvPr/>
        </p:nvSpPr>
        <p:spPr>
          <a:xfrm>
            <a:off x="449989" y="3356176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【易错易混】忽略了方程的根应使实际问题有意义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0" name="yt_shape_11530"/>
          <p:cNvSpPr txBox="1"/>
          <p:nvPr/>
        </p:nvSpPr>
        <p:spPr>
          <a:xfrm>
            <a:off x="540119" y="24770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某小区在宽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的矩形地面上修筑同样宽的人行道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55df,isEnd"/>
              </a:rPr>
              <a:t>图中阴影部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余下的部分种上草坪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要使草坪的面积为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则人行道的宽为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1531" name="yt_image_11531" title="H_90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4212" y="4149080"/>
            <a:ext cx="1643576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BC7BAB-FE4A-1B25-CD44-D8CF5490C05F}"/>
              </a:ext>
            </a:extLst>
          </p:cNvPr>
          <p:cNvSpPr txBox="1"/>
          <p:nvPr/>
        </p:nvSpPr>
        <p:spPr>
          <a:xfrm>
            <a:off x="10160846" y="290571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4" name="yt_shape_11534"/>
          <p:cNvSpPr txBox="1"/>
          <p:nvPr/>
        </p:nvSpPr>
        <p:spPr>
          <a:xfrm>
            <a:off x="540000" y="188261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33" name="yt_image_11533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8261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6" name="yt_shape_11536"/>
          <p:cNvSpPr txBox="1"/>
          <p:nvPr/>
        </p:nvSpPr>
        <p:spPr>
          <a:xfrm>
            <a:off x="540120" y="246478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正方形被分割成四部分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4577"/>
              </a:rPr>
              <a:t>的面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积之和等于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的面积小于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4341"/>
              </a:rPr>
              <a:t>的边长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38" name="yt_table_11538_skip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8271143"/>
                  </p:ext>
                </p:extLst>
              </p:nvPr>
            </p:nvGraphicFramePr>
            <p:xfrm>
              <a:off x="540047" y="3904347"/>
              <a:ext cx="4918647" cy="889128"/>
            </p:xfrm>
            <a:graphic>
              <a:graphicData uri="http://schemas.openxmlformats.org/drawingml/2006/table">
                <a:tbl>
                  <a:tblPr/>
                  <a:tblGrid>
                    <a:gridCol w="2916682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538" name="yt_table_11538_skip" descr="{&quot;rangeId&quot;:12,&quot;type&quot;:&quot;Option&quot;,&quot;drawing&quot;:[&quot;yt_image_11537&quot;]}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8271143"/>
                  </p:ext>
                </p:extLst>
              </p:nvPr>
            </p:nvGraphicFramePr>
            <p:xfrm>
              <a:off x="540047" y="2921731"/>
              <a:ext cx="4918647" cy="889128"/>
            </p:xfrm>
            <a:graphic>
              <a:graphicData uri="http://schemas.openxmlformats.org/drawingml/2006/table">
                <a:tbl>
                  <a:tblPr/>
                  <a:tblGrid>
                    <a:gridCol w="2916682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8684" r="-68685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5593" t="-98684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537" name="yt_image_11537_skip" title="H_112.68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29665" y="3904347"/>
            <a:ext cx="1420131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247A8C-7383-C9A2-AA37-1408B86FC4C5}"/>
              </a:ext>
            </a:extLst>
          </p:cNvPr>
          <p:cNvSpPr txBox="1"/>
          <p:nvPr/>
        </p:nvSpPr>
        <p:spPr>
          <a:xfrm>
            <a:off x="1364509" y="33689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9" name="yt_shape_11539"/>
          <p:cNvSpPr txBox="1"/>
          <p:nvPr/>
        </p:nvSpPr>
        <p:spPr>
          <a:xfrm>
            <a:off x="540119" y="15081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两个连续整数的和的平方比它们的平方和大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40" name="yt_shape_11540"/>
              <p:cNvSpPr txBox="1"/>
              <p:nvPr/>
            </p:nvSpPr>
            <p:spPr>
              <a:xfrm>
                <a:off x="540119" y="2467557"/>
                <a:ext cx="11492915" cy="19193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4a54,isEnd"/>
                  </a:rPr>
                  <a:t>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df1f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PDFE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运动时间为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41ce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540" name="yt_shape_115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67557"/>
                <a:ext cx="11492915" cy="1919372"/>
              </a:xfrm>
              <a:prstGeom prst="rect">
                <a:avLst/>
              </a:prstGeom>
              <a:blipFill>
                <a:blip r:embed="rId2"/>
                <a:stretch>
                  <a:fillRect l="-1645" t="-2857" b="-8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42" name="yt_image_11542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9567" y="4386929"/>
            <a:ext cx="1992866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147341-7742-EACD-F320-2AACDDA11EFA}"/>
              </a:ext>
            </a:extLst>
          </p:cNvPr>
          <p:cNvSpPr txBox="1"/>
          <p:nvPr/>
        </p:nvSpPr>
        <p:spPr>
          <a:xfrm>
            <a:off x="9125604" y="146131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97ca1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7202C5-5F40-E121-481B-A8447D9C8153}"/>
              </a:ext>
            </a:extLst>
          </p:cNvPr>
          <p:cNvSpPr txBox="1"/>
          <p:nvPr/>
        </p:nvSpPr>
        <p:spPr>
          <a:xfrm>
            <a:off x="450108" y="19368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3F068E-9355-1CD3-D918-713760566B03}"/>
              </a:ext>
            </a:extLst>
          </p:cNvPr>
          <p:cNvSpPr txBox="1"/>
          <p:nvPr/>
        </p:nvSpPr>
        <p:spPr>
          <a:xfrm>
            <a:off x="9546482" y="341801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2124</Words>
  <Application>Microsoft Office PowerPoint</Application>
  <PresentationFormat>宽屏</PresentationFormat>
  <Paragraphs>110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2024-04-28T03:18:47Z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