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23" r:id="rId7"/>
    <p:sldId id="324" r:id="rId8"/>
    <p:sldId id="310" r:id="rId9"/>
    <p:sldId id="311" r:id="rId10"/>
    <p:sldId id="313" r:id="rId11"/>
    <p:sldId id="316" r:id="rId12"/>
    <p:sldId id="317" r:id="rId13"/>
    <p:sldId id="318" r:id="rId14"/>
    <p:sldId id="321" r:id="rId15"/>
    <p:sldId id="322" r:id="rId16"/>
    <p:sldId id="319" r:id="rId17"/>
    <p:sldId id="325" r:id="rId18"/>
    <p:sldId id="326" r:id="rId19"/>
    <p:sldId id="327" r:id="rId20"/>
    <p:sldId id="25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29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7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75" name="yt_image_10175" title="H_41.85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2896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7" name="yt_shape_10177"/>
          <p:cNvSpPr txBox="1"/>
          <p:nvPr/>
        </p:nvSpPr>
        <p:spPr>
          <a:xfrm>
            <a:off x="540000" y="1711129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菱形面积的计算</a:t>
            </a:r>
          </a:p>
        </p:txBody>
      </p:sp>
      <p:sp>
        <p:nvSpPr>
          <p:cNvPr id="10178" name="yt_shape_10178"/>
          <p:cNvSpPr txBox="1"/>
          <p:nvPr/>
        </p:nvSpPr>
        <p:spPr>
          <a:xfrm>
            <a:off x="540000" y="2200563"/>
            <a:ext cx="106503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已知菱形的一边长为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一边上的高为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则该菱形的面积为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79" name="yt_table_101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624528"/>
              </p:ext>
            </p:extLst>
          </p:nvPr>
        </p:nvGraphicFramePr>
        <p:xfrm>
          <a:off x="540047" y="2679866"/>
          <a:ext cx="4351656" cy="950976"/>
        </p:xfrm>
        <a:graphic>
          <a:graphicData uri="http://schemas.openxmlformats.org/drawingml/2006/table">
            <a:tbl>
              <a:tblPr/>
              <a:tblGrid>
                <a:gridCol w="2641918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10181" name="yt_shape_10181"/>
          <p:cNvSpPr txBox="1"/>
          <p:nvPr/>
        </p:nvSpPr>
        <p:spPr>
          <a:xfrm>
            <a:off x="540119" y="36814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4ca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83" name="yt_table_1018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200914"/>
              </p:ext>
            </p:extLst>
          </p:nvPr>
        </p:nvGraphicFramePr>
        <p:xfrm>
          <a:off x="540047" y="4640855"/>
          <a:ext cx="1262063" cy="1901952"/>
        </p:xfrm>
        <a:graphic>
          <a:graphicData uri="http://schemas.openxmlformats.org/drawingml/2006/table">
            <a:tbl>
              <a:tblPr/>
              <a:tblGrid>
                <a:gridCol w="1262063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  <p:pic>
        <p:nvPicPr>
          <p:cNvPr id="10182" name="yt_image_10182_skip" title="H_114.0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77149" y="4640855"/>
            <a:ext cx="1772724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8947742" title="H_26.259764">
            <a:extLst>
              <a:ext uri="{FF2B5EF4-FFF2-40B4-BE49-F238E27FC236}">
                <a16:creationId xmlns:a16="http://schemas.microsoft.com/office/drawing/2014/main" id="{BCA764A6-E47C-E044-E4C0-D175FC05F9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6158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56C5D6-E6B1-E6DA-3B0B-08368B70910D}"/>
              </a:ext>
            </a:extLst>
          </p:cNvPr>
          <p:cNvSpPr txBox="1"/>
          <p:nvPr/>
        </p:nvSpPr>
        <p:spPr>
          <a:xfrm>
            <a:off x="10184539" y="215375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FB97E2-D9A8-7CDE-6468-3ECAED2A78B1}"/>
              </a:ext>
            </a:extLst>
          </p:cNvPr>
          <p:cNvSpPr txBox="1"/>
          <p:nvPr/>
        </p:nvSpPr>
        <p:spPr>
          <a:xfrm>
            <a:off x="3121871" y="411010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2" name="yt_shape_10222"/>
          <p:cNvSpPr txBox="1"/>
          <p:nvPr/>
        </p:nvSpPr>
        <p:spPr>
          <a:xfrm>
            <a:off x="540119" y="209360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九江五中模拟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在平行四边形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用直尺和圆规作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c2ee"/>
              </a:rPr>
              <a:t>的平分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长为半径画弧交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232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26" name="yt_table_1022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468072"/>
              </p:ext>
            </p:extLst>
          </p:nvPr>
        </p:nvGraphicFramePr>
        <p:xfrm>
          <a:off x="540047" y="3533169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</a:tbl>
          </a:graphicData>
        </a:graphic>
      </p:graphicFrame>
      <p:grpSp>
        <p:nvGrpSpPr>
          <p:cNvPr id="10223" name="yt_shape_10223_skip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5094" y="3533169"/>
            <a:ext cx="2314899" cy="1591578"/>
            <a:chOff x="0" y="0"/>
            <a:chExt cx="2314899" cy="1591578"/>
          </a:xfrm>
        </p:grpSpPr>
        <p:pic>
          <p:nvPicPr>
            <p:cNvPr id="2" name="yt_image_1022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14899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25" name="yt_shape_10225"/>
            <p:cNvSpPr txBox="1"/>
            <p:nvPr/>
          </p:nvSpPr>
          <p:spPr>
            <a:xfrm>
              <a:off x="624168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41EC32C-A636-7D6D-852A-A5B867EC4091}"/>
              </a:ext>
            </a:extLst>
          </p:cNvPr>
          <p:cNvSpPr txBox="1"/>
          <p:nvPr/>
        </p:nvSpPr>
        <p:spPr>
          <a:xfrm>
            <a:off x="3660033" y="29977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8" name="yt_shape_10228"/>
          <p:cNvSpPr txBox="1"/>
          <p:nvPr/>
        </p:nvSpPr>
        <p:spPr>
          <a:xfrm>
            <a:off x="540119" y="169793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两条笔直的公路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村庄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186c4,isEnd"/>
              </a:rPr>
              <a:t>的村民在公路的旁边建三个加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工厂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村庄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到公路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1c8c,isEnd"/>
              </a:rPr>
              <a:t>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则村庄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到公路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232" name="yt_shape_10232"/>
          <p:cNvSpPr txBox="1"/>
          <p:nvPr/>
        </p:nvSpPr>
        <p:spPr>
          <a:xfrm>
            <a:off x="540000" y="516157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29" name="yt_shape_10229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3641" y="3289863"/>
            <a:ext cx="1684717" cy="1821321"/>
            <a:chOff x="0" y="0"/>
            <a:chExt cx="1684717" cy="1821321"/>
          </a:xfrm>
        </p:grpSpPr>
        <p:pic>
          <p:nvPicPr>
            <p:cNvPr id="2" name="yt_image_1022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4717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31" name="yt_shape_10231"/>
            <p:cNvSpPr txBox="1"/>
            <p:nvPr/>
          </p:nvSpPr>
          <p:spPr>
            <a:xfrm>
              <a:off x="232894" y="14613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1EF9E16-1593-C37E-46A9-AFA9282E7047}"/>
              </a:ext>
            </a:extLst>
          </p:cNvPr>
          <p:cNvSpPr txBox="1"/>
          <p:nvPr/>
        </p:nvSpPr>
        <p:spPr>
          <a:xfrm>
            <a:off x="4944321" y="260210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3" name="yt_shape_10233"/>
          <p:cNvSpPr txBox="1"/>
          <p:nvPr/>
        </p:nvSpPr>
        <p:spPr>
          <a:xfrm>
            <a:off x="540120" y="21060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毕节八中月考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17d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0234" name="yt_image_10234" title="H_111.4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7204" y="3675918"/>
            <a:ext cx="1633572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7" name="yt_shape_10237"/>
          <p:cNvSpPr txBox="1"/>
          <p:nvPr/>
        </p:nvSpPr>
        <p:spPr>
          <a:xfrm>
            <a:off x="540000" y="1954348"/>
            <a:ext cx="633346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B09A7E-DD06-2757-F613-433EFD337C3F}"/>
              </a:ext>
            </a:extLst>
          </p:cNvPr>
          <p:cNvSpPr txBox="1"/>
          <p:nvPr/>
        </p:nvSpPr>
        <p:spPr>
          <a:xfrm>
            <a:off x="449989" y="1907542"/>
            <a:ext cx="6452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36C87B-15C8-8504-A70C-9E0E0D0A3DA2}"/>
              </a:ext>
            </a:extLst>
          </p:cNvPr>
          <p:cNvSpPr txBox="1"/>
          <p:nvPr/>
        </p:nvSpPr>
        <p:spPr>
          <a:xfrm>
            <a:off x="449989" y="2383030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F45FEB-1F75-450B-9F86-5CDE5F7C4328}"/>
              </a:ext>
            </a:extLst>
          </p:cNvPr>
          <p:cNvSpPr txBox="1"/>
          <p:nvPr/>
        </p:nvSpPr>
        <p:spPr>
          <a:xfrm>
            <a:off x="449989" y="2858518"/>
            <a:ext cx="4063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3D17CD-666E-2D58-A07B-A91200471A87}"/>
              </a:ext>
            </a:extLst>
          </p:cNvPr>
          <p:cNvSpPr txBox="1"/>
          <p:nvPr/>
        </p:nvSpPr>
        <p:spPr>
          <a:xfrm>
            <a:off x="449989" y="3334006"/>
            <a:ext cx="3605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E53E7C-466C-2E18-E1B0-9A91AF750332}"/>
              </a:ext>
            </a:extLst>
          </p:cNvPr>
          <p:cNvSpPr txBox="1"/>
          <p:nvPr/>
        </p:nvSpPr>
        <p:spPr>
          <a:xfrm>
            <a:off x="449989" y="3809494"/>
            <a:ext cx="4159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32FA99E-BF4B-1290-4F44-0FBAE082FE3F}"/>
              </a:ext>
            </a:extLst>
          </p:cNvPr>
          <p:cNvSpPr txBox="1"/>
          <p:nvPr/>
        </p:nvSpPr>
        <p:spPr>
          <a:xfrm>
            <a:off x="449989" y="4284982"/>
            <a:ext cx="233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9F42163-35A6-9764-0883-7C7B77145E9B}"/>
              </a:ext>
            </a:extLst>
          </p:cNvPr>
          <p:cNvSpPr txBox="1"/>
          <p:nvPr/>
        </p:nvSpPr>
        <p:spPr>
          <a:xfrm>
            <a:off x="449989" y="4760470"/>
            <a:ext cx="3245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236" name="yt_shape_10236"/>
          <p:cNvSpPr txBox="1"/>
          <p:nvPr/>
        </p:nvSpPr>
        <p:spPr>
          <a:xfrm>
            <a:off x="540000" y="1443404"/>
            <a:ext cx="47112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BCFE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9" name="yt_image_10234" title="H_111.42">
            <a:extLst>
              <a:ext uri="{FF2B5EF4-FFF2-40B4-BE49-F238E27FC236}">
                <a16:creationId xmlns:a16="http://schemas.microsoft.com/office/drawing/2014/main" id="{01E3BB30-5067-BD32-5914-76C5B859607A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0256" y="2720101"/>
            <a:ext cx="1633572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39" name="yt_shape_10239"/>
              <p:cNvSpPr txBox="1"/>
              <p:nvPr/>
            </p:nvSpPr>
            <p:spPr>
              <a:xfrm>
                <a:off x="540119" y="2873235"/>
                <a:ext cx="5785238" cy="1951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菱形的边长为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，高为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菱形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BCFE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39" name="yt_shape_10239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73235"/>
                <a:ext cx="5785238" cy="1951240"/>
              </a:xfrm>
              <a:prstGeom prst="rect">
                <a:avLst/>
              </a:prstGeom>
              <a:blipFill>
                <a:blip r:embed="rId2"/>
                <a:stretch>
                  <a:fillRect l="-3267" t="-2500" r="-2213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38" name="yt_shape_10238"/>
          <p:cNvSpPr txBox="1"/>
          <p:nvPr/>
        </p:nvSpPr>
        <p:spPr>
          <a:xfrm>
            <a:off x="540119" y="2393920"/>
            <a:ext cx="73080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43FB8C-EAEF-6864-E350-B2403030AE25}"/>
              </a:ext>
            </a:extLst>
          </p:cNvPr>
          <p:cNvSpPr txBox="1"/>
          <p:nvPr/>
        </p:nvSpPr>
        <p:spPr>
          <a:xfrm>
            <a:off x="450108" y="2826429"/>
            <a:ext cx="402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4ABF41-4098-119E-CEED-AF32A22733EF}"/>
              </a:ext>
            </a:extLst>
          </p:cNvPr>
          <p:cNvSpPr txBox="1"/>
          <p:nvPr/>
        </p:nvSpPr>
        <p:spPr>
          <a:xfrm>
            <a:off x="450108" y="3301917"/>
            <a:ext cx="5909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6075702-B67A-F97F-D806-CACD770C16DF}"/>
                  </a:ext>
                </a:extLst>
              </p:cNvPr>
              <p:cNvSpPr txBox="1"/>
              <p:nvPr/>
            </p:nvSpPr>
            <p:spPr>
              <a:xfrm>
                <a:off x="450108" y="3777405"/>
                <a:ext cx="43013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菱形的边长为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，高为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mathAnswerShape': 1}">
                <a:extLst>
                  <a:ext uri="{FF2B5EF4-FFF2-40B4-BE49-F238E27FC236}">
                    <a16:creationId xmlns:a16="http://schemas.microsoft.com/office/drawing/2014/main" id="{36075702-B67A-F97F-D806-CACD770C16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77405"/>
                <a:ext cx="4301363" cy="613931"/>
              </a:xfrm>
              <a:prstGeom prst="rect">
                <a:avLst/>
              </a:prstGeom>
              <a:blipFill>
                <a:blip r:embed="rId3"/>
                <a:stretch>
                  <a:fillRect l="-2270" r="-2270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ABA460-B35E-0F58-B619-6A436E3552E0}"/>
                  </a:ext>
                </a:extLst>
              </p:cNvPr>
              <p:cNvSpPr txBox="1"/>
              <p:nvPr/>
            </p:nvSpPr>
            <p:spPr>
              <a:xfrm>
                <a:off x="450108" y="4297724"/>
                <a:ext cx="4036377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菱形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BCFE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, 'mathAnswerShape': 1}">
                <a:extLst>
                  <a:ext uri="{FF2B5EF4-FFF2-40B4-BE49-F238E27FC236}">
                    <a16:creationId xmlns:a16="http://schemas.microsoft.com/office/drawing/2014/main" id="{4BABA460-B35E-0F58-B619-6A436E3552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7724"/>
                <a:ext cx="4036377" cy="554686"/>
              </a:xfrm>
              <a:prstGeom prst="rect">
                <a:avLst/>
              </a:prstGeom>
              <a:blipFill>
                <a:blip r:embed="rId4"/>
                <a:stretch>
                  <a:fillRect l="-2417" r="-226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0234" title="H_111.42">
            <a:extLst>
              <a:ext uri="{FF2B5EF4-FFF2-40B4-BE49-F238E27FC236}">
                <a16:creationId xmlns:a16="http://schemas.microsoft.com/office/drawing/2014/main" id="{8F0B71DA-C1B1-2D44-E249-8B7009D6ADA9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44272" y="2937383"/>
            <a:ext cx="1633572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yt_shape_10242"/>
          <p:cNvSpPr txBox="1"/>
          <p:nvPr/>
        </p:nvSpPr>
        <p:spPr>
          <a:xfrm>
            <a:off x="540000" y="1793293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41" name="yt_image_10241" title="H_41.85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9329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yt_shape_10244"/>
          <p:cNvSpPr txBox="1"/>
          <p:nvPr/>
        </p:nvSpPr>
        <p:spPr>
          <a:xfrm>
            <a:off x="540119" y="237545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43e3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按逆时针方向旋转得到的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0245" name="yt_image_10245" title="H_114.8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3818" y="3649588"/>
            <a:ext cx="1764363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EF8B8E7-3355-0609-2837-9610EE7D1FA4}"/>
              </a:ext>
            </a:extLst>
          </p:cNvPr>
          <p:cNvSpPr txBox="1"/>
          <p:nvPr/>
        </p:nvSpPr>
        <p:spPr>
          <a:xfrm>
            <a:off x="407368" y="1772816"/>
            <a:ext cx="8946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绕点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逆时针方向旋转得到的，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2FA687-AA34-0713-E04A-BFE913C3609E}"/>
              </a:ext>
            </a:extLst>
          </p:cNvPr>
          <p:cNvSpPr txBox="1"/>
          <p:nvPr/>
        </p:nvSpPr>
        <p:spPr>
          <a:xfrm>
            <a:off x="407368" y="2248304"/>
            <a:ext cx="3026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1A776E-C623-1A1C-D6E7-46241889A884}"/>
              </a:ext>
            </a:extLst>
          </p:cNvPr>
          <p:cNvSpPr txBox="1"/>
          <p:nvPr/>
        </p:nvSpPr>
        <p:spPr>
          <a:xfrm>
            <a:off x="454993" y="2723792"/>
            <a:ext cx="3083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50E3C9-EA92-CC25-DE77-382C82894FCB}"/>
              </a:ext>
            </a:extLst>
          </p:cNvPr>
          <p:cNvSpPr txBox="1"/>
          <p:nvPr/>
        </p:nvSpPr>
        <p:spPr>
          <a:xfrm>
            <a:off x="407368" y="3199280"/>
            <a:ext cx="287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D99D3C2-4291-E25F-6B4F-39EE5D4F8BB1}"/>
                  </a:ext>
                </a:extLst>
              </p:cNvPr>
              <p:cNvSpPr txBox="1"/>
              <p:nvPr/>
            </p:nvSpPr>
            <p:spPr>
              <a:xfrm>
                <a:off x="407368" y="3674768"/>
                <a:ext cx="56683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D99D3C2-4291-E25F-6B4F-39EE5D4F8B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674768"/>
                <a:ext cx="5668391" cy="1611643"/>
              </a:xfrm>
              <a:prstGeom prst="rect">
                <a:avLst/>
              </a:prstGeom>
              <a:blipFill>
                <a:blip r:embed="rId2"/>
                <a:stretch>
                  <a:fillRect l="-1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7DB8460-948D-3FB5-A6A8-E31AEDC7E15D}"/>
              </a:ext>
            </a:extLst>
          </p:cNvPr>
          <p:cNvSpPr txBox="1"/>
          <p:nvPr/>
        </p:nvSpPr>
        <p:spPr>
          <a:xfrm>
            <a:off x="407368" y="5192799"/>
            <a:ext cx="419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F527C6-2A5A-880D-846C-0704F89560C6}"/>
              </a:ext>
            </a:extLst>
          </p:cNvPr>
          <p:cNvSpPr txBox="1"/>
          <p:nvPr/>
        </p:nvSpPr>
        <p:spPr>
          <a:xfrm>
            <a:off x="407368" y="5668287"/>
            <a:ext cx="1892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247" name="yt_shape_10247"/>
          <p:cNvSpPr txBox="1"/>
          <p:nvPr/>
        </p:nvSpPr>
        <p:spPr>
          <a:xfrm>
            <a:off x="454993" y="1387405"/>
            <a:ext cx="32685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9" name="yt_image_10245" title="H_114.84">
            <a:extLst>
              <a:ext uri="{FF2B5EF4-FFF2-40B4-BE49-F238E27FC236}">
                <a16:creationId xmlns:a16="http://schemas.microsoft.com/office/drawing/2014/main" id="{D5036717-8287-6962-45DC-CD7DA6298B5C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10560" y="3057617"/>
            <a:ext cx="1764363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1" name="yt_shape_10251"/>
          <p:cNvSpPr txBox="1"/>
          <p:nvPr/>
        </p:nvSpPr>
        <p:spPr>
          <a:xfrm>
            <a:off x="540000" y="1064525"/>
            <a:ext cx="8314777" cy="57099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解：当旋转角为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旋转角为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均为等腰直角三角形，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DD4CDA-9FFA-119B-B316-5BA3F623AF47}"/>
              </a:ext>
            </a:extLst>
          </p:cNvPr>
          <p:cNvSpPr txBox="1"/>
          <p:nvPr/>
        </p:nvSpPr>
        <p:spPr>
          <a:xfrm>
            <a:off x="449989" y="1017719"/>
            <a:ext cx="8414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解：当旋转角为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为菱形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EE7CBC-DBD2-25BB-FC97-9D6480F60179}"/>
              </a:ext>
            </a:extLst>
          </p:cNvPr>
          <p:cNvSpPr txBox="1"/>
          <p:nvPr/>
        </p:nvSpPr>
        <p:spPr>
          <a:xfrm>
            <a:off x="449989" y="1493207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旋转角为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6D2A43-248E-50DA-B379-67EE97F71D44}"/>
              </a:ext>
            </a:extLst>
          </p:cNvPr>
          <p:cNvSpPr txBox="1"/>
          <p:nvPr/>
        </p:nvSpPr>
        <p:spPr>
          <a:xfrm>
            <a:off x="449989" y="1968695"/>
            <a:ext cx="3529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2B5EB2-AE90-FB08-2E8E-CF46BD790048}"/>
              </a:ext>
            </a:extLst>
          </p:cNvPr>
          <p:cNvSpPr txBox="1"/>
          <p:nvPr/>
        </p:nvSpPr>
        <p:spPr>
          <a:xfrm>
            <a:off x="449989" y="2444183"/>
            <a:ext cx="5769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均为等腰直角三角形，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9E3252-C925-8CFF-E60B-9266C9060ECE}"/>
              </a:ext>
            </a:extLst>
          </p:cNvPr>
          <p:cNvSpPr txBox="1"/>
          <p:nvPr/>
        </p:nvSpPr>
        <p:spPr>
          <a:xfrm>
            <a:off x="449989" y="2919671"/>
            <a:ext cx="3758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0453695-454E-D78B-71C2-6B600C43882D}"/>
              </a:ext>
            </a:extLst>
          </p:cNvPr>
          <p:cNvSpPr txBox="1"/>
          <p:nvPr/>
        </p:nvSpPr>
        <p:spPr>
          <a:xfrm>
            <a:off x="449989" y="3395159"/>
            <a:ext cx="409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A15486-436C-44F2-0E0D-99017D6E582D}"/>
              </a:ext>
            </a:extLst>
          </p:cNvPr>
          <p:cNvSpPr txBox="1"/>
          <p:nvPr/>
        </p:nvSpPr>
        <p:spPr>
          <a:xfrm>
            <a:off x="449989" y="3870647"/>
            <a:ext cx="3893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B1613A2-438B-B572-211E-1C6E5EA011BF}"/>
              </a:ext>
            </a:extLst>
          </p:cNvPr>
          <p:cNvSpPr txBox="1"/>
          <p:nvPr/>
        </p:nvSpPr>
        <p:spPr>
          <a:xfrm>
            <a:off x="449989" y="4346135"/>
            <a:ext cx="202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3BF5F26-A9E8-BC5D-9490-C466CBA68AEB}"/>
              </a:ext>
            </a:extLst>
          </p:cNvPr>
          <p:cNvSpPr txBox="1"/>
          <p:nvPr/>
        </p:nvSpPr>
        <p:spPr>
          <a:xfrm>
            <a:off x="449989" y="4821623"/>
            <a:ext cx="579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E4F5BBB-1B1D-9DB7-90EE-09601659C75B}"/>
              </a:ext>
            </a:extLst>
          </p:cNvPr>
          <p:cNvSpPr txBox="1"/>
          <p:nvPr/>
        </p:nvSpPr>
        <p:spPr>
          <a:xfrm>
            <a:off x="449989" y="5297111"/>
            <a:ext cx="440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C255F82-CC17-4522-C5CE-0EA5A9163B50}"/>
              </a:ext>
            </a:extLst>
          </p:cNvPr>
          <p:cNvSpPr txBox="1"/>
          <p:nvPr/>
        </p:nvSpPr>
        <p:spPr>
          <a:xfrm>
            <a:off x="449989" y="5772599"/>
            <a:ext cx="202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817ABF0-6A49-75B5-A47A-326BCE2274FC}"/>
              </a:ext>
            </a:extLst>
          </p:cNvPr>
          <p:cNvSpPr txBox="1"/>
          <p:nvPr/>
        </p:nvSpPr>
        <p:spPr>
          <a:xfrm>
            <a:off x="449989" y="6248087"/>
            <a:ext cx="3263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248" name="yt_shape_10248"/>
          <p:cNvSpPr txBox="1"/>
          <p:nvPr/>
        </p:nvSpPr>
        <p:spPr>
          <a:xfrm>
            <a:off x="540000" y="692696"/>
            <a:ext cx="9961060" cy="484215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旋转角等于多少度时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为菱形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证明你的结论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4" name="yt_image_10245" title="H_114.84">
            <a:extLst>
              <a:ext uri="{FF2B5EF4-FFF2-40B4-BE49-F238E27FC236}">
                <a16:creationId xmlns:a16="http://schemas.microsoft.com/office/drawing/2014/main" id="{91DD2C55-7CA9-E1E5-BEF3-F8AB16E0E989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04121" y="3235025"/>
            <a:ext cx="1764363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53" name="yt_shape_10253"/>
              <p:cNvSpPr txBox="1"/>
              <p:nvPr/>
            </p:nvSpPr>
            <p:spPr>
              <a:xfrm>
                <a:off x="540000" y="2624499"/>
                <a:ext cx="7307450" cy="19690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的条件下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为菱形，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53" name="yt_shape_10253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24499"/>
                <a:ext cx="7307450" cy="1969001"/>
              </a:xfrm>
              <a:prstGeom prst="rect">
                <a:avLst/>
              </a:prstGeom>
              <a:blipFill>
                <a:blip r:embed="rId2"/>
                <a:stretch>
                  <a:fillRect l="-2588" t="-2786" r="-1586" b="-83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DFEA8B-8975-56D6-EEC7-EC2DBB017D69}"/>
                  </a:ext>
                </a:extLst>
              </p:cNvPr>
              <p:cNvSpPr txBox="1"/>
              <p:nvPr/>
            </p:nvSpPr>
            <p:spPr>
              <a:xfrm>
                <a:off x="449989" y="3053181"/>
                <a:ext cx="741686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0, 'mathAnswerShape': 1}">
                <a:extLst>
                  <a:ext uri="{FF2B5EF4-FFF2-40B4-BE49-F238E27FC236}">
                    <a16:creationId xmlns:a16="http://schemas.microsoft.com/office/drawing/2014/main" id="{3FDFEA8B-8975-56D6-EEC7-EC2DBB017D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53181"/>
                <a:ext cx="7416864" cy="630441"/>
              </a:xfrm>
              <a:prstGeom prst="rect">
                <a:avLst/>
              </a:prstGeom>
              <a:blipFill>
                <a:blip r:embed="rId3"/>
                <a:stretch>
                  <a:fillRect l="-1316" r="-1316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D1021C9-A27A-4831-28DB-BE9FA40F8645}"/>
              </a:ext>
            </a:extLst>
          </p:cNvPr>
          <p:cNvSpPr txBox="1"/>
          <p:nvPr/>
        </p:nvSpPr>
        <p:spPr>
          <a:xfrm>
            <a:off x="449989" y="3590010"/>
            <a:ext cx="5831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为菱形，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F090B18-AC53-65A8-C264-D1D121B24A0C}"/>
                  </a:ext>
                </a:extLst>
              </p:cNvPr>
              <p:cNvSpPr txBox="1"/>
              <p:nvPr/>
            </p:nvSpPr>
            <p:spPr>
              <a:xfrm>
                <a:off x="449989" y="4065498"/>
                <a:ext cx="40537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0, 'mathAnswerShape': 1}">
                <a:extLst>
                  <a:ext uri="{FF2B5EF4-FFF2-40B4-BE49-F238E27FC236}">
                    <a16:creationId xmlns:a16="http://schemas.microsoft.com/office/drawing/2014/main" id="{9F090B18-AC53-65A8-C264-D1D121B24A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65498"/>
                <a:ext cx="4053713" cy="555765"/>
              </a:xfrm>
              <a:prstGeom prst="rect">
                <a:avLst/>
              </a:prstGeom>
              <a:blipFill>
                <a:blip r:embed="rId4"/>
                <a:stretch>
                  <a:fillRect l="-2406" r="-225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0245" title="H_114.84">
            <a:extLst>
              <a:ext uri="{FF2B5EF4-FFF2-40B4-BE49-F238E27FC236}">
                <a16:creationId xmlns:a16="http://schemas.microsoft.com/office/drawing/2014/main" id="{9CE080A7-1549-C45D-5426-37CA43BE735C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04121" y="3235025"/>
            <a:ext cx="1764363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5" name="yt_shape_10185"/>
          <p:cNvSpPr txBox="1"/>
          <p:nvPr/>
        </p:nvSpPr>
        <p:spPr>
          <a:xfrm>
            <a:off x="540000" y="1813461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菱形的性质与判定综合应用</a:t>
            </a:r>
          </a:p>
        </p:txBody>
      </p:sp>
      <p:sp>
        <p:nvSpPr>
          <p:cNvPr id="10186" name="yt_shape_10186"/>
          <p:cNvSpPr txBox="1"/>
          <p:nvPr/>
        </p:nvSpPr>
        <p:spPr>
          <a:xfrm>
            <a:off x="540119" y="230289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银川灵武二中月考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两张等宽的纸条交叉叠放在一起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d7ef"/>
              </a:rPr>
              <a:t>重叠部分构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7f37"/>
              </a:rPr>
              <a:t>之间的距离为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90" name="yt_table_10190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9037492"/>
                  </p:ext>
                </p:extLst>
              </p:nvPr>
            </p:nvGraphicFramePr>
            <p:xfrm>
              <a:off x="540047" y="3742461"/>
              <a:ext cx="7543166" cy="63652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0190" name="yt_table_10190_skip" descr="{&quot;rangeId&quot;:5,&quot;type&quot;:&quot;Option&quot;,&quot;drawing&quot;:[&quot;yt_shape_10187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9037492"/>
                  </p:ext>
                </p:extLst>
              </p:nvPr>
            </p:nvGraphicFramePr>
            <p:xfrm>
              <a:off x="540047" y="2829000"/>
              <a:ext cx="7543166" cy="63652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6264" r="-15948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2525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187" name="yt_shape_10187_skip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89991" y="3742461"/>
            <a:ext cx="1459814" cy="1662444"/>
            <a:chOff x="0" y="0"/>
            <a:chExt cx="1459814" cy="1662444"/>
          </a:xfrm>
        </p:grpSpPr>
        <p:pic>
          <p:nvPicPr>
            <p:cNvPr id="2" name="yt_image_10187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59814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89" name="yt_shape_10189"/>
            <p:cNvSpPr txBox="1"/>
            <p:nvPr/>
          </p:nvSpPr>
          <p:spPr>
            <a:xfrm>
              <a:off x="196626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8947801">
            <a:extLst>
              <a:ext uri="{FF2B5EF4-FFF2-40B4-BE49-F238E27FC236}">
                <a16:creationId xmlns:a16="http://schemas.microsoft.com/office/drawing/2014/main" id="{F4AD27D2-F1FB-00F7-8008-4D1E6EED58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63914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92D65AA-579D-7BCE-9D57-EE0ABDB69A0E}"/>
              </a:ext>
            </a:extLst>
          </p:cNvPr>
          <p:cNvSpPr txBox="1"/>
          <p:nvPr/>
        </p:nvSpPr>
        <p:spPr>
          <a:xfrm>
            <a:off x="1059708" y="32070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1" name="yt_shape_10191"/>
          <p:cNvSpPr txBox="1"/>
          <p:nvPr/>
        </p:nvSpPr>
        <p:spPr>
          <a:xfrm>
            <a:off x="540119" y="145624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a4dd,isEnd"/>
              </a:rPr>
              <a:t>则下列结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1486,isEnd"/>
              </a:rPr>
              <a:t>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中正确的是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0195" name="yt_shape_10195"/>
          <p:cNvSpPr txBox="1"/>
          <p:nvPr/>
        </p:nvSpPr>
        <p:spPr>
          <a:xfrm>
            <a:off x="540000" y="540326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92" name="yt_shape_10192" title="H_181.4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7982" y="3048172"/>
            <a:ext cx="1556035" cy="2304810"/>
            <a:chOff x="0" y="0"/>
            <a:chExt cx="1556035" cy="2304810"/>
          </a:xfrm>
        </p:grpSpPr>
        <p:pic>
          <p:nvPicPr>
            <p:cNvPr id="2" name="yt_image_1019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6035" cy="19088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94" name="yt_shape_10194"/>
            <p:cNvSpPr txBox="1"/>
            <p:nvPr/>
          </p:nvSpPr>
          <p:spPr>
            <a:xfrm>
              <a:off x="244736" y="19448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017CCA3-CE95-1ABA-E38D-F4D29E7D038B}"/>
              </a:ext>
            </a:extLst>
          </p:cNvPr>
          <p:cNvSpPr txBox="1"/>
          <p:nvPr/>
        </p:nvSpPr>
        <p:spPr>
          <a:xfrm>
            <a:off x="2278908" y="236041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6" name="yt_shape_10196"/>
          <p:cNvSpPr txBox="1"/>
          <p:nvPr/>
        </p:nvSpPr>
        <p:spPr>
          <a:xfrm>
            <a:off x="540120" y="224321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连云港市中考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8e39"/>
              </a:rPr>
              <a:t>的垂直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平分线与边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0197" name="yt_image_10197" title="H_89.82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1045" y="3789040"/>
            <a:ext cx="2109909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E08F3BA-981A-2D14-F46F-AB04BA056D7E}"/>
              </a:ext>
            </a:extLst>
          </p:cNvPr>
          <p:cNvSpPr txBox="1"/>
          <p:nvPr/>
        </p:nvSpPr>
        <p:spPr>
          <a:xfrm>
            <a:off x="449989" y="1375138"/>
            <a:ext cx="3756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FEF211-3150-9CC7-F60E-F27B1102A39F}"/>
              </a:ext>
            </a:extLst>
          </p:cNvPr>
          <p:cNvSpPr txBox="1"/>
          <p:nvPr/>
        </p:nvSpPr>
        <p:spPr>
          <a:xfrm>
            <a:off x="449989" y="1788136"/>
            <a:ext cx="3047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F358B0-C7BD-C16E-0EA0-B4721CF24D77}"/>
              </a:ext>
            </a:extLst>
          </p:cNvPr>
          <p:cNvSpPr txBox="1"/>
          <p:nvPr/>
        </p:nvSpPr>
        <p:spPr>
          <a:xfrm>
            <a:off x="449989" y="2172566"/>
            <a:ext cx="306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099CDB-D722-18CD-E97D-03ED1809CCBA}"/>
              </a:ext>
            </a:extLst>
          </p:cNvPr>
          <p:cNvSpPr txBox="1"/>
          <p:nvPr/>
        </p:nvSpPr>
        <p:spPr>
          <a:xfrm>
            <a:off x="449989" y="2492896"/>
            <a:ext cx="3644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ABB25A-894D-1817-C457-40CEBB5E09C2}"/>
              </a:ext>
            </a:extLst>
          </p:cNvPr>
          <p:cNvSpPr txBox="1"/>
          <p:nvPr/>
        </p:nvSpPr>
        <p:spPr>
          <a:xfrm>
            <a:off x="449989" y="2824368"/>
            <a:ext cx="3504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8CDE7AC-7161-22E9-90E8-64D00F8E4B2F}"/>
                  </a:ext>
                </a:extLst>
              </p:cNvPr>
              <p:cNvSpPr txBox="1"/>
              <p:nvPr/>
            </p:nvSpPr>
            <p:spPr>
              <a:xfrm>
                <a:off x="449989" y="2817404"/>
                <a:ext cx="2677542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𝐷𝑀𝑂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𝐵𝑁𝑂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𝑀𝑂𝐷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𝑁𝑂𝐵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8CDE7AC-7161-22E9-90E8-64D00F8E4B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17404"/>
                <a:ext cx="2677542" cy="1611643"/>
              </a:xfrm>
              <a:prstGeom prst="rect">
                <a:avLst/>
              </a:prstGeom>
              <a:blipFill>
                <a:blip r:embed="rId2"/>
                <a:stretch>
                  <a:fillRect l="-2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B832CF7-74BD-D5EF-D388-25FD269BA64E}"/>
              </a:ext>
            </a:extLst>
          </p:cNvPr>
          <p:cNvSpPr txBox="1"/>
          <p:nvPr/>
        </p:nvSpPr>
        <p:spPr>
          <a:xfrm>
            <a:off x="449989" y="4239906"/>
            <a:ext cx="4420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F25125-18F7-19C5-F3F0-A1E405BB8B74}"/>
              </a:ext>
            </a:extLst>
          </p:cNvPr>
          <p:cNvSpPr txBox="1"/>
          <p:nvPr/>
        </p:nvSpPr>
        <p:spPr>
          <a:xfrm>
            <a:off x="449989" y="4715394"/>
            <a:ext cx="2031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B845FD-939C-48F5-1CFF-999A2B5DC628}"/>
              </a:ext>
            </a:extLst>
          </p:cNvPr>
          <p:cNvSpPr txBox="1"/>
          <p:nvPr/>
        </p:nvSpPr>
        <p:spPr>
          <a:xfrm>
            <a:off x="449989" y="5085184"/>
            <a:ext cx="213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5CE195-D2AE-83B2-3935-90C3127A7140}"/>
              </a:ext>
            </a:extLst>
          </p:cNvPr>
          <p:cNvSpPr txBox="1"/>
          <p:nvPr/>
        </p:nvSpPr>
        <p:spPr>
          <a:xfrm>
            <a:off x="449989" y="5411534"/>
            <a:ext cx="426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4482B8E-2D79-8FB9-DFC7-3E65C7DD6756}"/>
              </a:ext>
            </a:extLst>
          </p:cNvPr>
          <p:cNvSpPr txBox="1"/>
          <p:nvPr/>
        </p:nvSpPr>
        <p:spPr>
          <a:xfrm>
            <a:off x="449989" y="5887022"/>
            <a:ext cx="214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891F761-5BB1-663E-ADFB-D60F8299C678}"/>
              </a:ext>
            </a:extLst>
          </p:cNvPr>
          <p:cNvSpPr txBox="1"/>
          <p:nvPr/>
        </p:nvSpPr>
        <p:spPr>
          <a:xfrm>
            <a:off x="449989" y="6309320"/>
            <a:ext cx="3348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199" name="yt_shape_10199"/>
          <p:cNvSpPr txBox="1"/>
          <p:nvPr/>
        </p:nvSpPr>
        <p:spPr>
          <a:xfrm>
            <a:off x="449989" y="976350"/>
            <a:ext cx="48154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BNDM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4" name="yt_image_10197" title="H_89.82">
            <a:extLst>
              <a:ext uri="{FF2B5EF4-FFF2-40B4-BE49-F238E27FC236}">
                <a16:creationId xmlns:a16="http://schemas.microsoft.com/office/drawing/2014/main" id="{7D460595-2AFF-86F3-EA41-16F3D7457FA0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2224" y="3039756"/>
            <a:ext cx="2109909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03" name="yt_shape_10203"/>
              <p:cNvSpPr txBox="1"/>
              <p:nvPr/>
            </p:nvSpPr>
            <p:spPr>
              <a:xfrm>
                <a:off x="540000" y="1725503"/>
                <a:ext cx="6880089" cy="37669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求菱形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BNDM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BNDM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中，由勾股定理得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菱形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BNDM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03" name="yt_shape_10203" descr="{&quot;rangeId&quot;:3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25503"/>
                <a:ext cx="6880089" cy="3766993"/>
              </a:xfrm>
              <a:prstGeom prst="rect">
                <a:avLst/>
              </a:prstGeom>
              <a:blipFill>
                <a:blip r:embed="rId2"/>
                <a:stretch>
                  <a:fillRect l="-2748" t="-1294" r="-1773" b="-4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0E24D02-B03E-99EF-D337-77CD28A6D696}"/>
              </a:ext>
            </a:extLst>
          </p:cNvPr>
          <p:cNvSpPr txBox="1"/>
          <p:nvPr/>
        </p:nvSpPr>
        <p:spPr>
          <a:xfrm>
            <a:off x="449989" y="2154185"/>
            <a:ext cx="5787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1BAEE5-78F4-D243-680B-07CEB4D54006}"/>
                  </a:ext>
                </a:extLst>
              </p:cNvPr>
              <p:cNvSpPr txBox="1"/>
              <p:nvPr/>
            </p:nvSpPr>
            <p:spPr>
              <a:xfrm>
                <a:off x="449989" y="2629673"/>
                <a:ext cx="57664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5, 'mathAnswerShape': 1}">
                <a:extLst>
                  <a:ext uri="{FF2B5EF4-FFF2-40B4-BE49-F238E27FC236}">
                    <a16:creationId xmlns:a16="http://schemas.microsoft.com/office/drawing/2014/main" id="{A11BAEE5-78F4-D243-680B-07CEB4D540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29673"/>
                <a:ext cx="5766498" cy="765061"/>
              </a:xfrm>
              <a:prstGeom prst="rect">
                <a:avLst/>
              </a:prstGeom>
              <a:blipFill>
                <a:blip r:embed="rId3"/>
                <a:stretch>
                  <a:fillRect l="-1691" r="-158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5374C69-412F-E619-BD85-2A45F67A234D}"/>
                  </a:ext>
                </a:extLst>
              </p:cNvPr>
              <p:cNvSpPr txBox="1"/>
              <p:nvPr/>
            </p:nvSpPr>
            <p:spPr>
              <a:xfrm>
                <a:off x="497614" y="3301122"/>
                <a:ext cx="22692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5, 'mathAnswerShape': 1}">
                <a:extLst>
                  <a:ext uri="{FF2B5EF4-FFF2-40B4-BE49-F238E27FC236}">
                    <a16:creationId xmlns:a16="http://schemas.microsoft.com/office/drawing/2014/main" id="{B5374C69-412F-E619-BD85-2A45F67A23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301122"/>
                <a:ext cx="2269236" cy="765061"/>
              </a:xfrm>
              <a:prstGeom prst="rect">
                <a:avLst/>
              </a:prstGeom>
              <a:blipFill>
                <a:blip r:embed="rId4"/>
                <a:stretch>
                  <a:fillRect l="-4301" r="-430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5869F94-7B2B-6BF1-1515-73C930AFBB7F}"/>
              </a:ext>
            </a:extLst>
          </p:cNvPr>
          <p:cNvSpPr txBox="1"/>
          <p:nvPr/>
        </p:nvSpPr>
        <p:spPr>
          <a:xfrm>
            <a:off x="449989" y="3972571"/>
            <a:ext cx="427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中，由勾股定理得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496C2C2-B535-858E-EE55-1520F7A46523}"/>
                  </a:ext>
                </a:extLst>
              </p:cNvPr>
              <p:cNvSpPr txBox="1"/>
              <p:nvPr/>
            </p:nvSpPr>
            <p:spPr>
              <a:xfrm>
                <a:off x="497614" y="4448060"/>
                <a:ext cx="542131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5, 'mathAnswerShape': 1}">
                <a:extLst>
                  <a:ext uri="{FF2B5EF4-FFF2-40B4-BE49-F238E27FC236}">
                    <a16:creationId xmlns:a16="http://schemas.microsoft.com/office/drawing/2014/main" id="{A496C2C2-B535-858E-EE55-1520F7A465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448060"/>
                <a:ext cx="5421313" cy="630441"/>
              </a:xfrm>
              <a:prstGeom prst="rect">
                <a:avLst/>
              </a:prstGeom>
              <a:blipFill>
                <a:blip r:embed="rId5"/>
                <a:stretch>
                  <a:fillRect l="-1800" r="-1687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9691820-16D3-E813-71CB-07D65C1D06EC}"/>
              </a:ext>
            </a:extLst>
          </p:cNvPr>
          <p:cNvSpPr txBox="1"/>
          <p:nvPr/>
        </p:nvSpPr>
        <p:spPr>
          <a:xfrm>
            <a:off x="449989" y="4984888"/>
            <a:ext cx="5712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菱形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52.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0197" title="H_89.82">
            <a:extLst>
              <a:ext uri="{FF2B5EF4-FFF2-40B4-BE49-F238E27FC236}">
                <a16:creationId xmlns:a16="http://schemas.microsoft.com/office/drawing/2014/main" id="{E5925C06-9070-CD6A-8492-190A2230FFA6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12224" y="3116407"/>
            <a:ext cx="2109909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5" name="yt_shape_10205"/>
          <p:cNvSpPr txBox="1"/>
          <p:nvPr/>
        </p:nvSpPr>
        <p:spPr>
          <a:xfrm>
            <a:off x="540000" y="3402982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【易错易混】易混淆菱形面积的两种算法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032B6A-DB1C-3E9A-EC5B-E57AE94E4EDA}"/>
              </a:ext>
            </a:extLst>
          </p:cNvPr>
          <p:cNvSpPr txBox="1"/>
          <p:nvPr/>
        </p:nvSpPr>
        <p:spPr>
          <a:xfrm>
            <a:off x="449989" y="3356176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【易错易混】易混淆菱形面积的两种算法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6" name="yt_shape_10206"/>
          <p:cNvSpPr txBox="1"/>
          <p:nvPr/>
        </p:nvSpPr>
        <p:spPr>
          <a:xfrm>
            <a:off x="540119" y="18124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a8d1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08" name="yt_table_1020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335198"/>
              </p:ext>
            </p:extLst>
          </p:nvPr>
        </p:nvGraphicFramePr>
        <p:xfrm>
          <a:off x="540047" y="2771904"/>
          <a:ext cx="8527670" cy="475488"/>
        </p:xfrm>
        <a:graphic>
          <a:graphicData uri="http://schemas.openxmlformats.org/drawingml/2006/table">
            <a:tbl>
              <a:tblPr/>
              <a:tblGrid>
                <a:gridCol w="2629345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  <a:gridCol w="2459482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</a:tbl>
          </a:graphicData>
        </a:graphic>
      </p:graphicFrame>
      <p:pic>
        <p:nvPicPr>
          <p:cNvPr id="10207" name="yt_image_10207_skip" title="H_91.53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02645" y="2771904"/>
            <a:ext cx="1547179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10" name="yt_shape_10210"/>
          <p:cNvSpPr txBox="1"/>
          <p:nvPr/>
        </p:nvSpPr>
        <p:spPr>
          <a:xfrm>
            <a:off x="540119" y="39851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c82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则该菱形的面积是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11" name="yt_table_10211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1397926"/>
                  </p:ext>
                </p:extLst>
              </p:nvPr>
            </p:nvGraphicFramePr>
            <p:xfrm>
              <a:off x="540047" y="4944558"/>
              <a:ext cx="8375270" cy="461074"/>
            </p:xfrm>
            <a:graphic>
              <a:graphicData uri="http://schemas.openxmlformats.org/drawingml/2006/table">
                <a:tbl>
                  <a:tblPr/>
                  <a:tblGrid>
                    <a:gridCol w="2629345">
                      <a:extLst>
                        <a:ext uri="{9D8B030D-6E8A-4147-A177-3AD203B41FA5}">
                          <a16:colId xmlns:a16="http://schemas.microsoft.com/office/drawing/2014/main" val="10028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8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211" name="yt_table_10211" descr="{&quot;rangeId&quot;:10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1397926"/>
                  </p:ext>
                </p:extLst>
              </p:nvPr>
            </p:nvGraphicFramePr>
            <p:xfrm>
              <a:off x="540047" y="4032089"/>
              <a:ext cx="8375270" cy="461074"/>
            </p:xfrm>
            <a:graphic>
              <a:graphicData uri="http://schemas.openxmlformats.org/drawingml/2006/table">
                <a:tbl>
                  <a:tblPr/>
                  <a:tblGrid>
                    <a:gridCol w="2629345">
                      <a:extLst>
                        <a:ext uri="{9D8B030D-6E8A-4147-A177-3AD203B41FA5}">
                          <a16:colId xmlns:a16="http://schemas.microsoft.com/office/drawing/2014/main" val="10028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299" r="-21828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5297" t="-1299" r="-4505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42ED05F-6276-361C-E54D-115520FA6B20}"/>
              </a:ext>
            </a:extLst>
          </p:cNvPr>
          <p:cNvSpPr txBox="1"/>
          <p:nvPr/>
        </p:nvSpPr>
        <p:spPr>
          <a:xfrm>
            <a:off x="6827096" y="22411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758DE6-3E04-E6B7-BCE1-79CBF390AA0C}"/>
              </a:ext>
            </a:extLst>
          </p:cNvPr>
          <p:cNvSpPr txBox="1"/>
          <p:nvPr/>
        </p:nvSpPr>
        <p:spPr>
          <a:xfrm>
            <a:off x="4260108" y="44138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3" name="yt_shape_10213"/>
          <p:cNvSpPr txBox="1"/>
          <p:nvPr/>
        </p:nvSpPr>
        <p:spPr>
          <a:xfrm>
            <a:off x="540000" y="127981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12" name="yt_image_10212" title="H_41.8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7981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15" name="yt_shape_10215"/>
          <p:cNvSpPr txBox="1"/>
          <p:nvPr/>
        </p:nvSpPr>
        <p:spPr>
          <a:xfrm>
            <a:off x="540119" y="18619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在平行四边形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则平行四边形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020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17" name="yt_table_1021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422264"/>
              </p:ext>
            </p:extLst>
          </p:nvPr>
        </p:nvGraphicFramePr>
        <p:xfrm>
          <a:off x="540047" y="2821414"/>
          <a:ext cx="7352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</a:tbl>
          </a:graphicData>
        </a:graphic>
      </p:graphicFrame>
      <p:pic>
        <p:nvPicPr>
          <p:cNvPr id="10216" name="yt_image_10216_skip" title="H_75.6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3271" y="2821414"/>
            <a:ext cx="1576560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19" name="yt_shape_10219"/>
          <p:cNvSpPr txBox="1"/>
          <p:nvPr/>
        </p:nvSpPr>
        <p:spPr>
          <a:xfrm>
            <a:off x="540119" y="38323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877c"/>
              </a:rPr>
              <a:t> </a:t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21" name="yt_table_10221_skip" title="H_136.55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0420996"/>
                  </p:ext>
                </p:extLst>
              </p:nvPr>
            </p:nvGraphicFramePr>
            <p:xfrm>
              <a:off x="540047" y="4791757"/>
              <a:ext cx="4568952" cy="1734187"/>
            </p:xfrm>
            <a:graphic>
              <a:graphicData uri="http://schemas.openxmlformats.org/drawingml/2006/table">
                <a:tbl>
                  <a:tblPr/>
                  <a:tblGrid>
                    <a:gridCol w="4568952">
                      <a:extLst>
                        <a:ext uri="{9D8B030D-6E8A-4147-A177-3AD203B41FA5}">
                          <a16:colId xmlns:a16="http://schemas.microsoft.com/office/drawing/2014/main" val="100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四边形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ACED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是菱形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四边形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ABCD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的面积为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221" name="yt_table_10221_skip" descr="{&quot;rangeId&quot;:13,&quot;type&quot;:&quot;Option&quot;,&quot;drawing&quot;:[&quot;yt_image_10220&quot;]}" title="H_136.55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0420996"/>
                  </p:ext>
                </p:extLst>
              </p:nvPr>
            </p:nvGraphicFramePr>
            <p:xfrm>
              <a:off x="540047" y="4411943"/>
              <a:ext cx="4568952" cy="1734187"/>
            </p:xfrm>
            <a:graphic>
              <a:graphicData uri="http://schemas.openxmlformats.org/drawingml/2006/table">
                <a:tbl>
                  <a:tblPr/>
                  <a:tblGrid>
                    <a:gridCol w="4568952">
                      <a:extLst>
                        <a:ext uri="{9D8B030D-6E8A-4147-A177-3AD203B41FA5}">
                          <a16:colId xmlns:a16="http://schemas.microsoft.com/office/drawing/2014/main" val="1003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四边形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ACED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是菱形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5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86842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220" name="yt_image_10220_skip" title="H_90.27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63751" y="4791757"/>
            <a:ext cx="1886148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7FE548-0E62-BC4D-06D0-AA3CBC48002B}"/>
              </a:ext>
            </a:extLst>
          </p:cNvPr>
          <p:cNvSpPr txBox="1"/>
          <p:nvPr/>
        </p:nvSpPr>
        <p:spPr>
          <a:xfrm>
            <a:off x="2278908" y="229066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55EF62-067F-A4D3-54C6-75AE1E3BABA1}"/>
              </a:ext>
            </a:extLst>
          </p:cNvPr>
          <p:cNvSpPr txBox="1"/>
          <p:nvPr/>
        </p:nvSpPr>
        <p:spPr>
          <a:xfrm>
            <a:off x="5568208" y="42610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1842</Words>
  <Application>Microsoft Office PowerPoint</Application>
  <PresentationFormat>宽屏</PresentationFormat>
  <Paragraphs>161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2024-04-28T01:47:59Z</dcterms:created>
  <dcterms:modified xsi:type="dcterms:W3CDTF">2024-04-28T03:02:44Z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