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27" r:id="rId5"/>
    <p:sldId id="310" r:id="rId6"/>
    <p:sldId id="313" r:id="rId7"/>
    <p:sldId id="314" r:id="rId8"/>
    <p:sldId id="315" r:id="rId9"/>
    <p:sldId id="328" r:id="rId10"/>
    <p:sldId id="316" r:id="rId11"/>
    <p:sldId id="319" r:id="rId12"/>
    <p:sldId id="320" r:id="rId13"/>
    <p:sldId id="324" r:id="rId14"/>
    <p:sldId id="326" r:id="rId15"/>
    <p:sldId id="329" r:id="rId16"/>
    <p:sldId id="33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91" name="yt_image_1119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231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3" name="yt_shape_11193"/>
          <p:cNvSpPr txBox="1"/>
          <p:nvPr/>
        </p:nvSpPr>
        <p:spPr>
          <a:xfrm>
            <a:off x="540000" y="2184475"/>
            <a:ext cx="750686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4" name="yt_shape_11194"/>
              <p:cNvSpPr txBox="1"/>
              <p:nvPr/>
            </p:nvSpPr>
            <p:spPr>
              <a:xfrm>
                <a:off x="540119" y="2673909"/>
                <a:ext cx="11492915" cy="24047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郑州七中月考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下列是用配方法解方程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的部分过程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30cf"/>
                  </a:rPr>
                  <a:t>开始出现错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误的一步是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194" name="yt_shape_11194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73909"/>
                <a:ext cx="11492915" cy="2404761"/>
              </a:xfrm>
              <a:prstGeom prst="rect">
                <a:avLst/>
              </a:prstGeom>
              <a:blipFill>
                <a:blip r:embed="rId3"/>
                <a:stretch>
                  <a:fillRect l="-1645" t="-2284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99" name="yt_table_111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97811"/>
              </p:ext>
            </p:extLst>
          </p:nvPr>
        </p:nvGraphicFramePr>
        <p:xfrm>
          <a:off x="540047" y="514030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pic>
        <p:nvPicPr>
          <p:cNvPr id="3" name="yt_shape_1714269080069" title="H_26.259764">
            <a:extLst>
              <a:ext uri="{FF2B5EF4-FFF2-40B4-BE49-F238E27FC236}">
                <a16:creationId xmlns:a16="http://schemas.microsoft.com/office/drawing/2014/main" id="{426F2649-A8E6-4C89-3EBB-C2E9E5DD1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3492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3FCD2C-BFF5-3853-F2A9-F1D7185A18DA}"/>
              </a:ext>
            </a:extLst>
          </p:cNvPr>
          <p:cNvSpPr txBox="1"/>
          <p:nvPr/>
        </p:nvSpPr>
        <p:spPr>
          <a:xfrm>
            <a:off x="2583708" y="3102591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5" name="yt_shape_11235"/>
              <p:cNvSpPr txBox="1"/>
              <p:nvPr/>
            </p:nvSpPr>
            <p:spPr>
              <a:xfrm>
                <a:off x="540120" y="2277256"/>
                <a:ext cx="11492915" cy="15485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欧几里得的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的方程的图解法是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a82c"/>
                  </a:rPr>
                  <a:t>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再在斜边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上截取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84fa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该方程的一个正根是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235" name="yt_shape_1123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77256"/>
                <a:ext cx="11492915" cy="1548565"/>
              </a:xfrm>
              <a:prstGeom prst="rect">
                <a:avLst/>
              </a:prstGeom>
              <a:blipFill>
                <a:blip r:embed="rId2"/>
                <a:stretch>
                  <a:fillRect l="-1645" t="-3543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38" name="yt_table_112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290154"/>
              </p:ext>
            </p:extLst>
          </p:nvPr>
        </p:nvGraphicFramePr>
        <p:xfrm>
          <a:off x="540047" y="3876609"/>
          <a:ext cx="4916805" cy="950976"/>
        </p:xfrm>
        <a:graphic>
          <a:graphicData uri="http://schemas.openxmlformats.org/drawingml/2006/table">
            <a:tbl>
              <a:tblPr/>
              <a:tblGrid>
                <a:gridCol w="290703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009775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pic>
        <p:nvPicPr>
          <p:cNvPr id="11237" name="yt_image_11237_skip" title="H_83.7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4391" y="3876609"/>
            <a:ext cx="1725472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3EB153-C3E1-2DA6-75F5-BF62AEF19AEC}"/>
              </a:ext>
            </a:extLst>
          </p:cNvPr>
          <p:cNvSpPr txBox="1"/>
          <p:nvPr/>
        </p:nvSpPr>
        <p:spPr>
          <a:xfrm>
            <a:off x="3802909" y="33396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0" name="yt_shape_11240"/>
              <p:cNvSpPr txBox="1"/>
              <p:nvPr/>
            </p:nvSpPr>
            <p:spPr>
              <a:xfrm>
                <a:off x="540119" y="1167951"/>
                <a:ext cx="11111999" cy="1116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的值互为相反数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阅读下面的对话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解决后面的问题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40" name="yt_shape_112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7951"/>
                <a:ext cx="11111999" cy="1116781"/>
              </a:xfrm>
              <a:prstGeom prst="rect">
                <a:avLst/>
              </a:prstGeom>
              <a:blipFill>
                <a:blip r:embed="rId2"/>
                <a:stretch>
                  <a:fillRect l="-1701" r="-1482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3" name="yt_image_11243" title="H_135.1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8278" y="2244098"/>
            <a:ext cx="4675444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45" name="yt_shape_11245"/>
              <p:cNvSpPr txBox="1"/>
              <p:nvPr/>
            </p:nvSpPr>
            <p:spPr>
              <a:xfrm>
                <a:off x="540000" y="4113812"/>
                <a:ext cx="5847755" cy="19362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亲爱的同学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想出解决问题的好办法了吗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原式的值恒大于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，最小值为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45" name="yt_shape_11245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13812"/>
                <a:ext cx="5847755" cy="1936236"/>
              </a:xfrm>
              <a:prstGeom prst="rect">
                <a:avLst/>
              </a:prstGeom>
              <a:blipFill>
                <a:blip r:embed="rId4"/>
                <a:stretch>
                  <a:fillRect l="-3233" t="-2839" r="-2190" b="-4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33041A-2AFC-AD43-4F1D-162A0CFD6647}"/>
                  </a:ext>
                </a:extLst>
              </p:cNvPr>
              <p:cNvSpPr txBox="1"/>
              <p:nvPr/>
            </p:nvSpPr>
            <p:spPr>
              <a:xfrm>
                <a:off x="5434858" y="1040195"/>
                <a:ext cx="142309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9633041A-2AFC-AD43-4F1D-162A0CFD6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4858" y="1040195"/>
                <a:ext cx="1423099" cy="775221"/>
              </a:xfrm>
              <a:prstGeom prst="rect">
                <a:avLst/>
              </a:prstGeom>
              <a:blipFill>
                <a:blip r:embed="rId5"/>
                <a:stretch>
                  <a:fillRect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1AA600-6C0A-3CF2-042E-F4E15D2C52FC}"/>
                  </a:ext>
                </a:extLst>
              </p:cNvPr>
              <p:cNvSpPr txBox="1"/>
              <p:nvPr/>
            </p:nvSpPr>
            <p:spPr>
              <a:xfrm>
                <a:off x="449989" y="4542494"/>
                <a:ext cx="5785929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4}">
                <a:extLst>
                  <a:ext uri="{FF2B5EF4-FFF2-40B4-BE49-F238E27FC236}">
                    <a16:creationId xmlns:a16="http://schemas.microsoft.com/office/drawing/2014/main" id="{511AA600-6C0A-3CF2-042E-F4E15D2C5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2494"/>
                <a:ext cx="5785929" cy="899110"/>
              </a:xfrm>
              <a:prstGeom prst="rect">
                <a:avLst/>
              </a:prstGeom>
              <a:blipFill>
                <a:blip r:embed="rId6"/>
                <a:stretch>
                  <a:fillRect l="-1686" r="-158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0BEDF1-A0FC-C56E-F187-F1128A3667B4}"/>
                  </a:ext>
                </a:extLst>
              </p:cNvPr>
              <p:cNvSpPr txBox="1"/>
              <p:nvPr/>
            </p:nvSpPr>
            <p:spPr>
              <a:xfrm>
                <a:off x="449989" y="5347992"/>
                <a:ext cx="47235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原式的值恒大于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，最小值为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310BEDF1-A0FC-C56E-F187-F1128A366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7992"/>
                <a:ext cx="4723511" cy="730136"/>
              </a:xfrm>
              <a:prstGeom prst="rect">
                <a:avLst/>
              </a:prstGeom>
              <a:blipFill>
                <a:blip r:embed="rId7"/>
                <a:stretch>
                  <a:fillRect l="-2065" r="-206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9" name="yt_shape_1124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48" name="yt_image_1124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1" name="yt_shape_11251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吴忠一中单元卷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36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请你根据此条件判断这个三角形的形状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50d6"/>
              </a:rPr>
              <a:t>在等式两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边同时乘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再进行配方求解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9FB83C-E0A8-7636-C186-C95945D517AF}"/>
              </a:ext>
            </a:extLst>
          </p:cNvPr>
          <p:cNvSpPr txBox="1"/>
          <p:nvPr/>
        </p:nvSpPr>
        <p:spPr>
          <a:xfrm>
            <a:off x="450108" y="2811035"/>
            <a:ext cx="519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676C2A-ED76-B4B9-62E8-7736A7AC4EE8}"/>
              </a:ext>
            </a:extLst>
          </p:cNvPr>
          <p:cNvSpPr txBox="1"/>
          <p:nvPr/>
        </p:nvSpPr>
        <p:spPr>
          <a:xfrm>
            <a:off x="450108" y="3286523"/>
            <a:ext cx="482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90ECFB-4C04-9D56-0605-5118A2E5ED98}"/>
              </a:ext>
            </a:extLst>
          </p:cNvPr>
          <p:cNvSpPr txBox="1"/>
          <p:nvPr/>
        </p:nvSpPr>
        <p:spPr>
          <a:xfrm>
            <a:off x="450108" y="3762011"/>
            <a:ext cx="550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B242FF-B635-E7C4-FA14-F25F209AD9A3}"/>
              </a:ext>
            </a:extLst>
          </p:cNvPr>
          <p:cNvSpPr txBox="1"/>
          <p:nvPr/>
        </p:nvSpPr>
        <p:spPr>
          <a:xfrm>
            <a:off x="450108" y="4237499"/>
            <a:ext cx="708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961BFB-EED0-7224-FCFB-10E857A6AB7E}"/>
              </a:ext>
            </a:extLst>
          </p:cNvPr>
          <p:cNvSpPr txBox="1"/>
          <p:nvPr/>
        </p:nvSpPr>
        <p:spPr>
          <a:xfrm>
            <a:off x="450108" y="4712988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E7ACD4-951A-4027-68F1-B161F10BF682}"/>
              </a:ext>
            </a:extLst>
          </p:cNvPr>
          <p:cNvSpPr txBox="1"/>
          <p:nvPr/>
        </p:nvSpPr>
        <p:spPr>
          <a:xfrm>
            <a:off x="450108" y="5188475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CDAB10-5C75-4D48-282F-EC119FFDC2E3}"/>
              </a:ext>
            </a:extLst>
          </p:cNvPr>
          <p:cNvSpPr txBox="1"/>
          <p:nvPr/>
        </p:nvSpPr>
        <p:spPr>
          <a:xfrm>
            <a:off x="450108" y="5663963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9C55B5-23ED-E976-FDE9-F7D1042ED32A}"/>
              </a:ext>
            </a:extLst>
          </p:cNvPr>
          <p:cNvSpPr txBox="1"/>
          <p:nvPr/>
        </p:nvSpPr>
        <p:spPr>
          <a:xfrm>
            <a:off x="450108" y="6139451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" name="yt_shape_11253"/>
          <p:cNvSpPr txBox="1"/>
          <p:nvPr/>
        </p:nvSpPr>
        <p:spPr>
          <a:xfrm>
            <a:off x="540000" y="2194414"/>
            <a:ext cx="652903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利用配方法求最值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先阅读理解下面的例题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再按要求解答问题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例题：求代数式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的最小值是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59" name="yt_shape_11259"/>
              <p:cNvSpPr txBox="1"/>
              <p:nvPr/>
            </p:nvSpPr>
            <p:spPr>
              <a:xfrm>
                <a:off x="540000" y="900000"/>
                <a:ext cx="6671698" cy="54749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的最小值是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的最大值是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59" name="yt_shape_11259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71698" cy="5474960"/>
              </a:xfrm>
              <a:prstGeom prst="rect">
                <a:avLst/>
              </a:prstGeom>
              <a:blipFill>
                <a:blip r:embed="rId2"/>
                <a:stretch>
                  <a:fillRect l="-2834" t="-1002" r="-1828" b="-2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97FE26-8018-620E-39C7-8B298CCBEB0B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5312791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D697FE26-8018-620E-39C7-8B298CCBE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5312791" cy="899110"/>
              </a:xfrm>
              <a:prstGeom prst="rect">
                <a:avLst/>
              </a:prstGeom>
              <a:blipFill>
                <a:blip r:embed="rId3"/>
                <a:stretch>
                  <a:fillRect l="-1837" r="-1952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86F5F5-510C-C6DD-48E3-91294BEC0DDE}"/>
                  </a:ext>
                </a:extLst>
              </p:cNvPr>
              <p:cNvSpPr txBox="1"/>
              <p:nvPr/>
            </p:nvSpPr>
            <p:spPr>
              <a:xfrm>
                <a:off x="449989" y="2134180"/>
                <a:ext cx="2826767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7086F5F5-510C-C6DD-48E3-91294BEC0D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4180"/>
                <a:ext cx="2826767" cy="899109"/>
              </a:xfrm>
              <a:prstGeom prst="rect">
                <a:avLst/>
              </a:prstGeom>
              <a:blipFill>
                <a:blip r:embed="rId4"/>
                <a:stretch>
                  <a:fillRect l="-3448" r="-3448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65AF99-334B-0B51-9BF2-183D470A94C0}"/>
                  </a:ext>
                </a:extLst>
              </p:cNvPr>
              <p:cNvSpPr txBox="1"/>
              <p:nvPr/>
            </p:nvSpPr>
            <p:spPr>
              <a:xfrm>
                <a:off x="449989" y="2939677"/>
                <a:ext cx="3684016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EF65AF99-334B-0B51-9BF2-183D470A9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9677"/>
                <a:ext cx="3684016" cy="899110"/>
              </a:xfrm>
              <a:prstGeom prst="rect">
                <a:avLst/>
              </a:prstGeom>
              <a:blipFill>
                <a:blip r:embed="rId5"/>
                <a:stretch>
                  <a:fillRect l="-2649" r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B82498-08D1-3399-2F5A-50875571C4D4}"/>
                  </a:ext>
                </a:extLst>
              </p:cNvPr>
              <p:cNvSpPr txBox="1"/>
              <p:nvPr/>
            </p:nvSpPr>
            <p:spPr>
              <a:xfrm>
                <a:off x="449989" y="3745175"/>
                <a:ext cx="41901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的最小值是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B0B82498-08D1-3399-2F5A-50875571C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5175"/>
                <a:ext cx="4190111" cy="772808"/>
              </a:xfrm>
              <a:prstGeom prst="rect">
                <a:avLst/>
              </a:prstGeom>
              <a:blipFill>
                <a:blip r:embed="rId6"/>
                <a:stretch>
                  <a:fillRect l="-2329" r="-232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C2E18C1-D0BD-2120-5EF3-6B0C9ABB4EDC}"/>
              </a:ext>
            </a:extLst>
          </p:cNvPr>
          <p:cNvSpPr txBox="1"/>
          <p:nvPr/>
        </p:nvSpPr>
        <p:spPr>
          <a:xfrm>
            <a:off x="449989" y="4899859"/>
            <a:ext cx="491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F1BE10-0584-F6E5-F74E-4FEBB02E3837}"/>
              </a:ext>
            </a:extLst>
          </p:cNvPr>
          <p:cNvSpPr txBox="1"/>
          <p:nvPr/>
        </p:nvSpPr>
        <p:spPr>
          <a:xfrm>
            <a:off x="449989" y="5375347"/>
            <a:ext cx="6787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6D1048-7880-9A6B-083D-EC2935C46F10}"/>
              </a:ext>
            </a:extLst>
          </p:cNvPr>
          <p:cNvSpPr txBox="1"/>
          <p:nvPr/>
        </p:nvSpPr>
        <p:spPr>
          <a:xfrm>
            <a:off x="449989" y="5850836"/>
            <a:ext cx="39710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yt_shape_1126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某居民小区要在一块空地上建一个长方形花园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花园一边靠墙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92bd"/>
              </a:rPr>
              <a:t>墙足够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另三边用总长为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的栅栏围成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1a0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267" name="yt_image_11267" title="H_63.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8287" y="2427706"/>
            <a:ext cx="1755426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yt_shape_11269"/>
          <p:cNvSpPr txBox="1"/>
          <p:nvPr/>
        </p:nvSpPr>
        <p:spPr>
          <a:xfrm>
            <a:off x="540000" y="3331876"/>
            <a:ext cx="725038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所以花园的面积是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时，花园的面积最大，最大面积是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C39FD7-E1F2-D07B-2A0D-7449D980002D}"/>
              </a:ext>
            </a:extLst>
          </p:cNvPr>
          <p:cNvSpPr txBox="1"/>
          <p:nvPr/>
        </p:nvSpPr>
        <p:spPr>
          <a:xfrm>
            <a:off x="449989" y="3285070"/>
            <a:ext cx="663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2A140C-F29E-3569-24AA-871E43F9EC70}"/>
              </a:ext>
            </a:extLst>
          </p:cNvPr>
          <p:cNvSpPr txBox="1"/>
          <p:nvPr/>
        </p:nvSpPr>
        <p:spPr>
          <a:xfrm>
            <a:off x="449989" y="3760558"/>
            <a:ext cx="736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所以花园的面积是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D36E39-9A7B-0547-BD08-BA47707B65A0}"/>
              </a:ext>
            </a:extLst>
          </p:cNvPr>
          <p:cNvSpPr txBox="1"/>
          <p:nvPr/>
        </p:nvSpPr>
        <p:spPr>
          <a:xfrm>
            <a:off x="449989" y="4236046"/>
            <a:ext cx="460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6EC380-3608-D658-DA56-AA274B395D3B}"/>
              </a:ext>
            </a:extLst>
          </p:cNvPr>
          <p:cNvSpPr txBox="1"/>
          <p:nvPr/>
        </p:nvSpPr>
        <p:spPr>
          <a:xfrm>
            <a:off x="449989" y="4711535"/>
            <a:ext cx="340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1247F2-4862-8184-96A9-2270664806E6}"/>
              </a:ext>
            </a:extLst>
          </p:cNvPr>
          <p:cNvSpPr txBox="1"/>
          <p:nvPr/>
        </p:nvSpPr>
        <p:spPr>
          <a:xfrm>
            <a:off x="449989" y="5187022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6ACE40-5C47-CDC3-3396-8F15563AC26C}"/>
              </a:ext>
            </a:extLst>
          </p:cNvPr>
          <p:cNvSpPr txBox="1"/>
          <p:nvPr/>
        </p:nvSpPr>
        <p:spPr>
          <a:xfrm>
            <a:off x="449989" y="5662510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3AAA89-2A62-EC38-13C8-2BE36CAA5C41}"/>
              </a:ext>
            </a:extLst>
          </p:cNvPr>
          <p:cNvSpPr txBox="1"/>
          <p:nvPr/>
        </p:nvSpPr>
        <p:spPr>
          <a:xfrm>
            <a:off x="449989" y="6137998"/>
            <a:ext cx="6768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时，花园的面积最大，最大面积是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2064052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02" name="yt_shape_11202"/>
          <p:cNvSpPr txBox="1"/>
          <p:nvPr/>
        </p:nvSpPr>
        <p:spPr>
          <a:xfrm>
            <a:off x="540000" y="2543355"/>
            <a:ext cx="29815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3" name="yt_shape_11203"/>
              <p:cNvSpPr txBox="1"/>
              <p:nvPr/>
            </p:nvSpPr>
            <p:spPr>
              <a:xfrm>
                <a:off x="540000" y="3022658"/>
                <a:ext cx="4027321" cy="2131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3" name="yt_shape_11203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2658"/>
                <a:ext cx="4027321" cy="2131289"/>
              </a:xfrm>
              <a:prstGeom prst="rect">
                <a:avLst/>
              </a:prstGeom>
              <a:blipFill>
                <a:blip r:embed="rId2"/>
                <a:stretch>
                  <a:fillRect l="-4697" r="-3636" b="-4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91973E-8259-D883-73FD-1C1FAD541737}"/>
                  </a:ext>
                </a:extLst>
              </p:cNvPr>
              <p:cNvSpPr txBox="1"/>
              <p:nvPr/>
            </p:nvSpPr>
            <p:spPr>
              <a:xfrm>
                <a:off x="449989" y="2975852"/>
                <a:ext cx="4168457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mathAnswerShape': 1}">
                <a:extLst>
                  <a:ext uri="{FF2B5EF4-FFF2-40B4-BE49-F238E27FC236}">
                    <a16:creationId xmlns:a16="http://schemas.microsoft.com/office/drawing/2014/main" id="{D191973E-8259-D883-73FD-1C1FAD5417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5852"/>
                <a:ext cx="4168457" cy="899110"/>
              </a:xfrm>
              <a:prstGeom prst="rect">
                <a:avLst/>
              </a:prstGeom>
              <a:blipFill>
                <a:blip r:embed="rId3"/>
                <a:stretch>
                  <a:fillRect l="-2339" r="-2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44427C-1290-96EE-C4A4-6D0394EC2F5D}"/>
                  </a:ext>
                </a:extLst>
              </p:cNvPr>
              <p:cNvSpPr txBox="1"/>
              <p:nvPr/>
            </p:nvSpPr>
            <p:spPr>
              <a:xfrm>
                <a:off x="449989" y="3781350"/>
                <a:ext cx="39742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EC44427C-1290-96EE-C4A4-6D0394EC2F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1350"/>
                <a:ext cx="3974211" cy="766077"/>
              </a:xfrm>
              <a:prstGeom prst="rect">
                <a:avLst/>
              </a:prstGeom>
              <a:blipFill>
                <a:blip r:embed="rId4"/>
                <a:stretch>
                  <a:fillRect l="-2454" r="-23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D777F2-6009-4E56-61EF-A128FFE0C863}"/>
                  </a:ext>
                </a:extLst>
              </p:cNvPr>
              <p:cNvSpPr txBox="1"/>
              <p:nvPr/>
            </p:nvSpPr>
            <p:spPr>
              <a:xfrm>
                <a:off x="449989" y="4453815"/>
                <a:ext cx="27248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A5D777F2-6009-4E56-61EF-A128FFE0C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3815"/>
                <a:ext cx="2724849" cy="726326"/>
              </a:xfrm>
              <a:prstGeom prst="rect">
                <a:avLst/>
              </a:prstGeom>
              <a:blipFill>
                <a:blip r:embed="rId5"/>
                <a:stretch>
                  <a:fillRect l="-3579" r="-357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5" name="yt_shape_11205"/>
              <p:cNvSpPr txBox="1"/>
              <p:nvPr/>
            </p:nvSpPr>
            <p:spPr>
              <a:xfrm>
                <a:off x="540000" y="2287644"/>
                <a:ext cx="4167936" cy="2642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5" name="yt_shape_11205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7644"/>
                <a:ext cx="4167936" cy="2642711"/>
              </a:xfrm>
              <a:prstGeom prst="rect">
                <a:avLst/>
              </a:prstGeom>
              <a:blipFill>
                <a:blip r:embed="rId2"/>
                <a:stretch>
                  <a:fillRect l="-4539" t="-1843" r="-3514" b="-2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92768C-BA12-DD42-6EA1-AEF24A19A479}"/>
                  </a:ext>
                </a:extLst>
              </p:cNvPr>
              <p:cNvSpPr txBox="1"/>
              <p:nvPr/>
            </p:nvSpPr>
            <p:spPr>
              <a:xfrm>
                <a:off x="449989" y="2716326"/>
                <a:ext cx="42409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7D92768C-BA12-DD42-6EA1-AEF24A19A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6326"/>
                <a:ext cx="4240911" cy="766077"/>
              </a:xfrm>
              <a:prstGeom prst="rect">
                <a:avLst/>
              </a:prstGeom>
              <a:blipFill>
                <a:blip r:embed="rId3"/>
                <a:stretch>
                  <a:fillRect l="-2299" r="-21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7C6D2D-7878-B919-3E0B-FB67841A2D54}"/>
                  </a:ext>
                </a:extLst>
              </p:cNvPr>
              <p:cNvSpPr txBox="1"/>
              <p:nvPr/>
            </p:nvSpPr>
            <p:spPr>
              <a:xfrm>
                <a:off x="449989" y="3388791"/>
                <a:ext cx="4123563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9B7C6D2D-7878-B919-3E0B-FB67841A2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8791"/>
                <a:ext cx="4123563" cy="850024"/>
              </a:xfrm>
              <a:prstGeom prst="rect">
                <a:avLst/>
              </a:prstGeom>
              <a:blipFill>
                <a:blip r:embed="rId4"/>
                <a:stretch>
                  <a:fillRect l="-2367" r="-236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2AF253-F133-CA72-4E3E-6F32F24F9220}"/>
                  </a:ext>
                </a:extLst>
              </p:cNvPr>
              <p:cNvSpPr txBox="1"/>
              <p:nvPr/>
            </p:nvSpPr>
            <p:spPr>
              <a:xfrm>
                <a:off x="449989" y="4145203"/>
                <a:ext cx="430771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3C2AF253-F133-CA72-4E3E-6F32F24F92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5203"/>
                <a:ext cx="4307713" cy="806400"/>
              </a:xfrm>
              <a:prstGeom prst="rect">
                <a:avLst/>
              </a:prstGeom>
              <a:blipFill>
                <a:blip r:embed="rId5"/>
                <a:stretch>
                  <a:fillRect l="-2266" r="-226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18553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配方法的应用</a:t>
            </a:r>
          </a:p>
        </p:txBody>
      </p:sp>
      <p:sp>
        <p:nvSpPr>
          <p:cNvPr id="11209" name="yt_shape_11209"/>
          <p:cNvSpPr txBox="1"/>
          <p:nvPr/>
        </p:nvSpPr>
        <p:spPr>
          <a:xfrm>
            <a:off x="540000" y="2344734"/>
            <a:ext cx="10815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10" name="yt_table_11210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813203"/>
                  </p:ext>
                </p:extLst>
              </p:nvPr>
            </p:nvGraphicFramePr>
            <p:xfrm>
              <a:off x="540047" y="2824037"/>
              <a:ext cx="6632893" cy="1058038"/>
            </p:xfrm>
            <a:graphic>
              <a:graphicData uri="http://schemas.openxmlformats.org/drawingml/2006/table">
                <a:tbl>
                  <a:tblPr/>
                  <a:tblGrid>
                    <a:gridCol w="3638868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994025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210" name="yt_table_11210" descr="{&quot;rangeId&quot;:5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3813203"/>
                  </p:ext>
                </p:extLst>
              </p:nvPr>
            </p:nvGraphicFramePr>
            <p:xfrm>
              <a:off x="540047" y="1868737"/>
              <a:ext cx="6632893" cy="1058038"/>
            </p:xfrm>
            <a:graphic>
              <a:graphicData uri="http://schemas.openxmlformats.org/drawingml/2006/table">
                <a:tbl>
                  <a:tblPr/>
                  <a:tblGrid>
                    <a:gridCol w="3638868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994025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2412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1341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11" name="yt_shape_11211"/>
          <p:cNvSpPr txBox="1"/>
          <p:nvPr/>
        </p:nvSpPr>
        <p:spPr>
          <a:xfrm>
            <a:off x="540000" y="3932629"/>
            <a:ext cx="95138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通过配方能说明它的值一定是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2" name="yt_table_112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779504"/>
              </p:ext>
            </p:extLst>
          </p:nvPr>
        </p:nvGraphicFramePr>
        <p:xfrm>
          <a:off x="540047" y="4411932"/>
          <a:ext cx="5493068" cy="950976"/>
        </p:xfrm>
        <a:graphic>
          <a:graphicData uri="http://schemas.openxmlformats.org/drawingml/2006/table">
            <a:tbl>
              <a:tblPr/>
              <a:tblGrid>
                <a:gridCol w="3638868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pic>
        <p:nvPicPr>
          <p:cNvPr id="3" name="yt_shape_1714269080142" title="H_26.259764">
            <a:extLst>
              <a:ext uri="{FF2B5EF4-FFF2-40B4-BE49-F238E27FC236}">
                <a16:creationId xmlns:a16="http://schemas.microsoft.com/office/drawing/2014/main" id="{EA58C832-C5F1-EBF1-8A35-74317771E5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057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A130AF-FD85-4713-2CCA-A70F258BFBF0}"/>
              </a:ext>
            </a:extLst>
          </p:cNvPr>
          <p:cNvSpPr txBox="1"/>
          <p:nvPr/>
        </p:nvSpPr>
        <p:spPr>
          <a:xfrm>
            <a:off x="10348051" y="22979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33B0AF-5DB1-E829-36D0-3B57693139B8}"/>
              </a:ext>
            </a:extLst>
          </p:cNvPr>
          <p:cNvSpPr txBox="1"/>
          <p:nvPr/>
        </p:nvSpPr>
        <p:spPr>
          <a:xfrm>
            <a:off x="9041539" y="3885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119" y="195559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做一做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一个小球从地面以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的初速度竖直向上弹出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f2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它在空中的高度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满足关系式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dbce"/>
              </a:rPr>
              <a:t>当小球的高度为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15" name="yt_shape_11215"/>
          <p:cNvSpPr txBox="1"/>
          <p:nvPr/>
        </p:nvSpPr>
        <p:spPr>
          <a:xfrm>
            <a:off x="540000" y="3395156"/>
            <a:ext cx="42639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000" y="4354591"/>
            <a:ext cx="23948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217" name="yt_shape_11217"/>
          <p:cNvSpPr txBox="1"/>
          <p:nvPr/>
        </p:nvSpPr>
        <p:spPr>
          <a:xfrm>
            <a:off x="540000" y="4833894"/>
            <a:ext cx="6344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答：当小球的高度为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时，时间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DAE84B-A4FA-3F49-EC46-7E4CBB66519C}"/>
              </a:ext>
            </a:extLst>
          </p:cNvPr>
          <p:cNvSpPr txBox="1"/>
          <p:nvPr/>
        </p:nvSpPr>
        <p:spPr>
          <a:xfrm>
            <a:off x="449989" y="3348350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C8AC4-0BBF-6DB2-189E-7F09B652AFF8}"/>
              </a:ext>
            </a:extLst>
          </p:cNvPr>
          <p:cNvSpPr txBox="1"/>
          <p:nvPr/>
        </p:nvSpPr>
        <p:spPr>
          <a:xfrm>
            <a:off x="449989" y="3823838"/>
            <a:ext cx="318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2395C3-1FE7-6B2A-0813-1C7902E6E055}"/>
              </a:ext>
            </a:extLst>
          </p:cNvPr>
          <p:cNvSpPr txBox="1"/>
          <p:nvPr/>
        </p:nvSpPr>
        <p:spPr>
          <a:xfrm>
            <a:off x="449989" y="4307786"/>
            <a:ext cx="2551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A0C1ED-73C9-CD4F-D350-9BD21078E1C9}"/>
              </a:ext>
            </a:extLst>
          </p:cNvPr>
          <p:cNvSpPr txBox="1"/>
          <p:nvPr/>
        </p:nvSpPr>
        <p:spPr>
          <a:xfrm>
            <a:off x="449989" y="4787088"/>
            <a:ext cx="646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答：当小球的高度为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时，时间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000" y="3394742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【易错易混】配方时没有将二次项系数化为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CC29E0-85E3-76A5-7737-70F9A4352616}"/>
              </a:ext>
            </a:extLst>
          </p:cNvPr>
          <p:cNvSpPr txBox="1"/>
          <p:nvPr/>
        </p:nvSpPr>
        <p:spPr>
          <a:xfrm>
            <a:off x="449989" y="3347936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【易错易混】配方时没有将二次项系数化为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导致错误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19" name="yt_shape_11219"/>
              <p:cNvSpPr txBox="1"/>
              <p:nvPr/>
            </p:nvSpPr>
            <p:spPr>
              <a:xfrm>
                <a:off x="540000" y="1127454"/>
                <a:ext cx="5054269" cy="4963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解：移项，得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二次项系数化为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1219" name="yt_shape_11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7454"/>
                <a:ext cx="5054269" cy="4963090"/>
              </a:xfrm>
              <a:prstGeom prst="rect">
                <a:avLst/>
              </a:prstGeom>
              <a:blipFill>
                <a:blip r:embed="rId2"/>
                <a:stretch>
                  <a:fillRect l="-3739" t="-1106" r="-2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B26A87-CDFE-74E5-E7A5-A79E9CA2AC39}"/>
              </a:ext>
            </a:extLst>
          </p:cNvPr>
          <p:cNvSpPr txBox="1"/>
          <p:nvPr/>
        </p:nvSpPr>
        <p:spPr>
          <a:xfrm>
            <a:off x="449989" y="1556136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EB2DDC-5D8A-8177-0368-FFF5A88DC322}"/>
                  </a:ext>
                </a:extLst>
              </p:cNvPr>
              <p:cNvSpPr txBox="1"/>
              <p:nvPr/>
            </p:nvSpPr>
            <p:spPr>
              <a:xfrm>
                <a:off x="449989" y="2031624"/>
                <a:ext cx="51854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二次项系数化为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pageBreak': True}">
                <a:extLst>
                  <a:ext uri="{FF2B5EF4-FFF2-40B4-BE49-F238E27FC236}">
                    <a16:creationId xmlns:a16="http://schemas.microsoft.com/office/drawing/2014/main" id="{AAEB2DDC-5D8A-8177-0368-FFF5A88DC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1624"/>
                <a:ext cx="5185473" cy="767474"/>
              </a:xfrm>
              <a:prstGeom prst="rect">
                <a:avLst/>
              </a:prstGeom>
              <a:blipFill>
                <a:blip r:embed="rId3"/>
                <a:stretch>
                  <a:fillRect l="-1882" r="-18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12EB98-3810-4CA4-62E9-7A6BB7930151}"/>
                  </a:ext>
                </a:extLst>
              </p:cNvPr>
              <p:cNvSpPr txBox="1"/>
              <p:nvPr/>
            </p:nvSpPr>
            <p:spPr>
              <a:xfrm>
                <a:off x="449989" y="2705486"/>
                <a:ext cx="44234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pageBreak': True}">
                <a:extLst>
                  <a:ext uri="{FF2B5EF4-FFF2-40B4-BE49-F238E27FC236}">
                    <a16:creationId xmlns:a16="http://schemas.microsoft.com/office/drawing/2014/main" id="{5812EB98-3810-4CA4-62E9-7A6BB7930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5486"/>
                <a:ext cx="4423473" cy="767474"/>
              </a:xfrm>
              <a:prstGeom prst="rect">
                <a:avLst/>
              </a:prstGeom>
              <a:blipFill>
                <a:blip r:embed="rId4"/>
                <a:stretch>
                  <a:fillRect l="-2207" r="-22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C3AE5A-E256-A4D3-7D5C-3779CB84EEE8}"/>
                  </a:ext>
                </a:extLst>
              </p:cNvPr>
              <p:cNvSpPr txBox="1"/>
              <p:nvPr/>
            </p:nvSpPr>
            <p:spPr>
              <a:xfrm>
                <a:off x="449989" y="3379348"/>
                <a:ext cx="2716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pageBreak': True}">
                <a:extLst>
                  <a:ext uri="{FF2B5EF4-FFF2-40B4-BE49-F238E27FC236}">
                    <a16:creationId xmlns:a16="http://schemas.microsoft.com/office/drawing/2014/main" id="{E3C3AE5A-E256-A4D3-7D5C-3779CB84E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9348"/>
                <a:ext cx="2716911" cy="768490"/>
              </a:xfrm>
              <a:prstGeom prst="rect">
                <a:avLst/>
              </a:prstGeom>
              <a:blipFill>
                <a:blip r:embed="rId5"/>
                <a:stretch>
                  <a:fillRect l="-3587" r="-33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3CB47E-2CA5-3DBB-B16C-186639C5F373}"/>
                  </a:ext>
                </a:extLst>
              </p:cNvPr>
              <p:cNvSpPr txBox="1"/>
              <p:nvPr/>
            </p:nvSpPr>
            <p:spPr>
              <a:xfrm>
                <a:off x="449989" y="4054226"/>
                <a:ext cx="2456624" cy="852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pageBreak': True}">
                <a:extLst>
                  <a:ext uri="{FF2B5EF4-FFF2-40B4-BE49-F238E27FC236}">
                    <a16:creationId xmlns:a16="http://schemas.microsoft.com/office/drawing/2014/main" id="{2D3CB47E-2CA5-3DBB-B16C-186639C5F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4226"/>
                <a:ext cx="2456624" cy="852183"/>
              </a:xfrm>
              <a:prstGeom prst="rect">
                <a:avLst/>
              </a:prstGeom>
              <a:blipFill>
                <a:blip r:embed="rId6"/>
                <a:stretch>
                  <a:fillRect l="-3970" r="-372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465E74-C666-FF25-9C4E-C45AA0B2B1E3}"/>
                  </a:ext>
                </a:extLst>
              </p:cNvPr>
              <p:cNvSpPr txBox="1"/>
              <p:nvPr/>
            </p:nvSpPr>
            <p:spPr>
              <a:xfrm>
                <a:off x="449989" y="4812797"/>
                <a:ext cx="4002913" cy="852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, 'pageBreak': True}">
                <a:extLst>
                  <a:ext uri="{FF2B5EF4-FFF2-40B4-BE49-F238E27FC236}">
                    <a16:creationId xmlns:a16="http://schemas.microsoft.com/office/drawing/2014/main" id="{6D465E74-C666-FF25-9C4E-C45AA0B2B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2797"/>
                <a:ext cx="4002913" cy="852183"/>
              </a:xfrm>
              <a:prstGeom prst="rect">
                <a:avLst/>
              </a:prstGeom>
              <a:blipFill>
                <a:blip r:embed="rId7"/>
                <a:stretch>
                  <a:fillRect l="-2439" r="-2439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3" name="yt_shape_11223"/>
              <p:cNvSpPr txBox="1"/>
              <p:nvPr/>
            </p:nvSpPr>
            <p:spPr>
              <a:xfrm>
                <a:off x="540000" y="2185052"/>
                <a:ext cx="5669822" cy="2847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解：二次项系数化为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两边同时开平方，得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3" name="yt_shape_11223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5052"/>
                <a:ext cx="5669822" cy="2847896"/>
              </a:xfrm>
              <a:prstGeom prst="rect">
                <a:avLst/>
              </a:prstGeom>
              <a:blipFill>
                <a:blip r:embed="rId2"/>
                <a:stretch>
                  <a:fillRect l="-3333" r="-2258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1C2D4E-3FFD-7F7F-7D54-A36408449C6F}"/>
                  </a:ext>
                </a:extLst>
              </p:cNvPr>
              <p:cNvSpPr txBox="1"/>
              <p:nvPr/>
            </p:nvSpPr>
            <p:spPr>
              <a:xfrm>
                <a:off x="449989" y="2138246"/>
                <a:ext cx="5795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解：二次项系数化为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5B1C2D4E-3FFD-7F7F-7D54-A36408449C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8246"/>
                <a:ext cx="5795073" cy="766077"/>
              </a:xfrm>
              <a:prstGeom prst="rect">
                <a:avLst/>
              </a:prstGeom>
              <a:blipFill>
                <a:blip r:embed="rId3"/>
                <a:stretch>
                  <a:fillRect l="-1684" r="-16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27B732-D5AE-E346-BF6C-9BCA685FDC14}"/>
                  </a:ext>
                </a:extLst>
              </p:cNvPr>
              <p:cNvSpPr txBox="1"/>
              <p:nvPr/>
            </p:nvSpPr>
            <p:spPr>
              <a:xfrm>
                <a:off x="449989" y="2810711"/>
                <a:ext cx="36313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mathAnswerShape': 1}">
                <a:extLst>
                  <a:ext uri="{FF2B5EF4-FFF2-40B4-BE49-F238E27FC236}">
                    <a16:creationId xmlns:a16="http://schemas.microsoft.com/office/drawing/2014/main" id="{4627B732-D5AE-E346-BF6C-9BCA685FD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0711"/>
                <a:ext cx="3631311" cy="772808"/>
              </a:xfrm>
              <a:prstGeom prst="rect">
                <a:avLst/>
              </a:prstGeom>
              <a:blipFill>
                <a:blip r:embed="rId4"/>
                <a:stretch>
                  <a:fillRect l="-2685" r="-251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1EAD78-44C1-6F12-7C86-C09D0F0A7137}"/>
                  </a:ext>
                </a:extLst>
              </p:cNvPr>
              <p:cNvSpPr txBox="1"/>
              <p:nvPr/>
            </p:nvSpPr>
            <p:spPr>
              <a:xfrm>
                <a:off x="449989" y="3489908"/>
                <a:ext cx="5023612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两边同时开平方，得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F71EAD78-44C1-6F12-7C86-C09D0F0A7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9908"/>
                <a:ext cx="5023612" cy="849770"/>
              </a:xfrm>
              <a:prstGeom prst="rect">
                <a:avLst/>
              </a:prstGeom>
              <a:blipFill>
                <a:blip r:embed="rId5"/>
                <a:stretch>
                  <a:fillRect l="-1942" r="-182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BE96D7-FAF5-078B-563B-457451C71E0D}"/>
                  </a:ext>
                </a:extLst>
              </p:cNvPr>
              <p:cNvSpPr txBox="1"/>
              <p:nvPr/>
            </p:nvSpPr>
            <p:spPr>
              <a:xfrm>
                <a:off x="449989" y="4246065"/>
                <a:ext cx="3955288" cy="8061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F3BE96D7-FAF5-078B-563B-457451C71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6065"/>
                <a:ext cx="3955288" cy="806146"/>
              </a:xfrm>
              <a:prstGeom prst="rect">
                <a:avLst/>
              </a:prstGeom>
              <a:blipFill>
                <a:blip r:embed="rId6"/>
                <a:stretch>
                  <a:fillRect l="-2465" r="-2311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219">
            <a:extLst>
              <a:ext uri="{FF2B5EF4-FFF2-40B4-BE49-F238E27FC236}">
                <a16:creationId xmlns:a16="http://schemas.microsoft.com/office/drawing/2014/main" id="{9B3ED205-7456-62AD-50DF-4A9B3C9C0993}"/>
              </a:ext>
            </a:extLst>
          </p:cNvPr>
          <p:cNvSpPr txBox="1"/>
          <p:nvPr/>
        </p:nvSpPr>
        <p:spPr>
          <a:xfrm>
            <a:off x="540000" y="1844824"/>
            <a:ext cx="5054269" cy="42457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6" name="yt_shape_11226"/>
          <p:cNvSpPr txBox="1"/>
          <p:nvPr/>
        </p:nvSpPr>
        <p:spPr>
          <a:xfrm>
            <a:off x="540000" y="128162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25" name="yt_image_1122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162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8" name="yt_shape_11228"/>
          <p:cNvSpPr txBox="1"/>
          <p:nvPr/>
        </p:nvSpPr>
        <p:spPr>
          <a:xfrm>
            <a:off x="540120" y="18637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咸阳启迪中学期中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856e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29" name="yt_table_112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25781"/>
              </p:ext>
            </p:extLst>
          </p:nvPr>
        </p:nvGraphicFramePr>
        <p:xfrm>
          <a:off x="540047" y="2823222"/>
          <a:ext cx="5877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为任何实数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31" name="yt_shape_11231"/>
              <p:cNvSpPr txBox="1"/>
              <p:nvPr/>
            </p:nvSpPr>
            <p:spPr>
              <a:xfrm>
                <a:off x="540119" y="3824776"/>
                <a:ext cx="11492915" cy="1110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为任意实数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6377"/>
                  </a:rPr>
                  <a:t>的大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231" name="yt_shape_1123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4776"/>
                <a:ext cx="11492915" cy="1110047"/>
              </a:xfrm>
              <a:prstGeom prst="rect">
                <a:avLst/>
              </a:prstGeom>
              <a:blipFill>
                <a:blip r:embed="rId3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33" name="yt_table_112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385101"/>
              </p:ext>
            </p:extLst>
          </p:nvPr>
        </p:nvGraphicFramePr>
        <p:xfrm>
          <a:off x="540047" y="4985611"/>
          <a:ext cx="55724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819E0C-D596-130D-8D39-3FBD58DAB7B5}"/>
              </a:ext>
            </a:extLst>
          </p:cNvPr>
          <p:cNvSpPr txBox="1"/>
          <p:nvPr/>
        </p:nvSpPr>
        <p:spPr>
          <a:xfrm>
            <a:off x="1059709" y="22924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DD73C5-D2A5-7297-5FD2-D9555925D57A}"/>
              </a:ext>
            </a:extLst>
          </p:cNvPr>
          <p:cNvSpPr txBox="1"/>
          <p:nvPr/>
        </p:nvSpPr>
        <p:spPr>
          <a:xfrm>
            <a:off x="2278908" y="445291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2255</Words>
  <Application>Microsoft Office PowerPoint</Application>
  <PresentationFormat>宽屏</PresentationFormat>
  <Paragraphs>158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