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08" r:id="rId7"/>
    <p:sldId id="309" r:id="rId8"/>
    <p:sldId id="310" r:id="rId9"/>
    <p:sldId id="312" r:id="rId10"/>
    <p:sldId id="313" r:id="rId11"/>
    <p:sldId id="314" r:id="rId12"/>
    <p:sldId id="319" r:id="rId13"/>
    <p:sldId id="320" r:id="rId14"/>
    <p:sldId id="316" r:id="rId15"/>
    <p:sldId id="321" r:id="rId16"/>
    <p:sldId id="323" r:id="rId17"/>
    <p:sldId id="325" r:id="rId18"/>
    <p:sldId id="256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44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2.png"/><Relationship Id="rId7" Type="http://schemas.openxmlformats.org/officeDocument/2006/relationships/image" Target="../media/image3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44" name="yt_image_12844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985017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46" name="yt_shape_12846"/>
          <p:cNvSpPr txBox="1"/>
          <p:nvPr/>
        </p:nvSpPr>
        <p:spPr>
          <a:xfrm>
            <a:off x="540000" y="2567182"/>
            <a:ext cx="642964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相似三角形的判定定理的证明和应用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847" name="yt_shape_12847"/>
              <p:cNvSpPr txBox="1"/>
              <p:nvPr/>
            </p:nvSpPr>
            <p:spPr>
              <a:xfrm>
                <a:off x="540119" y="3056616"/>
                <a:ext cx="11492915" cy="165019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济南市期末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下列各组条件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21e65"/>
                  </a:rPr>
                  <a:t> </a:t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其中能判定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e5a48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2847" name="yt_shape_12847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056616"/>
                <a:ext cx="11492915" cy="1650195"/>
              </a:xfrm>
              <a:prstGeom prst="rect">
                <a:avLst/>
              </a:prstGeom>
              <a:blipFill>
                <a:blip r:embed="rId3"/>
                <a:stretch>
                  <a:fillRect l="-1645" t="-2952" b="-107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849" name="yt_table_1284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0878839"/>
              </p:ext>
            </p:extLst>
          </p:nvPr>
        </p:nvGraphicFramePr>
        <p:xfrm>
          <a:off x="540047" y="4757599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517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518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519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5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1"/>
                  </a:ext>
                </a:extLst>
              </a:tr>
            </a:tbl>
          </a:graphicData>
        </a:graphic>
      </p:graphicFrame>
      <p:pic>
        <p:nvPicPr>
          <p:cNvPr id="3" name="yt_shape_1714269330616">
            <a:extLst>
              <a:ext uri="{FF2B5EF4-FFF2-40B4-BE49-F238E27FC236}">
                <a16:creationId xmlns:a16="http://schemas.microsoft.com/office/drawing/2014/main" id="{B4CE9172-589A-63EC-AD55-9F1CF74B7A8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61763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29EF8A4-A499-1F6B-C829-E2AF80C895CA}"/>
              </a:ext>
            </a:extLst>
          </p:cNvPr>
          <p:cNvSpPr txBox="1"/>
          <p:nvPr/>
        </p:nvSpPr>
        <p:spPr>
          <a:xfrm>
            <a:off x="3301258" y="4219676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8" name="yt_shape_12898"/>
          <p:cNvSpPr txBox="1"/>
          <p:nvPr/>
        </p:nvSpPr>
        <p:spPr>
          <a:xfrm>
            <a:off x="612128" y="2026795"/>
            <a:ext cx="11111999" cy="949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8840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的垂线交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2900" name="yt_image_12900" title="H_85.5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15880" y="3284984"/>
            <a:ext cx="2439070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7157009-FB1B-A556-4BEF-51DC61A7D3E6}"/>
                  </a:ext>
                </a:extLst>
              </p:cNvPr>
              <p:cNvSpPr txBox="1"/>
              <p:nvPr/>
            </p:nvSpPr>
            <p:spPr>
              <a:xfrm>
                <a:off x="7923041" y="2374527"/>
                <a:ext cx="1100964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7157009-FB1B-A556-4BEF-51DC61A7D3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23041" y="2374527"/>
                <a:ext cx="1100964" cy="558242"/>
              </a:xfrm>
              <a:prstGeom prst="rect">
                <a:avLst/>
              </a:prstGeom>
              <a:blipFill>
                <a:blip r:embed="rId3"/>
                <a:stretch>
                  <a:fillRect l="-8889" b="-26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5" name="yt_shape_12905"/>
          <p:cNvSpPr txBox="1"/>
          <p:nvPr/>
        </p:nvSpPr>
        <p:spPr>
          <a:xfrm>
            <a:off x="576904" y="1987740"/>
            <a:ext cx="6904134" cy="406705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BCH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是菱形，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SAS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BH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BCH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675F518-38E2-158E-565C-F5FA4E8EEA01}"/>
              </a:ext>
            </a:extLst>
          </p:cNvPr>
          <p:cNvSpPr txBox="1"/>
          <p:nvPr/>
        </p:nvSpPr>
        <p:spPr>
          <a:xfrm>
            <a:off x="486893" y="2416422"/>
            <a:ext cx="5185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是菱形，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4C3C01F-94BE-36C1-9FE5-FE94605CAE1C}"/>
              </a:ext>
            </a:extLst>
          </p:cNvPr>
          <p:cNvSpPr txBox="1"/>
          <p:nvPr/>
        </p:nvSpPr>
        <p:spPr>
          <a:xfrm>
            <a:off x="486893" y="2891910"/>
            <a:ext cx="3761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FD0CE01-CE10-64E9-8B2F-EB95F991F799}"/>
              </a:ext>
            </a:extLst>
          </p:cNvPr>
          <p:cNvSpPr txBox="1"/>
          <p:nvPr/>
        </p:nvSpPr>
        <p:spPr>
          <a:xfrm>
            <a:off x="486893" y="3367398"/>
            <a:ext cx="2367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0A9B67C-801B-AA2A-9577-BCF1C03EE696}"/>
              </a:ext>
            </a:extLst>
          </p:cNvPr>
          <p:cNvSpPr txBox="1"/>
          <p:nvPr/>
        </p:nvSpPr>
        <p:spPr>
          <a:xfrm>
            <a:off x="486893" y="3842886"/>
            <a:ext cx="4020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426C88A-08F1-AB8E-ED00-655EAC6D09C6}"/>
              </a:ext>
            </a:extLst>
          </p:cNvPr>
          <p:cNvSpPr txBox="1"/>
          <p:nvPr/>
        </p:nvSpPr>
        <p:spPr>
          <a:xfrm>
            <a:off x="486893" y="4318374"/>
            <a:ext cx="2926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55A09AB-3999-749D-BAD0-583A6114F19A}"/>
              </a:ext>
            </a:extLst>
          </p:cNvPr>
          <p:cNvSpPr txBox="1"/>
          <p:nvPr/>
        </p:nvSpPr>
        <p:spPr>
          <a:xfrm>
            <a:off x="486893" y="4793862"/>
            <a:ext cx="7017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BH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18B7348-9C93-912C-7818-F95FFB1C0164}"/>
              </a:ext>
            </a:extLst>
          </p:cNvPr>
          <p:cNvSpPr txBox="1"/>
          <p:nvPr/>
        </p:nvSpPr>
        <p:spPr>
          <a:xfrm>
            <a:off x="486893" y="5269350"/>
            <a:ext cx="257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C8AC78B-CEF4-C493-7F19-2C328A1D3530}"/>
              </a:ext>
            </a:extLst>
          </p:cNvPr>
          <p:cNvSpPr txBox="1"/>
          <p:nvPr/>
        </p:nvSpPr>
        <p:spPr>
          <a:xfrm>
            <a:off x="486893" y="5744838"/>
            <a:ext cx="2926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902" name="yt_shape_12902"/>
          <p:cNvSpPr txBox="1"/>
          <p:nvPr/>
        </p:nvSpPr>
        <p:spPr>
          <a:xfrm>
            <a:off x="576904" y="107909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上海市中考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在菱形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4dd74"/>
              </a:rPr>
              <a:t> </a:t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的延长线交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的延长线交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2903" name="yt_image_12903" title="H_111.4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41216" y="2996952"/>
            <a:ext cx="1985965" cy="1415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908" name="yt_shape_12908"/>
              <p:cNvSpPr txBox="1"/>
              <p:nvPr/>
            </p:nvSpPr>
            <p:spPr>
              <a:xfrm>
                <a:off x="540000" y="1751087"/>
                <a:ext cx="5479064" cy="37158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，易证得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908" name="yt_shape_12908" descr="{&quot;rangeId&quot;:2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51087"/>
                <a:ext cx="5479064" cy="3715825"/>
              </a:xfrm>
              <a:prstGeom prst="rect">
                <a:avLst/>
              </a:prstGeom>
              <a:blipFill>
                <a:blip r:embed="rId2"/>
                <a:stretch>
                  <a:fillRect l="-3452" r="-2450" b="-42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7130705-48DE-ED5C-6CB0-C5C8DFFE5CFA}"/>
                  </a:ext>
                </a:extLst>
              </p:cNvPr>
              <p:cNvSpPr txBox="1"/>
              <p:nvPr/>
            </p:nvSpPr>
            <p:spPr>
              <a:xfrm>
                <a:off x="449989" y="1704281"/>
                <a:ext cx="4895342" cy="76868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8, 'mathAnswerShape': 1}">
                <a:extLst>
                  <a:ext uri="{FF2B5EF4-FFF2-40B4-BE49-F238E27FC236}">
                    <a16:creationId xmlns:a16="http://schemas.microsoft.com/office/drawing/2014/main" id="{B7130705-48DE-ED5C-6CB0-C5C8DFFE5C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704281"/>
                <a:ext cx="4895342" cy="768681"/>
              </a:xfrm>
              <a:prstGeom prst="rect">
                <a:avLst/>
              </a:prstGeom>
              <a:blipFill>
                <a:blip r:embed="rId3"/>
                <a:stretch>
                  <a:fillRect l="-1993" r="-199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54059BB9-EAC0-626A-DABC-B45458B418B7}"/>
              </a:ext>
            </a:extLst>
          </p:cNvPr>
          <p:cNvSpPr txBox="1"/>
          <p:nvPr/>
        </p:nvSpPr>
        <p:spPr>
          <a:xfrm>
            <a:off x="449989" y="2379350"/>
            <a:ext cx="5606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，易证得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01E1D3D-8FCA-7029-3CA4-A2DEC91FF23E}"/>
                  </a:ext>
                </a:extLst>
              </p:cNvPr>
              <p:cNvSpPr txBox="1"/>
              <p:nvPr/>
            </p:nvSpPr>
            <p:spPr>
              <a:xfrm>
                <a:off x="449989" y="2854838"/>
                <a:ext cx="3375025" cy="7721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8, 'mathAnswerShape': 1}">
                <a:extLst>
                  <a:ext uri="{FF2B5EF4-FFF2-40B4-BE49-F238E27FC236}">
                    <a16:creationId xmlns:a16="http://schemas.microsoft.com/office/drawing/2014/main" id="{801E1D3D-8FCA-7029-3CA4-A2DEC91FF2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54838"/>
                <a:ext cx="3375025" cy="772109"/>
              </a:xfrm>
              <a:prstGeom prst="rect">
                <a:avLst/>
              </a:prstGeom>
              <a:blipFill>
                <a:blip r:embed="rId4"/>
                <a:stretch>
                  <a:fillRect l="-2893" r="-3074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B6DD7EC6-9BB1-4630-33D3-66022BEB04FC}"/>
              </a:ext>
            </a:extLst>
          </p:cNvPr>
          <p:cNvSpPr txBox="1"/>
          <p:nvPr/>
        </p:nvSpPr>
        <p:spPr>
          <a:xfrm>
            <a:off x="449989" y="3533335"/>
            <a:ext cx="2045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C7C7B95-10A8-E545-EF2D-3D7D73E57F3B}"/>
              </a:ext>
            </a:extLst>
          </p:cNvPr>
          <p:cNvSpPr txBox="1"/>
          <p:nvPr/>
        </p:nvSpPr>
        <p:spPr>
          <a:xfrm>
            <a:off x="449989" y="4008824"/>
            <a:ext cx="191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881F059-236A-81C7-EFDA-3DAFE51C2BB2}"/>
              </a:ext>
            </a:extLst>
          </p:cNvPr>
          <p:cNvSpPr txBox="1"/>
          <p:nvPr/>
        </p:nvSpPr>
        <p:spPr>
          <a:xfrm>
            <a:off x="449989" y="4484311"/>
            <a:ext cx="206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4D07AFF-8920-916C-505A-173555FA9030}"/>
              </a:ext>
            </a:extLst>
          </p:cNvPr>
          <p:cNvSpPr txBox="1"/>
          <p:nvPr/>
        </p:nvSpPr>
        <p:spPr>
          <a:xfrm>
            <a:off x="449989" y="4959799"/>
            <a:ext cx="1945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2905">
            <a:extLst>
              <a:ext uri="{FF2B5EF4-FFF2-40B4-BE49-F238E27FC236}">
                <a16:creationId xmlns:a16="http://schemas.microsoft.com/office/drawing/2014/main" id="{B36948A9-123B-B9B4-AD5E-647106F99533}"/>
              </a:ext>
            </a:extLst>
          </p:cNvPr>
          <p:cNvSpPr txBox="1"/>
          <p:nvPr/>
        </p:nvSpPr>
        <p:spPr>
          <a:xfrm>
            <a:off x="540000" y="1234150"/>
            <a:ext cx="6904134" cy="47496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AG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0" name="yt_image_12903" title="H_111.42">
            <a:extLst>
              <a:ext uri="{FF2B5EF4-FFF2-40B4-BE49-F238E27FC236}">
                <a16:creationId xmlns:a16="http://schemas.microsoft.com/office/drawing/2014/main" id="{D8F5D8E3-EA51-B91A-A23A-B38E2D497866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41216" y="2996952"/>
            <a:ext cx="1985965" cy="1415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18" name="yt_shape_1291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917" name="yt_image_12917" title="H_41.85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20" name="yt_shape_12920"/>
          <p:cNvSpPr txBox="1"/>
          <p:nvPr/>
        </p:nvSpPr>
        <p:spPr>
          <a:xfrm>
            <a:off x="540120" y="143137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已知在矩形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d938b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2921" name="yt_image_12921" title="H_355.0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8220" y="3429000"/>
            <a:ext cx="1595559" cy="2397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23" name="yt_shape_12923"/>
          <p:cNvSpPr txBox="1"/>
          <p:nvPr/>
        </p:nvSpPr>
        <p:spPr>
          <a:xfrm>
            <a:off x="623392" y="1052736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）△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AEF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EFC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是否相似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若相似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证明你的结论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若不相似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5f7b"/>
              </a:rPr>
              <a:t>请说明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理由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相似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E1FB0BC-7C46-B55D-A0A4-8E7CE8D1889B}"/>
              </a:ext>
            </a:extLst>
          </p:cNvPr>
          <p:cNvSpPr txBox="1"/>
          <p:nvPr/>
        </p:nvSpPr>
        <p:spPr>
          <a:xfrm>
            <a:off x="533381" y="1956906"/>
            <a:ext cx="2237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相似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925" name="yt_shape_12925"/>
          <p:cNvSpPr txBox="1"/>
          <p:nvPr/>
        </p:nvSpPr>
        <p:spPr>
          <a:xfrm>
            <a:off x="617568" y="2441514"/>
            <a:ext cx="54694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证明：延长</a:t>
            </a:r>
            <a:r>
              <a:rPr lang="en-US" altLang="zh-CN" sz="15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FE</a:t>
            </a:r>
            <a:r>
              <a:rPr lang="en-US" altLang="zh-CN" sz="15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15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的延长线交于点</a:t>
            </a:r>
            <a:r>
              <a:rPr lang="en-US" altLang="zh-CN" sz="15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12927" name="yt_shape_12927"/>
          <p:cNvSpPr txBox="1"/>
          <p:nvPr/>
        </p:nvSpPr>
        <p:spPr>
          <a:xfrm>
            <a:off x="678192" y="3065342"/>
            <a:ext cx="1155253" cy="144982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050" b="0" i="0" u="none" spc="-8050">
                <a:solidFill>
                  <a:srgbClr val="1EE3CF"/>
                </a:solidFill>
                <a:effectLst/>
                <a:latin typeface="Times New Roman" pitchFamily="80"/>
                <a:ea typeface="宋体" pitchFamily="80"/>
              </a:rPr>
              <a:t> </a:t>
            </a:r>
            <a:r>
              <a:rPr lang="en-US" altLang="zh-CN" sz="8050" b="0" i="0" u="none" spc="6996">
                <a:solidFill>
                  <a:srgbClr val="1EE3CF"/>
                </a:solidFill>
                <a:effectLst/>
                <a:latin typeface="Times New Roman" pitchFamily="80"/>
                <a:ea typeface="宋体" pitchFamily="80"/>
              </a:rPr>
              <a:t> </a:t>
            </a:r>
          </a:p>
        </p:txBody>
      </p:sp>
      <p:pic>
        <p:nvPicPr>
          <p:cNvPr id="12926" name="yt_image_12926" title="H_126.0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24395" y="4392152"/>
            <a:ext cx="1142254" cy="1601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29" name="yt_shape_12929"/>
          <p:cNvSpPr txBox="1"/>
          <p:nvPr/>
        </p:nvSpPr>
        <p:spPr>
          <a:xfrm>
            <a:off x="617568" y="2862190"/>
            <a:ext cx="6729406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的中点，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DGE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CD81CB1-99B7-5067-3DBA-1746A28627D5}"/>
              </a:ext>
            </a:extLst>
          </p:cNvPr>
          <p:cNvSpPr txBox="1"/>
          <p:nvPr/>
        </p:nvSpPr>
        <p:spPr>
          <a:xfrm>
            <a:off x="527557" y="2815384"/>
            <a:ext cx="4521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7DF868D-6E7A-03FD-02F5-C436B6FB3D36}"/>
              </a:ext>
            </a:extLst>
          </p:cNvPr>
          <p:cNvSpPr txBox="1"/>
          <p:nvPr/>
        </p:nvSpPr>
        <p:spPr>
          <a:xfrm>
            <a:off x="527557" y="3290872"/>
            <a:ext cx="6337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AED1449-2003-DCA1-2393-F0CEADA87EFB}"/>
              </a:ext>
            </a:extLst>
          </p:cNvPr>
          <p:cNvSpPr txBox="1"/>
          <p:nvPr/>
        </p:nvSpPr>
        <p:spPr>
          <a:xfrm>
            <a:off x="527557" y="3766360"/>
            <a:ext cx="68444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DGE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7691866-7611-665F-C410-70F14739D2CA}"/>
              </a:ext>
            </a:extLst>
          </p:cNvPr>
          <p:cNvSpPr txBox="1"/>
          <p:nvPr/>
        </p:nvSpPr>
        <p:spPr>
          <a:xfrm>
            <a:off x="527557" y="4241848"/>
            <a:ext cx="4150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692B383-1AFC-D616-9CB3-B07FA80CF7E5}"/>
              </a:ext>
            </a:extLst>
          </p:cNvPr>
          <p:cNvSpPr txBox="1"/>
          <p:nvPr/>
        </p:nvSpPr>
        <p:spPr>
          <a:xfrm>
            <a:off x="527557" y="4717336"/>
            <a:ext cx="6157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07F4321-F6B2-B28A-9AC5-CAABEA9AA7E8}"/>
              </a:ext>
            </a:extLst>
          </p:cNvPr>
          <p:cNvSpPr txBox="1"/>
          <p:nvPr/>
        </p:nvSpPr>
        <p:spPr>
          <a:xfrm>
            <a:off x="527557" y="5192824"/>
            <a:ext cx="29597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BB420B0-6FA3-700A-A4CE-9F5E39BCECC6}"/>
              </a:ext>
            </a:extLst>
          </p:cNvPr>
          <p:cNvSpPr txBox="1"/>
          <p:nvPr/>
        </p:nvSpPr>
        <p:spPr>
          <a:xfrm>
            <a:off x="527557" y="5668312"/>
            <a:ext cx="28740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0" name="yt_image_12921" title="H_355.05">
            <a:extLst>
              <a:ext uri="{FF2B5EF4-FFF2-40B4-BE49-F238E27FC236}">
                <a16:creationId xmlns:a16="http://schemas.microsoft.com/office/drawing/2014/main" id="{93CC6B85-F327-D34D-2593-BDDD983593BC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24395" y="2204864"/>
            <a:ext cx="1273079" cy="1913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9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2925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936" name="yt_shape_12936"/>
              <p:cNvSpPr txBox="1"/>
              <p:nvPr/>
            </p:nvSpPr>
            <p:spPr>
              <a:xfrm>
                <a:off x="468111" y="682954"/>
                <a:ext cx="11492915" cy="447423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是否存在这样的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BFC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若存在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27b42"/>
                  </a:rPr>
                  <a:t>证明你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的结论并求出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若不存在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说明理由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DG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，则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GEC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GED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GCE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EDG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GED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GCE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EDG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</a:t>
                </a:r>
                <a:r>
                  <a:rPr lang="en-US" altLang="zh-CN" sz="2400" b="0" i="0" u="none" baseline="30000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相似，有两种情况：</a:t>
                </a:r>
              </a:p>
            </p:txBody>
          </p:sp>
        </mc:Choice>
        <mc:Fallback>
          <p:sp>
            <p:nvSpPr>
              <p:cNvPr id="12936" name="yt_shape_129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111" y="682954"/>
                <a:ext cx="11492915" cy="4474238"/>
              </a:xfrm>
              <a:prstGeom prst="rect">
                <a:avLst/>
              </a:prstGeom>
              <a:blipFill>
                <a:blip r:embed="rId2"/>
                <a:stretch>
                  <a:fillRect l="-1645" t="-9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57373C4-164C-D6B8-BA2D-BBA618600EF3}"/>
              </a:ext>
            </a:extLst>
          </p:cNvPr>
          <p:cNvSpPr txBox="1"/>
          <p:nvPr/>
        </p:nvSpPr>
        <p:spPr>
          <a:xfrm>
            <a:off x="378100" y="1436806"/>
            <a:ext cx="7954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8DDF336-5EED-D514-705B-D365E4C3E2B3}"/>
              </a:ext>
            </a:extLst>
          </p:cNvPr>
          <p:cNvSpPr txBox="1"/>
          <p:nvPr/>
        </p:nvSpPr>
        <p:spPr>
          <a:xfrm>
            <a:off x="378100" y="1700808"/>
            <a:ext cx="4009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E87A74B-B6FD-632E-3493-CEAFE1E79CF9}"/>
              </a:ext>
            </a:extLst>
          </p:cNvPr>
          <p:cNvSpPr txBox="1"/>
          <p:nvPr/>
        </p:nvSpPr>
        <p:spPr>
          <a:xfrm>
            <a:off x="378100" y="1988840"/>
            <a:ext cx="6217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49ED196-1CF6-73B1-7D4B-6A3CF31B2550}"/>
              </a:ext>
            </a:extLst>
          </p:cNvPr>
          <p:cNvSpPr txBox="1"/>
          <p:nvPr/>
        </p:nvSpPr>
        <p:spPr>
          <a:xfrm>
            <a:off x="378100" y="2276872"/>
            <a:ext cx="332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E190556-4501-C761-2678-34448B932A07}"/>
              </a:ext>
            </a:extLst>
          </p:cNvPr>
          <p:cNvSpPr txBox="1"/>
          <p:nvPr/>
        </p:nvSpPr>
        <p:spPr>
          <a:xfrm>
            <a:off x="378100" y="2564904"/>
            <a:ext cx="2978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37512E9-9B4C-A79F-3E2C-1486FD1FAD08}"/>
              </a:ext>
            </a:extLst>
          </p:cNvPr>
          <p:cNvSpPr txBox="1"/>
          <p:nvPr/>
        </p:nvSpPr>
        <p:spPr>
          <a:xfrm>
            <a:off x="378100" y="2852936"/>
            <a:ext cx="6823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3AC18BA-6581-8217-912D-92A9DA0A7AF1}"/>
              </a:ext>
            </a:extLst>
          </p:cNvPr>
          <p:cNvSpPr txBox="1"/>
          <p:nvPr/>
        </p:nvSpPr>
        <p:spPr>
          <a:xfrm>
            <a:off x="378100" y="3140968"/>
            <a:ext cx="5464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相似，有两种情况：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9" name="yt_image_12921" title="H_355.05">
            <a:extLst>
              <a:ext uri="{FF2B5EF4-FFF2-40B4-BE49-F238E27FC236}">
                <a16:creationId xmlns:a16="http://schemas.microsoft.com/office/drawing/2014/main" id="{3D2AC503-1FCE-E1E3-2EBC-F75D79C1AE38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36360" y="1541925"/>
            <a:ext cx="1273079" cy="1913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45" name="yt_shape_12945"/>
          <p:cNvSpPr txBox="1"/>
          <p:nvPr/>
        </p:nvSpPr>
        <p:spPr>
          <a:xfrm>
            <a:off x="468111" y="3475806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/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3_46aa3"/>
              </a:rPr>
              <a:t>中不可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能有两个角为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，因此此种情况是不成立的；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A79F52A-E6E5-8809-A30A-17E4F0244717}"/>
              </a:ext>
            </a:extLst>
          </p:cNvPr>
          <p:cNvSpPr txBox="1"/>
          <p:nvPr/>
        </p:nvSpPr>
        <p:spPr>
          <a:xfrm>
            <a:off x="378100" y="3472209"/>
            <a:ext cx="6025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B2985DB-4E84-B6D3-FEB4-51D0891C0763}"/>
              </a:ext>
            </a:extLst>
          </p:cNvPr>
          <p:cNvSpPr txBox="1"/>
          <p:nvPr/>
        </p:nvSpPr>
        <p:spPr>
          <a:xfrm>
            <a:off x="378100" y="3789040"/>
            <a:ext cx="111782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3_46aa3"/>
              </a:rPr>
              <a:t>中不可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1D7971F-3432-A3F1-DBB5-8ABEE7F18CBC}"/>
              </a:ext>
            </a:extLst>
          </p:cNvPr>
          <p:cNvSpPr txBox="1"/>
          <p:nvPr/>
        </p:nvSpPr>
        <p:spPr>
          <a:xfrm>
            <a:off x="378100" y="4135153"/>
            <a:ext cx="63983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能有两个角为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，因此此种情况是不成立的；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947" name="yt_shape_12947"/>
          <p:cNvSpPr txBox="1"/>
          <p:nvPr/>
        </p:nvSpPr>
        <p:spPr>
          <a:xfrm>
            <a:off x="558122" y="4474840"/>
            <a:ext cx="5902257" cy="57035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948" name="yt_shape_12948"/>
              <p:cNvSpPr txBox="1"/>
              <p:nvPr/>
            </p:nvSpPr>
            <p:spPr>
              <a:xfrm>
                <a:off x="558122" y="4543211"/>
                <a:ext cx="4778296" cy="8673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2948" name="yt_shape_129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122" y="4543211"/>
                <a:ext cx="4778296" cy="867350"/>
              </a:xfrm>
              <a:prstGeom prst="rect">
                <a:avLst/>
              </a:prstGeom>
              <a:blipFill>
                <a:blip r:embed="rId4"/>
                <a:stretch>
                  <a:fillRect l="-3959" r="-30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950" name="yt_shape_12950"/>
              <p:cNvSpPr txBox="1"/>
              <p:nvPr/>
            </p:nvSpPr>
            <p:spPr>
              <a:xfrm>
                <a:off x="558122" y="5074729"/>
                <a:ext cx="3744743" cy="6196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2950" name="yt_shape_129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122" y="5074729"/>
                <a:ext cx="3744743" cy="619684"/>
              </a:xfrm>
              <a:prstGeom prst="rect">
                <a:avLst/>
              </a:prstGeom>
              <a:blipFill>
                <a:blip r:embed="rId5"/>
                <a:stretch>
                  <a:fillRect l="-5049" t="-2941" r="-3909" b="-49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952" name="yt_shape_12952"/>
              <p:cNvSpPr txBox="1"/>
              <p:nvPr/>
            </p:nvSpPr>
            <p:spPr>
              <a:xfrm>
                <a:off x="558122" y="5318699"/>
                <a:ext cx="3640420" cy="9579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2952" name="yt_shape_129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122" y="5318699"/>
                <a:ext cx="3640420" cy="957986"/>
              </a:xfrm>
              <a:prstGeom prst="rect">
                <a:avLst/>
              </a:prstGeom>
              <a:blipFill>
                <a:blip r:embed="rId6"/>
                <a:stretch>
                  <a:fillRect l="-5193" r="-41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954" name="yt_shape_12954"/>
              <p:cNvSpPr txBox="1"/>
              <p:nvPr/>
            </p:nvSpPr>
            <p:spPr>
              <a:xfrm>
                <a:off x="558122" y="5794402"/>
                <a:ext cx="5096010" cy="9579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相似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2954" name="yt_shape_129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122" y="5794402"/>
                <a:ext cx="5096010" cy="957986"/>
              </a:xfrm>
              <a:prstGeom prst="rect">
                <a:avLst/>
              </a:prstGeom>
              <a:blipFill>
                <a:blip r:embed="rId7"/>
                <a:stretch>
                  <a:fillRect l="-3708" r="-26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18FE71DF-7F8F-7D8C-7246-7FEB3D827566}"/>
              </a:ext>
            </a:extLst>
          </p:cNvPr>
          <p:cNvSpPr txBox="1"/>
          <p:nvPr/>
        </p:nvSpPr>
        <p:spPr>
          <a:xfrm>
            <a:off x="468111" y="4365104"/>
            <a:ext cx="6025261" cy="689435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6BC73087-B441-E893-601B-0036A33037A0}"/>
                  </a:ext>
                </a:extLst>
              </p:cNvPr>
              <p:cNvSpPr txBox="1"/>
              <p:nvPr/>
            </p:nvSpPr>
            <p:spPr>
              <a:xfrm>
                <a:off x="468111" y="4481955"/>
                <a:ext cx="4912169" cy="983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6BC73087-B441-E893-601B-0036A33037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111" y="4481955"/>
                <a:ext cx="4912169" cy="983560"/>
              </a:xfrm>
              <a:prstGeom prst="rect">
                <a:avLst/>
              </a:prstGeom>
              <a:blipFill>
                <a:blip r:embed="rId8"/>
                <a:stretch>
                  <a:fillRect l="-1985" r="-19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0EB47C4D-FA94-10C8-218E-2BB468B66F36}"/>
                  </a:ext>
                </a:extLst>
              </p:cNvPr>
              <p:cNvSpPr txBox="1"/>
              <p:nvPr/>
            </p:nvSpPr>
            <p:spPr>
              <a:xfrm>
                <a:off x="468111" y="5013176"/>
                <a:ext cx="3888613" cy="73828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0EB47C4D-FA94-10C8-218E-2BB468B66F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111" y="5013176"/>
                <a:ext cx="3888613" cy="738288"/>
              </a:xfrm>
              <a:prstGeom prst="rect">
                <a:avLst/>
              </a:prstGeom>
              <a:blipFill>
                <a:blip r:embed="rId9"/>
                <a:stretch>
                  <a:fillRect l="-2508" r="-2351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B23FCC35-F078-441C-69EC-FB638996D3B8}"/>
                  </a:ext>
                </a:extLst>
              </p:cNvPr>
              <p:cNvSpPr txBox="1"/>
              <p:nvPr/>
            </p:nvSpPr>
            <p:spPr>
              <a:xfrm>
                <a:off x="468111" y="5257553"/>
                <a:ext cx="3785298" cy="107331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B23FCC35-F078-441C-69EC-FB638996D3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111" y="5257553"/>
                <a:ext cx="3785298" cy="1073318"/>
              </a:xfrm>
              <a:prstGeom prst="rect">
                <a:avLst/>
              </a:prstGeom>
              <a:blipFill>
                <a:blip r:embed="rId10"/>
                <a:stretch>
                  <a:fillRect l="-2576" r="-2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F198FC98-F696-DBB5-EE7A-F46EA35B8BAA}"/>
                  </a:ext>
                </a:extLst>
              </p:cNvPr>
              <p:cNvSpPr txBox="1"/>
              <p:nvPr/>
            </p:nvSpPr>
            <p:spPr>
              <a:xfrm>
                <a:off x="468111" y="5733256"/>
                <a:ext cx="5226812" cy="107331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与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BFC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相似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F198FC98-F696-DBB5-EE7A-F46EA35B8B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111" y="5733256"/>
                <a:ext cx="5226812" cy="1073318"/>
              </a:xfrm>
              <a:prstGeom prst="rect">
                <a:avLst/>
              </a:prstGeom>
              <a:blipFill>
                <a:blip r:embed="rId11"/>
                <a:stretch>
                  <a:fillRect l="-1867" r="-18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56" name="yt_shape_12956"/>
          <p:cNvSpPr txBox="1"/>
          <p:nvPr/>
        </p:nvSpPr>
        <p:spPr>
          <a:xfrm>
            <a:off x="479376" y="2458193"/>
            <a:ext cx="11492915" cy="194161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相似三角形中常见的三种分类讨论：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按不同的对应角分类；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按不同的对应边分类；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0_fd520"/>
              </a:rPr>
              <a:t>按两个等角的不同夹边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51" name="yt_shape_12851"/>
          <p:cNvSpPr txBox="1"/>
          <p:nvPr/>
        </p:nvSpPr>
        <p:spPr>
          <a:xfrm>
            <a:off x="540119" y="202541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在正方形网格上有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79587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FGH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相似的是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855" name="yt_shape_12855"/>
          <p:cNvSpPr txBox="1"/>
          <p:nvPr/>
        </p:nvSpPr>
        <p:spPr>
          <a:xfrm>
            <a:off x="540000" y="4834084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52" name="yt_shape_12852" title="H_129.6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777302" y="3137217"/>
            <a:ext cx="2637394" cy="1646442"/>
            <a:chOff x="0" y="0"/>
            <a:chExt cx="2637394" cy="1646442"/>
          </a:xfrm>
        </p:grpSpPr>
        <p:pic>
          <p:nvPicPr>
            <p:cNvPr id="2" name="yt_image_12852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637394" cy="12504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54" name="yt_shape_12854"/>
            <p:cNvSpPr txBox="1"/>
            <p:nvPr/>
          </p:nvSpPr>
          <p:spPr>
            <a:xfrm>
              <a:off x="785416" y="128644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B4BA60C-BAC2-2DF4-BF47-EF716ACB3217}"/>
              </a:ext>
            </a:extLst>
          </p:cNvPr>
          <p:cNvSpPr txBox="1"/>
          <p:nvPr/>
        </p:nvSpPr>
        <p:spPr>
          <a:xfrm>
            <a:off x="7816107" y="2454100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③④⑤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56" name="yt_shape_12856"/>
          <p:cNvSpPr txBox="1"/>
          <p:nvPr/>
        </p:nvSpPr>
        <p:spPr>
          <a:xfrm>
            <a:off x="540119" y="1735884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湘潭市中考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分别为边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baf24,isEnd"/>
              </a:rPr>
              <a:t>试添加一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ba6c8,isEnd"/>
              </a:rPr>
              <a:t>任意写出一个满足条件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的即可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12860" name="yt_shape_12860"/>
          <p:cNvSpPr txBox="1"/>
          <p:nvPr/>
        </p:nvSpPr>
        <p:spPr>
          <a:xfrm>
            <a:off x="540000" y="5123619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57" name="yt_shape_12857" title="H_138.73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83068" y="3311335"/>
            <a:ext cx="1425862" cy="1761885"/>
            <a:chOff x="0" y="0"/>
            <a:chExt cx="1425862" cy="1761885"/>
          </a:xfrm>
        </p:grpSpPr>
        <p:pic>
          <p:nvPicPr>
            <p:cNvPr id="2" name="yt_image_12857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25862" cy="13658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59" name="yt_shape_12859"/>
            <p:cNvSpPr txBox="1"/>
            <p:nvPr/>
          </p:nvSpPr>
          <p:spPr>
            <a:xfrm>
              <a:off x="179650" y="140188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21D9784-EE9A-4325-34DE-E9CC20EC1F00}"/>
              </a:ext>
            </a:extLst>
          </p:cNvPr>
          <p:cNvSpPr txBox="1"/>
          <p:nvPr/>
        </p:nvSpPr>
        <p:spPr>
          <a:xfrm>
            <a:off x="1974108" y="2164566"/>
            <a:ext cx="2367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61" name="yt_shape_12861"/>
          <p:cNvSpPr txBox="1"/>
          <p:nvPr/>
        </p:nvSpPr>
        <p:spPr>
          <a:xfrm>
            <a:off x="540120" y="1539885"/>
            <a:ext cx="11492915" cy="91236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毕节思源中学月考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d7d68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862" name="yt_image_12862" title="H_115.7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6360" y="2852936"/>
            <a:ext cx="1469898" cy="1469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864" name="yt_shape_12864"/>
              <p:cNvSpPr txBox="1"/>
              <p:nvPr/>
            </p:nvSpPr>
            <p:spPr>
              <a:xfrm>
                <a:off x="425371" y="2570503"/>
                <a:ext cx="4656018" cy="351429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12864" name="yt_shape_128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371" y="2570503"/>
                <a:ext cx="4656018" cy="3514295"/>
              </a:xfrm>
              <a:prstGeom prst="rect">
                <a:avLst/>
              </a:prstGeom>
              <a:blipFill>
                <a:blip r:embed="rId3"/>
                <a:stretch>
                  <a:fillRect l="-4058" t="-1563" r="-2880" b="-4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501D774-C07F-88EF-A14B-4CEAC3356164}"/>
              </a:ext>
            </a:extLst>
          </p:cNvPr>
          <p:cNvSpPr txBox="1"/>
          <p:nvPr/>
        </p:nvSpPr>
        <p:spPr>
          <a:xfrm>
            <a:off x="335360" y="2523697"/>
            <a:ext cx="4555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86D4008-4962-2BEE-CF2B-9EB79E414BA3}"/>
              </a:ext>
            </a:extLst>
          </p:cNvPr>
          <p:cNvSpPr txBox="1"/>
          <p:nvPr/>
        </p:nvSpPr>
        <p:spPr>
          <a:xfrm>
            <a:off x="335360" y="2999185"/>
            <a:ext cx="4296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6B18A9B-0F63-D051-56EF-C9739E97D4B4}"/>
              </a:ext>
            </a:extLst>
          </p:cNvPr>
          <p:cNvSpPr txBox="1"/>
          <p:nvPr/>
        </p:nvSpPr>
        <p:spPr>
          <a:xfrm>
            <a:off x="335360" y="3474673"/>
            <a:ext cx="3383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4513ABC-A5AC-CE48-C224-3C8F67D410E1}"/>
              </a:ext>
            </a:extLst>
          </p:cNvPr>
          <p:cNvSpPr txBox="1"/>
          <p:nvPr/>
        </p:nvSpPr>
        <p:spPr>
          <a:xfrm>
            <a:off x="335360" y="3950161"/>
            <a:ext cx="3078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32BC1E3-70E5-661C-6AA6-48D1EA9464D9}"/>
              </a:ext>
            </a:extLst>
          </p:cNvPr>
          <p:cNvSpPr txBox="1"/>
          <p:nvPr/>
        </p:nvSpPr>
        <p:spPr>
          <a:xfrm>
            <a:off x="335360" y="4425649"/>
            <a:ext cx="2774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6F20CFB-DC81-EA2F-649B-912E465D936C}"/>
                  </a:ext>
                </a:extLst>
              </p:cNvPr>
              <p:cNvSpPr txBox="1"/>
              <p:nvPr/>
            </p:nvSpPr>
            <p:spPr>
              <a:xfrm>
                <a:off x="335360" y="4901137"/>
                <a:ext cx="4791075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6F20CFB-DC81-EA2F-649B-912E465D93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4901137"/>
                <a:ext cx="4791075" cy="772110"/>
              </a:xfrm>
              <a:prstGeom prst="rect">
                <a:avLst/>
              </a:prstGeom>
              <a:blipFill>
                <a:blip r:embed="rId4"/>
                <a:stretch>
                  <a:fillRect l="-1908" r="-2036" b="-3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83EBA9E9-8359-724C-C34D-2C51A436B99E}"/>
              </a:ext>
            </a:extLst>
          </p:cNvPr>
          <p:cNvSpPr txBox="1"/>
          <p:nvPr/>
        </p:nvSpPr>
        <p:spPr>
          <a:xfrm>
            <a:off x="335360" y="5579635"/>
            <a:ext cx="308203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66" name="yt_shape_12866"/>
          <p:cNvSpPr txBox="1"/>
          <p:nvPr/>
        </p:nvSpPr>
        <p:spPr>
          <a:xfrm>
            <a:off x="540000" y="3402982"/>
            <a:ext cx="5847755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【易错易混】未学会转化条件寻找对应关系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D8DDF44-F01C-ED93-2756-6CC246D3D787}"/>
              </a:ext>
            </a:extLst>
          </p:cNvPr>
          <p:cNvSpPr txBox="1"/>
          <p:nvPr/>
        </p:nvSpPr>
        <p:spPr>
          <a:xfrm>
            <a:off x="449989" y="3356176"/>
            <a:ext cx="5971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【易错易混】未学会转化条件寻找对应关系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67" name="yt_shape_12867"/>
          <p:cNvSpPr txBox="1"/>
          <p:nvPr/>
        </p:nvSpPr>
        <p:spPr>
          <a:xfrm>
            <a:off x="479376" y="96542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在直角梯形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3da7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边上一动点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是相似三角形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则满足条件的点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decd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的个数是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71" name="yt_table_1287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0021634"/>
              </p:ext>
            </p:extLst>
          </p:nvPr>
        </p:nvGraphicFramePr>
        <p:xfrm>
          <a:off x="479304" y="2404991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521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522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523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5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2"/>
                  </a:ext>
                </a:extLst>
              </a:tr>
            </a:tbl>
          </a:graphicData>
        </a:graphic>
      </p:graphicFrame>
      <p:grpSp>
        <p:nvGrpSpPr>
          <p:cNvPr id="12868" name="yt_shape_12868_skip" title="H_110.6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86995" y="2294317"/>
            <a:ext cx="1504380" cy="1405269"/>
            <a:chOff x="0" y="0"/>
            <a:chExt cx="1504380" cy="1405269"/>
          </a:xfrm>
        </p:grpSpPr>
        <p:pic>
          <p:nvPicPr>
            <p:cNvPr id="2" name="yt_image_12868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04380" cy="10092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70" name="yt_shape_12870"/>
            <p:cNvSpPr txBox="1"/>
            <p:nvPr/>
          </p:nvSpPr>
          <p:spPr>
            <a:xfrm>
              <a:off x="218909" y="104526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873" name="yt_shape_12873"/>
          <p:cNvSpPr txBox="1"/>
          <p:nvPr/>
        </p:nvSpPr>
        <p:spPr>
          <a:xfrm>
            <a:off x="479376" y="3861048"/>
            <a:ext cx="11492915" cy="15901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在线段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23d0,isEnd"/>
              </a:rPr>
              <a:t> </a:t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是射线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上的一个动点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则当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3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485a,isEnd"/>
              </a:rPr>
              <a:t>与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EPB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0762F14-3422-8B34-B69E-5A564AF4B597}"/>
              </a:ext>
            </a:extLst>
          </p:cNvPr>
          <p:cNvSpPr txBox="1"/>
          <p:nvPr/>
        </p:nvSpPr>
        <p:spPr>
          <a:xfrm>
            <a:off x="2218165" y="186959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F97F9FF-3027-15B6-8B42-99DE3427446B}"/>
                  </a:ext>
                </a:extLst>
              </p:cNvPr>
              <p:cNvSpPr txBox="1"/>
              <p:nvPr/>
            </p:nvSpPr>
            <p:spPr>
              <a:xfrm>
                <a:off x="8699553" y="4180423"/>
                <a:ext cx="1118299" cy="69172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F97F9FF-3027-15B6-8B42-99DE342744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99553" y="4180423"/>
                <a:ext cx="1118299" cy="691723"/>
              </a:xfrm>
              <a:prstGeom prst="rect">
                <a:avLst/>
              </a:prstGeom>
              <a:blipFill>
                <a:blip r:embed="rId3"/>
                <a:stretch>
                  <a:fillRect b="-115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875" name="yt_image_12875" title="H_96.3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5181" y="5013176"/>
            <a:ext cx="1681637" cy="122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77" name="yt_shape_12877"/>
          <p:cNvSpPr txBox="1"/>
          <p:nvPr/>
        </p:nvSpPr>
        <p:spPr>
          <a:xfrm>
            <a:off x="5480446" y="633227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变式题图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9" name="yt_shape_12879"/>
          <p:cNvSpPr txBox="1"/>
          <p:nvPr/>
        </p:nvSpPr>
        <p:spPr>
          <a:xfrm>
            <a:off x="540000" y="1839748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878" name="yt_image_12878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39748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81" name="yt_shape_12881"/>
          <p:cNvSpPr txBox="1"/>
          <p:nvPr/>
        </p:nvSpPr>
        <p:spPr>
          <a:xfrm>
            <a:off x="540119" y="242191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边上中线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ce49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则图中不与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相似的是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85" name="yt_table_12885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6354278"/>
              </p:ext>
            </p:extLst>
          </p:nvPr>
        </p:nvGraphicFramePr>
        <p:xfrm>
          <a:off x="540047" y="3381348"/>
          <a:ext cx="4739006" cy="950976"/>
        </p:xfrm>
        <a:graphic>
          <a:graphicData uri="http://schemas.openxmlformats.org/drawingml/2006/table">
            <a:tbl>
              <a:tblPr/>
              <a:tblGrid>
                <a:gridCol w="2835593">
                  <a:extLst>
                    <a:ext uri="{9D8B030D-6E8A-4147-A177-3AD203B41FA5}">
                      <a16:colId xmlns:a16="http://schemas.microsoft.com/office/drawing/2014/main" val="10525"/>
                    </a:ext>
                  </a:extLst>
                </a:gridCol>
                <a:gridCol w="1903413">
                  <a:extLst>
                    <a:ext uri="{9D8B030D-6E8A-4147-A177-3AD203B41FA5}">
                      <a16:colId xmlns:a16="http://schemas.microsoft.com/office/drawing/2014/main" val="105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CEF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4"/>
                  </a:ext>
                </a:extLst>
              </a:tr>
            </a:tbl>
          </a:graphicData>
        </a:graphic>
      </p:graphicFrame>
      <p:grpSp>
        <p:nvGrpSpPr>
          <p:cNvPr id="12882" name="yt_shape_12882_skip" title="H_157.2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79395" y="3381348"/>
            <a:ext cx="1770478" cy="1997343"/>
            <a:chOff x="0" y="0"/>
            <a:chExt cx="1770478" cy="1997343"/>
          </a:xfrm>
        </p:grpSpPr>
        <p:pic>
          <p:nvPicPr>
            <p:cNvPr id="2" name="yt_image_12882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70478" cy="16013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84" name="yt_shape_12884"/>
            <p:cNvSpPr txBox="1"/>
            <p:nvPr/>
          </p:nvSpPr>
          <p:spPr>
            <a:xfrm>
              <a:off x="351958" y="163734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882871A-221E-2082-AEA3-0DA9F55414AA}"/>
              </a:ext>
            </a:extLst>
          </p:cNvPr>
          <p:cNvSpPr txBox="1"/>
          <p:nvPr/>
        </p:nvSpPr>
        <p:spPr>
          <a:xfrm>
            <a:off x="6762007" y="285059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87" name="yt_shape_12887"/>
          <p:cNvSpPr txBox="1"/>
          <p:nvPr/>
        </p:nvSpPr>
        <p:spPr>
          <a:xfrm>
            <a:off x="540119" y="1868482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安徽省中考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09ac"/>
              </a:rPr>
              <a:t>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72c23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91" name="yt_table_1289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8752924"/>
              </p:ext>
            </p:extLst>
          </p:nvPr>
        </p:nvGraphicFramePr>
        <p:xfrm>
          <a:off x="540047" y="3308048"/>
          <a:ext cx="76574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527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528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29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5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4.8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5"/>
                  </a:ext>
                </a:extLst>
              </a:tr>
            </a:tbl>
          </a:graphicData>
        </a:graphic>
      </p:graphicFrame>
      <p:grpSp>
        <p:nvGrpSpPr>
          <p:cNvPr id="12888" name="yt_shape_12888_skip" title="H_160.7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738015" y="3308048"/>
            <a:ext cx="911669" cy="2041920"/>
            <a:chOff x="0" y="0"/>
            <a:chExt cx="911669" cy="2041920"/>
          </a:xfrm>
        </p:grpSpPr>
        <p:pic>
          <p:nvPicPr>
            <p:cNvPr id="2" name="yt_image_12888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911669" cy="16459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90" name="yt_shape_12890"/>
            <p:cNvSpPr txBox="1"/>
            <p:nvPr/>
          </p:nvSpPr>
          <p:spPr>
            <a:xfrm>
              <a:off x="-77446" y="168192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2FC2501-E734-B7E5-E208-D2BA5064F68F}"/>
              </a:ext>
            </a:extLst>
          </p:cNvPr>
          <p:cNvSpPr txBox="1"/>
          <p:nvPr/>
        </p:nvSpPr>
        <p:spPr>
          <a:xfrm>
            <a:off x="3556846" y="277265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3" name="yt_shape_12893"/>
          <p:cNvSpPr txBox="1"/>
          <p:nvPr/>
        </p:nvSpPr>
        <p:spPr>
          <a:xfrm>
            <a:off x="540119" y="1369876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上的动点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异于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的一条直线截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6cb3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使截得的三角形与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我们不妨称这种直线为过点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0d32,isEnd"/>
              </a:rPr>
              <a:t>的相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似线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36°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的垂直平分线上时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9347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的相似线有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897" name="yt_shape_12897"/>
          <p:cNvSpPr txBox="1"/>
          <p:nvPr/>
        </p:nvSpPr>
        <p:spPr>
          <a:xfrm>
            <a:off x="540000" y="5489628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94" name="yt_shape_12894" title="H_157.2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624054" y="3441938"/>
            <a:ext cx="943891" cy="1997343"/>
            <a:chOff x="0" y="0"/>
            <a:chExt cx="943891" cy="1997343"/>
          </a:xfrm>
        </p:grpSpPr>
        <p:pic>
          <p:nvPicPr>
            <p:cNvPr id="2" name="yt_image_12894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943891" cy="16013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96" name="yt_shape_12896"/>
            <p:cNvSpPr txBox="1"/>
            <p:nvPr/>
          </p:nvSpPr>
          <p:spPr>
            <a:xfrm>
              <a:off x="-61335" y="163734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C832539-DFC3-ED41-922C-6FCEBECF1595}"/>
              </a:ext>
            </a:extLst>
          </p:cNvPr>
          <p:cNvSpPr txBox="1"/>
          <p:nvPr/>
        </p:nvSpPr>
        <p:spPr>
          <a:xfrm>
            <a:off x="2901208" y="274953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2129</Words>
  <Application>Microsoft Office PowerPoint</Application>
  <PresentationFormat>宽屏</PresentationFormat>
  <Paragraphs>153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2024-04-28T01:47:59Z</dcterms:created>
  <dcterms:modified xsi:type="dcterms:W3CDTF">2024-04-28T05:20:13Z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