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1" r:id="rId7"/>
    <p:sldId id="314" r:id="rId8"/>
    <p:sldId id="315" r:id="rId9"/>
    <p:sldId id="316" r:id="rId10"/>
    <p:sldId id="318" r:id="rId11"/>
    <p:sldId id="319" r:id="rId12"/>
    <p:sldId id="321" r:id="rId13"/>
    <p:sldId id="329" r:id="rId14"/>
    <p:sldId id="330" r:id="rId15"/>
    <p:sldId id="326" r:id="rId16"/>
    <p:sldId id="332" r:id="rId17"/>
    <p:sldId id="333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17" name="yt_image_1051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9" name="yt_shape_10519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轴对称性</a:t>
            </a:r>
          </a:p>
        </p:txBody>
      </p:sp>
      <p:sp>
        <p:nvSpPr>
          <p:cNvPr id="10520" name="yt_shape_10520"/>
          <p:cNvSpPr txBox="1"/>
          <p:nvPr/>
        </p:nvSpPr>
        <p:spPr>
          <a:xfrm>
            <a:off x="540000" y="1971599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它的对称轴有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21" name="yt_table_105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56550"/>
              </p:ext>
            </p:extLst>
          </p:nvPr>
        </p:nvGraphicFramePr>
        <p:xfrm>
          <a:off x="540047" y="2450902"/>
          <a:ext cx="3761106" cy="950976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</a:tbl>
          </a:graphicData>
        </a:graphic>
      </p:graphicFrame>
      <p:sp>
        <p:nvSpPr>
          <p:cNvPr id="10523" name="yt_shape_10523"/>
          <p:cNvSpPr txBox="1"/>
          <p:nvPr/>
        </p:nvSpPr>
        <p:spPr>
          <a:xfrm>
            <a:off x="540120" y="345245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邯郸十一中期中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2893,isEnd"/>
              </a:rPr>
              <a:t>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95fe,isEnd"/>
              </a:rPr>
              <a:t>则图中阴影部分的面积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0524" name="yt_image_10524" title="H_111.4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5801" y="4875849"/>
            <a:ext cx="1360398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8988286" title="H_26.259764">
            <a:extLst>
              <a:ext uri="{FF2B5EF4-FFF2-40B4-BE49-F238E27FC236}">
                <a16:creationId xmlns:a16="http://schemas.microsoft.com/office/drawing/2014/main" id="{648F215D-B5E5-7978-797B-72000B63A9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A80BC2-A426-645A-DC00-0D1D9EE7C50C}"/>
              </a:ext>
            </a:extLst>
          </p:cNvPr>
          <p:cNvSpPr txBox="1"/>
          <p:nvPr/>
        </p:nvSpPr>
        <p:spPr>
          <a:xfrm>
            <a:off x="6241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74CB1A-FCD6-A549-BFBF-1D5040355D0B}"/>
              </a:ext>
            </a:extLst>
          </p:cNvPr>
          <p:cNvSpPr txBox="1"/>
          <p:nvPr/>
        </p:nvSpPr>
        <p:spPr>
          <a:xfrm>
            <a:off x="1059709" y="4356626"/>
            <a:ext cx="1110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71" name="yt_shape_10571"/>
              <p:cNvSpPr txBox="1"/>
              <p:nvPr/>
            </p:nvSpPr>
            <p:spPr>
              <a:xfrm>
                <a:off x="540120" y="1316217"/>
                <a:ext cx="11111999" cy="1600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扬州市中考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4bcb,isEnd"/>
                  </a:rPr>
                  <a:t>为边向正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外部作正方形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BEFG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521a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71" name="yt_shape_105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16217"/>
                <a:ext cx="11111999" cy="1600118"/>
              </a:xfrm>
              <a:prstGeom prst="rect">
                <a:avLst/>
              </a:prstGeom>
              <a:blipFill>
                <a:blip r:embed="rId2"/>
                <a:stretch>
                  <a:fillRect l="-1701" t="-3435" r="-1427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73" name="yt_image_10573" title="H_105.7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4610" y="2916335"/>
            <a:ext cx="2082780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84CDECC-0B78-FF75-1007-6FA28EDD4742}"/>
                  </a:ext>
                </a:extLst>
              </p:cNvPr>
              <p:cNvSpPr txBox="1"/>
              <p:nvPr/>
            </p:nvSpPr>
            <p:spPr>
              <a:xfrm>
                <a:off x="5375920" y="2060848"/>
                <a:ext cx="78968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84CDECC-0B78-FF75-1007-6FA28EDD47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920" y="2060848"/>
                <a:ext cx="789686" cy="7272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76" name="yt_image_10576" title="H_310.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559334"/>
            <a:ext cx="2387648" cy="192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8" name="yt_shape_10578"/>
          <p:cNvSpPr txBox="1"/>
          <p:nvPr/>
        </p:nvSpPr>
        <p:spPr>
          <a:xfrm>
            <a:off x="505007" y="1988840"/>
            <a:ext cx="296234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575" name="yt_shape_10575"/>
          <p:cNvSpPr txBox="1"/>
          <p:nvPr/>
        </p:nvSpPr>
        <p:spPr>
          <a:xfrm>
            <a:off x="508767" y="64594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白银育才中学单元卷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61c6"/>
              </a:rPr>
              <a:t>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上的一个动点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为一边向正方形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外作正方形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5d54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GCEF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581" name="yt_shape_10581"/>
              <p:cNvSpPr txBox="1"/>
              <p:nvPr/>
            </p:nvSpPr>
            <p:spPr>
              <a:xfrm>
                <a:off x="505007" y="2880051"/>
                <a:ext cx="5669822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𝐵𝐶𝐺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𝐶𝐺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581" name="yt_shape_105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007" y="2880051"/>
                <a:ext cx="5669822" cy="3881897"/>
              </a:xfrm>
              <a:prstGeom prst="rect">
                <a:avLst/>
              </a:prstGeom>
              <a:blipFill>
                <a:blip r:embed="rId3"/>
                <a:stretch>
                  <a:fillRect l="-3333" t="-1256" r="-2258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D3E9A0-12E9-EC56-5697-42842EBE1BDD}"/>
              </a:ext>
            </a:extLst>
          </p:cNvPr>
          <p:cNvSpPr txBox="1"/>
          <p:nvPr/>
        </p:nvSpPr>
        <p:spPr>
          <a:xfrm>
            <a:off x="414996" y="2833245"/>
            <a:ext cx="579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0DDFF1-BD00-9838-0AD6-F8F0BB1C20EE}"/>
              </a:ext>
            </a:extLst>
          </p:cNvPr>
          <p:cNvSpPr txBox="1"/>
          <p:nvPr/>
        </p:nvSpPr>
        <p:spPr>
          <a:xfrm>
            <a:off x="414996" y="3308733"/>
            <a:ext cx="4144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E46991-D060-DAB9-1F30-7788627B6337}"/>
              </a:ext>
            </a:extLst>
          </p:cNvPr>
          <p:cNvSpPr txBox="1"/>
          <p:nvPr/>
        </p:nvSpPr>
        <p:spPr>
          <a:xfrm>
            <a:off x="414996" y="3784221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FEDD70-517F-37A0-EBBD-041654EE7EC2}"/>
              </a:ext>
            </a:extLst>
          </p:cNvPr>
          <p:cNvSpPr txBox="1"/>
          <p:nvPr/>
        </p:nvSpPr>
        <p:spPr>
          <a:xfrm>
            <a:off x="414996" y="4259709"/>
            <a:ext cx="384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2978275-C43B-AF51-BD19-B4220BE798BC}"/>
                  </a:ext>
                </a:extLst>
              </p:cNvPr>
              <p:cNvSpPr txBox="1"/>
              <p:nvPr/>
            </p:nvSpPr>
            <p:spPr>
              <a:xfrm>
                <a:off x="414996" y="4735197"/>
                <a:ext cx="576840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𝐵𝐶𝐺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𝐶𝐺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2978275-C43B-AF51-BD19-B4220BE798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996" y="4735197"/>
                <a:ext cx="5768403" cy="1611643"/>
              </a:xfrm>
              <a:prstGeom prst="rect">
                <a:avLst/>
              </a:prstGeom>
              <a:blipFill>
                <a:blip r:embed="rId4"/>
                <a:stretch>
                  <a:fillRect l="-15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B431C18-2A2D-2512-5130-10BA132DF289}"/>
              </a:ext>
            </a:extLst>
          </p:cNvPr>
          <p:cNvSpPr txBox="1"/>
          <p:nvPr/>
        </p:nvSpPr>
        <p:spPr>
          <a:xfrm>
            <a:off x="414996" y="6253228"/>
            <a:ext cx="4055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4" name="yt_shape_10584"/>
          <p:cNvSpPr txBox="1"/>
          <p:nvPr/>
        </p:nvSpPr>
        <p:spPr>
          <a:xfrm>
            <a:off x="540000" y="2434479"/>
            <a:ext cx="627094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2F9C1E-BEAA-7F51-AD7B-8EFD52A9C378}"/>
              </a:ext>
            </a:extLst>
          </p:cNvPr>
          <p:cNvSpPr txBox="1"/>
          <p:nvPr/>
        </p:nvSpPr>
        <p:spPr>
          <a:xfrm>
            <a:off x="449989" y="2387673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90FC74-909A-5DC9-1484-CC1324EC6472}"/>
              </a:ext>
            </a:extLst>
          </p:cNvPr>
          <p:cNvSpPr txBox="1"/>
          <p:nvPr/>
        </p:nvSpPr>
        <p:spPr>
          <a:xfrm>
            <a:off x="449989" y="2863161"/>
            <a:ext cx="575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E18618-1CB5-3D4B-3251-DB13BC029AA8}"/>
              </a:ext>
            </a:extLst>
          </p:cNvPr>
          <p:cNvSpPr txBox="1"/>
          <p:nvPr/>
        </p:nvSpPr>
        <p:spPr>
          <a:xfrm>
            <a:off x="449989" y="3338649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23BC3D-22B5-3625-DADD-1A42CF4EB35E}"/>
              </a:ext>
            </a:extLst>
          </p:cNvPr>
          <p:cNvSpPr txBox="1"/>
          <p:nvPr/>
        </p:nvSpPr>
        <p:spPr>
          <a:xfrm>
            <a:off x="449989" y="3814137"/>
            <a:ext cx="6390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15CB2B-E3E4-6C52-AFA0-DD30DAD912C9}"/>
              </a:ext>
            </a:extLst>
          </p:cNvPr>
          <p:cNvSpPr txBox="1"/>
          <p:nvPr/>
        </p:nvSpPr>
        <p:spPr>
          <a:xfrm>
            <a:off x="449989" y="4289625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0578">
            <a:extLst>
              <a:ext uri="{FF2B5EF4-FFF2-40B4-BE49-F238E27FC236}">
                <a16:creationId xmlns:a16="http://schemas.microsoft.com/office/drawing/2014/main" id="{F8820A89-E6A2-D632-BD55-12533302446F}"/>
              </a:ext>
            </a:extLst>
          </p:cNvPr>
          <p:cNvSpPr txBox="1"/>
          <p:nvPr/>
        </p:nvSpPr>
        <p:spPr>
          <a:xfrm>
            <a:off x="547680" y="1931028"/>
            <a:ext cx="296234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8" name="yt_image_10576" title="H_310.5">
            <a:extLst>
              <a:ext uri="{FF2B5EF4-FFF2-40B4-BE49-F238E27FC236}">
                <a16:creationId xmlns:a16="http://schemas.microsoft.com/office/drawing/2014/main" id="{2ABA4A39-A3BC-2C6F-B3D0-4C0FD7E50C13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559334"/>
            <a:ext cx="2387648" cy="192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5" name="yt_shape_10585"/>
          <p:cNvSpPr txBox="1"/>
          <p:nvPr/>
        </p:nvSpPr>
        <p:spPr>
          <a:xfrm>
            <a:off x="540000" y="1570210"/>
            <a:ext cx="48458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586" name="yt_shape_10586"/>
          <p:cNvSpPr txBox="1"/>
          <p:nvPr/>
        </p:nvSpPr>
        <p:spPr>
          <a:xfrm>
            <a:off x="540000" y="2049513"/>
            <a:ext cx="55207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垂直平分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0588" name="yt_shape_10588"/>
          <p:cNvSpPr txBox="1"/>
          <p:nvPr/>
        </p:nvSpPr>
        <p:spPr>
          <a:xfrm>
            <a:off x="540000" y="2681180"/>
            <a:ext cx="1858522" cy="13056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  <a:r>
              <a:rPr lang="en-US" altLang="zh-CN" sz="7250" b="0" i="0" u="none" spc="1268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</a:p>
        </p:txBody>
      </p:sp>
      <p:pic>
        <p:nvPicPr>
          <p:cNvPr id="10587" name="yt_image_10587" title="H_113.58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3265625"/>
            <a:ext cx="1838597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590" name="yt_shape_10590"/>
              <p:cNvSpPr txBox="1"/>
              <p:nvPr/>
            </p:nvSpPr>
            <p:spPr>
              <a:xfrm>
                <a:off x="630011" y="2548170"/>
                <a:ext cx="4518994" cy="14736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0590" name="yt_shape_105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2548170"/>
                <a:ext cx="4518994" cy="1473673"/>
              </a:xfrm>
              <a:prstGeom prst="rect">
                <a:avLst/>
              </a:prstGeom>
              <a:blipFill>
                <a:blip r:embed="rId3"/>
                <a:stretch>
                  <a:fillRect l="-4043" t="-3306" r="-3100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2A81159-3421-96ED-40D6-6CA7E303857D}"/>
              </a:ext>
            </a:extLst>
          </p:cNvPr>
          <p:cNvSpPr txBox="1"/>
          <p:nvPr/>
        </p:nvSpPr>
        <p:spPr>
          <a:xfrm>
            <a:off x="540000" y="2501364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4AD9D6-9844-A74B-C3D8-5A40E8CA99C7}"/>
                  </a:ext>
                </a:extLst>
              </p:cNvPr>
              <p:cNvSpPr txBox="1"/>
              <p:nvPr/>
            </p:nvSpPr>
            <p:spPr>
              <a:xfrm>
                <a:off x="540000" y="2976853"/>
                <a:ext cx="20598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4AD9D6-9844-A74B-C3D8-5A40E8CA9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6853"/>
                <a:ext cx="2059814" cy="615392"/>
              </a:xfrm>
              <a:prstGeom prst="rect">
                <a:avLst/>
              </a:prstGeom>
              <a:blipFill>
                <a:blip r:embed="rId4"/>
                <a:stretch>
                  <a:fillRect l="-4748" r="-474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EB5F87-1C91-0485-17D1-15736B45A652}"/>
                  </a:ext>
                </a:extLst>
              </p:cNvPr>
              <p:cNvSpPr txBox="1"/>
              <p:nvPr/>
            </p:nvSpPr>
            <p:spPr>
              <a:xfrm>
                <a:off x="540000" y="3498632"/>
                <a:ext cx="4655376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EB5F87-1C91-0485-17D1-15736B45A6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98632"/>
                <a:ext cx="4655376" cy="555765"/>
              </a:xfrm>
              <a:prstGeom prst="rect">
                <a:avLst/>
              </a:prstGeom>
              <a:blipFill>
                <a:blip r:embed="rId5"/>
                <a:stretch>
                  <a:fillRect l="-2097" r="-209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0576" title="H_310.5">
            <a:extLst>
              <a:ext uri="{FF2B5EF4-FFF2-40B4-BE49-F238E27FC236}">
                <a16:creationId xmlns:a16="http://schemas.microsoft.com/office/drawing/2014/main" id="{61E94039-BEF7-D46E-9CC7-F48044CCEE72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44272" y="1211357"/>
            <a:ext cx="2387648" cy="192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86" grpId="0" build="allAtOnce"/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6" name="yt_shape_1059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95" name="yt_image_10595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8" name="yt_shape_10598"/>
          <p:cNvSpPr txBox="1"/>
          <p:nvPr/>
        </p:nvSpPr>
        <p:spPr>
          <a:xfrm>
            <a:off x="540119" y="143137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ce51"/>
              </a:rPr>
              <a:t>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交正方形外角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7899"/>
              </a:rPr>
              <a:t>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0600" name="yt_image_10600" title="H_93.2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3068960"/>
            <a:ext cx="1706805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2" name="yt_shape_10602"/>
          <p:cNvSpPr txBox="1"/>
          <p:nvPr/>
        </p:nvSpPr>
        <p:spPr>
          <a:xfrm>
            <a:off x="540000" y="3403798"/>
            <a:ext cx="401391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7C3DD9-C8AE-4D35-88AE-989077064E25}"/>
              </a:ext>
            </a:extLst>
          </p:cNvPr>
          <p:cNvSpPr txBox="1"/>
          <p:nvPr/>
        </p:nvSpPr>
        <p:spPr>
          <a:xfrm>
            <a:off x="449989" y="3356992"/>
            <a:ext cx="4155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8616F5-EF5E-5DB6-05F7-5C976CAFE005}"/>
              </a:ext>
            </a:extLst>
          </p:cNvPr>
          <p:cNvSpPr txBox="1"/>
          <p:nvPr/>
        </p:nvSpPr>
        <p:spPr>
          <a:xfrm>
            <a:off x="449989" y="3832480"/>
            <a:ext cx="352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F2587F-FC7A-958B-B7BA-D7395495974F}"/>
              </a:ext>
            </a:extLst>
          </p:cNvPr>
          <p:cNvSpPr txBox="1"/>
          <p:nvPr/>
        </p:nvSpPr>
        <p:spPr>
          <a:xfrm>
            <a:off x="449989" y="4307968"/>
            <a:ext cx="233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D15770-67FF-028F-801C-18218136AB63}"/>
              </a:ext>
            </a:extLst>
          </p:cNvPr>
          <p:cNvSpPr txBox="1"/>
          <p:nvPr/>
        </p:nvSpPr>
        <p:spPr>
          <a:xfrm>
            <a:off x="449989" y="4783456"/>
            <a:ext cx="343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AD811F-7CC0-5CF1-85E1-9312823D6F2D}"/>
              </a:ext>
            </a:extLst>
          </p:cNvPr>
          <p:cNvSpPr txBox="1"/>
          <p:nvPr/>
        </p:nvSpPr>
        <p:spPr>
          <a:xfrm>
            <a:off x="449989" y="5258945"/>
            <a:ext cx="2874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04" name="yt_shape_10604"/>
              <p:cNvSpPr txBox="1"/>
              <p:nvPr/>
            </p:nvSpPr>
            <p:spPr>
              <a:xfrm>
                <a:off x="540000" y="900000"/>
                <a:ext cx="8771632" cy="60002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分别是正方形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04" name="yt_shape_10604" descr="{&quot;rangeId&quot;:29,&quot;mathAnswerShape&quot;:1,&quot;IsSplitBraceMath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71632" cy="6000297"/>
              </a:xfrm>
              <a:prstGeom prst="rect">
                <a:avLst/>
              </a:prstGeom>
              <a:blipFill>
                <a:blip r:embed="rId2"/>
                <a:stretch>
                  <a:fillRect l="-2156" t="-915" r="-1182" b="-2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31CEB00-C7C1-F061-8B2E-E5919CC02FC7}"/>
              </a:ext>
            </a:extLst>
          </p:cNvPr>
          <p:cNvSpPr txBox="1"/>
          <p:nvPr/>
        </p:nvSpPr>
        <p:spPr>
          <a:xfrm>
            <a:off x="449989" y="1127095"/>
            <a:ext cx="886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FB754E-9DA2-A355-5CE0-CB865E0D22D7}"/>
              </a:ext>
            </a:extLst>
          </p:cNvPr>
          <p:cNvSpPr txBox="1"/>
          <p:nvPr/>
        </p:nvSpPr>
        <p:spPr>
          <a:xfrm>
            <a:off x="449989" y="1467358"/>
            <a:ext cx="365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0DB2CF-4AE0-23EB-5422-8A516938FFE7}"/>
              </a:ext>
            </a:extLst>
          </p:cNvPr>
          <p:cNvSpPr txBox="1"/>
          <p:nvPr/>
        </p:nvSpPr>
        <p:spPr>
          <a:xfrm>
            <a:off x="449989" y="1851788"/>
            <a:ext cx="381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A44D5B-F703-47B4-6098-B25515D26AED}"/>
              </a:ext>
            </a:extLst>
          </p:cNvPr>
          <p:cNvSpPr txBox="1"/>
          <p:nvPr/>
        </p:nvSpPr>
        <p:spPr>
          <a:xfrm>
            <a:off x="449989" y="2279658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09F383-0C0E-F20C-17B1-B1F392D6CAD0}"/>
              </a:ext>
            </a:extLst>
          </p:cNvPr>
          <p:cNvSpPr txBox="1"/>
          <p:nvPr/>
        </p:nvSpPr>
        <p:spPr>
          <a:xfrm>
            <a:off x="449989" y="2755146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64F9444-4AEF-0509-AFBA-CDCFEEB2155D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38757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9, 'mathAnswerShape': 1, 'IsSplitBraceMath': 1, 'NoSplit': 1}">
                <a:extLst>
                  <a:ext uri="{FF2B5EF4-FFF2-40B4-BE49-F238E27FC236}">
                    <a16:creationId xmlns:a16="http://schemas.microsoft.com/office/drawing/2014/main" id="{064F9444-4AEF-0509-AFBA-CDCFEEB215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3875786" cy="765061"/>
              </a:xfrm>
              <a:prstGeom prst="rect">
                <a:avLst/>
              </a:prstGeom>
              <a:blipFill>
                <a:blip r:embed="rId3"/>
                <a:stretch>
                  <a:fillRect l="-2516" r="-235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30A9A40-F537-8AD2-E3D4-82D9947A6BD0}"/>
              </a:ext>
            </a:extLst>
          </p:cNvPr>
          <p:cNvSpPr txBox="1"/>
          <p:nvPr/>
        </p:nvSpPr>
        <p:spPr>
          <a:xfrm>
            <a:off x="449989" y="3902083"/>
            <a:ext cx="411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315E39-B751-CEA9-2F80-2952AEB166B1}"/>
              </a:ext>
            </a:extLst>
          </p:cNvPr>
          <p:cNvSpPr txBox="1"/>
          <p:nvPr/>
        </p:nvSpPr>
        <p:spPr>
          <a:xfrm>
            <a:off x="449989" y="4377571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6BF4F9B-84E3-2AC0-3166-7B60812F5BA1}"/>
                  </a:ext>
                </a:extLst>
              </p:cNvPr>
              <p:cNvSpPr txBox="1"/>
              <p:nvPr/>
            </p:nvSpPr>
            <p:spPr>
              <a:xfrm>
                <a:off x="449989" y="4853059"/>
                <a:ext cx="569220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29, 'mathAnswerShape': 1, 'IsSplitBraceMath': 1, 'NoSplit': 1}">
                <a:extLst>
                  <a:ext uri="{FF2B5EF4-FFF2-40B4-BE49-F238E27FC236}">
                    <a16:creationId xmlns:a16="http://schemas.microsoft.com/office/drawing/2014/main" id="{06BF4F9B-84E3-2AC0-3166-7B60812F5B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3059"/>
                <a:ext cx="5692203" cy="1611643"/>
              </a:xfrm>
              <a:prstGeom prst="rect">
                <a:avLst/>
              </a:prstGeom>
              <a:blipFill>
                <a:blip r:embed="rId4"/>
                <a:stretch>
                  <a:fillRect l="-1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C3FA49C-BA02-3881-D557-59AC25AD4DA6}"/>
              </a:ext>
            </a:extLst>
          </p:cNvPr>
          <p:cNvSpPr txBox="1"/>
          <p:nvPr/>
        </p:nvSpPr>
        <p:spPr>
          <a:xfrm>
            <a:off x="449989" y="6371090"/>
            <a:ext cx="4053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603" name="yt_shape_10603"/>
          <p:cNvSpPr txBox="1"/>
          <p:nvPr/>
        </p:nvSpPr>
        <p:spPr>
          <a:xfrm>
            <a:off x="540000" y="687356"/>
            <a:ext cx="42944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" name="yt_image_10600" title="H_93.24">
            <a:extLst>
              <a:ext uri="{FF2B5EF4-FFF2-40B4-BE49-F238E27FC236}">
                <a16:creationId xmlns:a16="http://schemas.microsoft.com/office/drawing/2014/main" id="{7DE2C86B-C6EA-DF87-E719-FAEB94543CE0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92344" y="3068960"/>
            <a:ext cx="1706805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6" name="yt_shape_10606"/>
          <p:cNvSpPr txBox="1"/>
          <p:nvPr/>
        </p:nvSpPr>
        <p:spPr>
          <a:xfrm>
            <a:off x="540000" y="2144398"/>
            <a:ext cx="30441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07" name="yt_shape_10607"/>
              <p:cNvSpPr txBox="1"/>
              <p:nvPr/>
            </p:nvSpPr>
            <p:spPr>
              <a:xfrm>
                <a:off x="540000" y="2623701"/>
                <a:ext cx="6673302" cy="24499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是等腰直角三角形，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07" name="yt_shape_10607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23701"/>
                <a:ext cx="6673302" cy="2449901"/>
              </a:xfrm>
              <a:prstGeom prst="rect">
                <a:avLst/>
              </a:prstGeom>
              <a:blipFill>
                <a:blip r:embed="rId2"/>
                <a:stretch>
                  <a:fillRect l="-2834" t="-1990" r="-1828" b="-3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C1FBF5-62F0-B2B0-D151-EC3551094CDC}"/>
              </a:ext>
            </a:extLst>
          </p:cNvPr>
          <p:cNvSpPr txBox="1"/>
          <p:nvPr/>
        </p:nvSpPr>
        <p:spPr>
          <a:xfrm>
            <a:off x="449989" y="2576895"/>
            <a:ext cx="612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73A843-9BA5-412D-E19E-4D0D36B6BBBC}"/>
              </a:ext>
            </a:extLst>
          </p:cNvPr>
          <p:cNvSpPr txBox="1"/>
          <p:nvPr/>
        </p:nvSpPr>
        <p:spPr>
          <a:xfrm>
            <a:off x="449989" y="3052383"/>
            <a:ext cx="6788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A560F4C-A490-2A5F-988D-77350B3DFDAD}"/>
                  </a:ext>
                </a:extLst>
              </p:cNvPr>
              <p:cNvSpPr txBox="1"/>
              <p:nvPr/>
            </p:nvSpPr>
            <p:spPr>
              <a:xfrm>
                <a:off x="449989" y="3527871"/>
                <a:ext cx="5260149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1, 'mathAnswerShape': 1}">
                <a:extLst>
                  <a:ext uri="{FF2B5EF4-FFF2-40B4-BE49-F238E27FC236}">
                    <a16:creationId xmlns:a16="http://schemas.microsoft.com/office/drawing/2014/main" id="{6A560F4C-A490-2A5F-988D-77350B3DF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27871"/>
                <a:ext cx="5260149" cy="853136"/>
              </a:xfrm>
              <a:prstGeom prst="rect">
                <a:avLst/>
              </a:prstGeom>
              <a:blipFill>
                <a:blip r:embed="rId3"/>
                <a:stretch>
                  <a:fillRect l="-1854" r="-1738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AABFC0F-6B89-00D3-2E1F-74E1B412F2BD}"/>
                  </a:ext>
                </a:extLst>
              </p:cNvPr>
              <p:cNvSpPr txBox="1"/>
              <p:nvPr/>
            </p:nvSpPr>
            <p:spPr>
              <a:xfrm>
                <a:off x="449989" y="4287395"/>
                <a:ext cx="5976176" cy="809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1, 'mathAnswerShape': 1}">
                <a:extLst>
                  <a:ext uri="{FF2B5EF4-FFF2-40B4-BE49-F238E27FC236}">
                    <a16:creationId xmlns:a16="http://schemas.microsoft.com/office/drawing/2014/main" id="{BAABFC0F-6B89-00D3-2E1F-74E1B412F2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87395"/>
                <a:ext cx="5976176" cy="809320"/>
              </a:xfrm>
              <a:prstGeom prst="rect">
                <a:avLst/>
              </a:prstGeom>
              <a:blipFill>
                <a:blip r:embed="rId4"/>
                <a:stretch>
                  <a:fillRect l="-1633" r="-1633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0600" title="H_93.24">
            <a:extLst>
              <a:ext uri="{FF2B5EF4-FFF2-40B4-BE49-F238E27FC236}">
                <a16:creationId xmlns:a16="http://schemas.microsoft.com/office/drawing/2014/main" id="{AB8FFC1B-240A-C4C6-1642-DEA0AFF93009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92344" y="3068960"/>
            <a:ext cx="1706805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6" name="yt_shape_10526"/>
          <p:cNvSpPr txBox="1"/>
          <p:nvPr/>
        </p:nvSpPr>
        <p:spPr>
          <a:xfrm>
            <a:off x="540000" y="1786416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角的性质</a:t>
            </a:r>
          </a:p>
        </p:txBody>
      </p:sp>
      <p:sp>
        <p:nvSpPr>
          <p:cNvPr id="10527" name="yt_shape_10527"/>
          <p:cNvSpPr txBox="1"/>
          <p:nvPr/>
        </p:nvSpPr>
        <p:spPr>
          <a:xfrm>
            <a:off x="540119" y="227585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09fe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°.</a:t>
            </a:r>
          </a:p>
        </p:txBody>
      </p:sp>
      <p:sp>
        <p:nvSpPr>
          <p:cNvPr id="10531" name="yt_shape_10531"/>
          <p:cNvSpPr txBox="1"/>
          <p:nvPr/>
        </p:nvSpPr>
        <p:spPr>
          <a:xfrm>
            <a:off x="540000" y="507308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28" name="yt_shape_10528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3486" y="3387649"/>
            <a:ext cx="1465027" cy="1635012"/>
            <a:chOff x="0" y="0"/>
            <a:chExt cx="1465027" cy="1635012"/>
          </a:xfrm>
        </p:grpSpPr>
        <p:pic>
          <p:nvPicPr>
            <p:cNvPr id="2" name="yt_image_1052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5027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30" name="yt_shape_10530"/>
            <p:cNvSpPr txBox="1"/>
            <p:nvPr/>
          </p:nvSpPr>
          <p:spPr>
            <a:xfrm>
              <a:off x="199232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8988346">
            <a:extLst>
              <a:ext uri="{FF2B5EF4-FFF2-40B4-BE49-F238E27FC236}">
                <a16:creationId xmlns:a16="http://schemas.microsoft.com/office/drawing/2014/main" id="{D2F2665E-EF60-777A-0755-AB6A932B61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36869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87A08B4-795C-AF9A-0DE9-1EC275D1601B}"/>
              </a:ext>
            </a:extLst>
          </p:cNvPr>
          <p:cNvSpPr txBox="1"/>
          <p:nvPr/>
        </p:nvSpPr>
        <p:spPr>
          <a:xfrm>
            <a:off x="1059708" y="2704532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2" name="yt_shape_10532"/>
          <p:cNvSpPr txBox="1"/>
          <p:nvPr/>
        </p:nvSpPr>
        <p:spPr>
          <a:xfrm>
            <a:off x="540000" y="205067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边的性质</a:t>
            </a:r>
          </a:p>
        </p:txBody>
      </p:sp>
      <p:sp>
        <p:nvSpPr>
          <p:cNvPr id="10533" name="yt_shape_10533"/>
          <p:cNvSpPr txBox="1"/>
          <p:nvPr/>
        </p:nvSpPr>
        <p:spPr>
          <a:xfrm>
            <a:off x="540119" y="25401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的中心为原点建立平面直角坐标系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5484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37" name="yt_table_1053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347379"/>
              </p:ext>
            </p:extLst>
          </p:nvPr>
        </p:nvGraphicFramePr>
        <p:xfrm>
          <a:off x="540047" y="3499539"/>
          <a:ext cx="63344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</a:tbl>
          </a:graphicData>
        </a:graphic>
      </p:graphicFrame>
      <p:grpSp>
        <p:nvGrpSpPr>
          <p:cNvPr id="10534" name="yt_shape_10534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88523" y="3499539"/>
            <a:ext cx="1261238" cy="1668159"/>
            <a:chOff x="0" y="0"/>
            <a:chExt cx="1261238" cy="1668159"/>
          </a:xfrm>
        </p:grpSpPr>
        <p:pic>
          <p:nvPicPr>
            <p:cNvPr id="2" name="yt_image_1053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61238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36" name="yt_shape_10536"/>
            <p:cNvSpPr txBox="1"/>
            <p:nvPr/>
          </p:nvSpPr>
          <p:spPr>
            <a:xfrm>
              <a:off x="97338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8988407">
            <a:extLst>
              <a:ext uri="{FF2B5EF4-FFF2-40B4-BE49-F238E27FC236}">
                <a16:creationId xmlns:a16="http://schemas.microsoft.com/office/drawing/2014/main" id="{097FD7AF-0584-6D7A-B142-9DF8AFE330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0112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D2D516F-5407-4DEB-E4D7-E090D52B8E11}"/>
              </a:ext>
            </a:extLst>
          </p:cNvPr>
          <p:cNvSpPr txBox="1"/>
          <p:nvPr/>
        </p:nvSpPr>
        <p:spPr>
          <a:xfrm>
            <a:off x="3966421" y="296878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9" name="yt_shape_10539"/>
          <p:cNvSpPr txBox="1"/>
          <p:nvPr/>
        </p:nvSpPr>
        <p:spPr>
          <a:xfrm>
            <a:off x="540120" y="95799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广安一中月考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21e9"/>
              </a:rPr>
              <a:t>延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540" name="yt_image_10540" title="H_110.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204864"/>
            <a:ext cx="1675011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2" name="yt_shape_10542"/>
          <p:cNvSpPr txBox="1"/>
          <p:nvPr/>
        </p:nvSpPr>
        <p:spPr>
          <a:xfrm>
            <a:off x="569387" y="1967120"/>
            <a:ext cx="4592604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是正方形，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82C2EF-A83A-237D-C9CF-52E447A31E36}"/>
              </a:ext>
            </a:extLst>
          </p:cNvPr>
          <p:cNvSpPr txBox="1"/>
          <p:nvPr/>
        </p:nvSpPr>
        <p:spPr>
          <a:xfrm>
            <a:off x="479376" y="1920314"/>
            <a:ext cx="472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CE1D14-9FA4-6D39-C297-4DA1E2BBDA2F}"/>
              </a:ext>
            </a:extLst>
          </p:cNvPr>
          <p:cNvSpPr txBox="1"/>
          <p:nvPr/>
        </p:nvSpPr>
        <p:spPr>
          <a:xfrm>
            <a:off x="479376" y="2395802"/>
            <a:ext cx="370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887CDF-8283-B3C0-80A3-B99B3B1A1E1F}"/>
              </a:ext>
            </a:extLst>
          </p:cNvPr>
          <p:cNvSpPr txBox="1"/>
          <p:nvPr/>
        </p:nvSpPr>
        <p:spPr>
          <a:xfrm>
            <a:off x="479376" y="2871290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E4E9D0-42DD-8EE7-2924-ABA4C076670B}"/>
              </a:ext>
            </a:extLst>
          </p:cNvPr>
          <p:cNvSpPr txBox="1"/>
          <p:nvPr/>
        </p:nvSpPr>
        <p:spPr>
          <a:xfrm>
            <a:off x="479376" y="3346778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99FADB-D9ED-E7B3-6165-C5675636E3D6}"/>
              </a:ext>
            </a:extLst>
          </p:cNvPr>
          <p:cNvSpPr txBox="1"/>
          <p:nvPr/>
        </p:nvSpPr>
        <p:spPr>
          <a:xfrm>
            <a:off x="479376" y="3822266"/>
            <a:ext cx="3216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7E9A02-7A89-7826-BCB6-670171CD2F51}"/>
              </a:ext>
            </a:extLst>
          </p:cNvPr>
          <p:cNvSpPr txBox="1"/>
          <p:nvPr/>
        </p:nvSpPr>
        <p:spPr>
          <a:xfrm>
            <a:off x="479376" y="4297754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FF8660-E1E2-B8D8-6D0B-89BE0F631EC0}"/>
              </a:ext>
            </a:extLst>
          </p:cNvPr>
          <p:cNvSpPr txBox="1"/>
          <p:nvPr/>
        </p:nvSpPr>
        <p:spPr>
          <a:xfrm>
            <a:off x="479376" y="4773242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549470-E099-8CC8-47A9-4A68579782B1}"/>
              </a:ext>
            </a:extLst>
          </p:cNvPr>
          <p:cNvSpPr txBox="1"/>
          <p:nvPr/>
        </p:nvSpPr>
        <p:spPr>
          <a:xfrm>
            <a:off x="479376" y="5248730"/>
            <a:ext cx="1875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3" name="yt_shape_10543"/>
          <p:cNvSpPr txBox="1"/>
          <p:nvPr/>
        </p:nvSpPr>
        <p:spPr>
          <a:xfrm>
            <a:off x="540000" y="1027314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对角线的性质</a:t>
            </a:r>
          </a:p>
        </p:txBody>
      </p:sp>
      <p:sp>
        <p:nvSpPr>
          <p:cNvPr id="10544" name="yt_shape_10544"/>
          <p:cNvSpPr txBox="1"/>
          <p:nvPr/>
        </p:nvSpPr>
        <p:spPr>
          <a:xfrm>
            <a:off x="540000" y="1516748"/>
            <a:ext cx="76094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正方形具有而菱形和矩形都不具有的性质是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45" name="yt_table_1054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002192"/>
              </p:ext>
            </p:extLst>
          </p:nvPr>
        </p:nvGraphicFramePr>
        <p:xfrm>
          <a:off x="540047" y="1996051"/>
          <a:ext cx="3395663" cy="1901952"/>
        </p:xfrm>
        <a:graphic>
          <a:graphicData uri="http://schemas.openxmlformats.org/drawingml/2006/table">
            <a:tbl>
              <a:tblPr/>
              <a:tblGrid>
                <a:gridCol w="3395663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对角线垂直且相等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47" name="yt_shape_10547"/>
              <p:cNvSpPr txBox="1"/>
              <p:nvPr/>
            </p:nvSpPr>
            <p:spPr>
              <a:xfrm>
                <a:off x="540119" y="3948371"/>
                <a:ext cx="11492915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a350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47" name="yt_shape_10547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48371"/>
                <a:ext cx="11492915" cy="946798"/>
              </a:xfrm>
              <a:prstGeom prst="rect">
                <a:avLst/>
              </a:prstGeom>
              <a:blipFill>
                <a:blip r:embed="rId2"/>
                <a:stretch>
                  <a:fillRect l="-1645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50" name="yt_table_10550_skip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4059180"/>
                  </p:ext>
                </p:extLst>
              </p:nvPr>
            </p:nvGraphicFramePr>
            <p:xfrm>
              <a:off x="540047" y="4945957"/>
              <a:ext cx="4340670" cy="890207"/>
            </p:xfrm>
            <a:graphic>
              <a:graphicData uri="http://schemas.openxmlformats.org/drawingml/2006/table">
                <a:tbl>
                  <a:tblPr/>
                  <a:tblGrid>
                    <a:gridCol w="2859532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  <a:gridCol w="1481138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550" name="yt_table_10550_skip" descr="{&quot;rangeId&quot;:11,&quot;type&quot;:&quot;Option&quot;,&quot;drawing&quot;:[&quot;yt_image_10549&quot;]}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4059180"/>
                  </p:ext>
                </p:extLst>
              </p:nvPr>
            </p:nvGraphicFramePr>
            <p:xfrm>
              <a:off x="540047" y="4818643"/>
              <a:ext cx="4340670" cy="890207"/>
            </p:xfrm>
            <a:graphic>
              <a:graphicData uri="http://schemas.openxmlformats.org/drawingml/2006/table">
                <a:tbl>
                  <a:tblPr/>
                  <a:tblGrid>
                    <a:gridCol w="2859532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  <a:gridCol w="1481138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6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8684" r="-51702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549" name="yt_image_10549_skip" title="H_98.0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51231" y="4945957"/>
            <a:ext cx="1498582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8988474" title="H_26.259764">
            <a:extLst>
              <a:ext uri="{FF2B5EF4-FFF2-40B4-BE49-F238E27FC236}">
                <a16:creationId xmlns:a16="http://schemas.microsoft.com/office/drawing/2014/main" id="{F5DD5231-7234-7D81-D172-EC62D5EBFE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7776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431ED9-29AD-0466-55C6-62A27F13238B}"/>
              </a:ext>
            </a:extLst>
          </p:cNvPr>
          <p:cNvSpPr txBox="1"/>
          <p:nvPr/>
        </p:nvSpPr>
        <p:spPr>
          <a:xfrm>
            <a:off x="7155589" y="14699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77F673-1540-AA87-D080-26ED36A3A3E7}"/>
              </a:ext>
            </a:extLst>
          </p:cNvPr>
          <p:cNvSpPr txBox="1"/>
          <p:nvPr/>
        </p:nvSpPr>
        <p:spPr>
          <a:xfrm>
            <a:off x="7687648" y="4377053"/>
            <a:ext cx="3832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1" name="yt_shape_10551"/>
          <p:cNvSpPr txBox="1"/>
          <p:nvPr/>
        </p:nvSpPr>
        <p:spPr>
          <a:xfrm>
            <a:off x="540000" y="3402982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【易错易混】无图时，考虑不全而出错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D80734-5AFE-E146-1F3D-459C5AD615F3}"/>
              </a:ext>
            </a:extLst>
          </p:cNvPr>
          <p:cNvSpPr txBox="1"/>
          <p:nvPr/>
        </p:nvSpPr>
        <p:spPr>
          <a:xfrm>
            <a:off x="410516" y="3107337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【易错易混】无图时，考虑不全而出错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2" name="yt_shape_10552"/>
          <p:cNvSpPr txBox="1"/>
          <p:nvPr/>
        </p:nvSpPr>
        <p:spPr>
          <a:xfrm>
            <a:off x="540119" y="19974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武汉市中考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ad2b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553" name="yt_image_10553" title="H_90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1642" y="2906085"/>
            <a:ext cx="1348716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5" name="yt_shape_10555"/>
          <p:cNvSpPr txBox="1"/>
          <p:nvPr/>
        </p:nvSpPr>
        <p:spPr>
          <a:xfrm>
            <a:off x="540119" y="43119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25a1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D3B9B3-E973-F5BA-CFBD-EB0B081FAA26}"/>
              </a:ext>
            </a:extLst>
          </p:cNvPr>
          <p:cNvSpPr txBox="1"/>
          <p:nvPr/>
        </p:nvSpPr>
        <p:spPr>
          <a:xfrm>
            <a:off x="2948833" y="2426120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A5EED0-0CB6-468E-1993-A820F762A104}"/>
              </a:ext>
            </a:extLst>
          </p:cNvPr>
          <p:cNvSpPr txBox="1"/>
          <p:nvPr/>
        </p:nvSpPr>
        <p:spPr>
          <a:xfrm>
            <a:off x="1059708" y="4740597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7" name="yt_shape_10557"/>
          <p:cNvSpPr txBox="1"/>
          <p:nvPr/>
        </p:nvSpPr>
        <p:spPr>
          <a:xfrm>
            <a:off x="540000" y="1621395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56" name="yt_image_1055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2139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9" name="yt_shape_10559"/>
          <p:cNvSpPr txBox="1"/>
          <p:nvPr/>
        </p:nvSpPr>
        <p:spPr>
          <a:xfrm>
            <a:off x="540119" y="220356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dbeb"/>
              </a:rPr>
              <a:t>边上的一个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23cf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图中阴影部分的面积大小变化情况是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63" name="yt_table_1056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699910"/>
              </p:ext>
            </p:extLst>
          </p:nvPr>
        </p:nvGraphicFramePr>
        <p:xfrm>
          <a:off x="540047" y="3643126"/>
          <a:ext cx="6486843" cy="950976"/>
        </p:xfrm>
        <a:graphic>
          <a:graphicData uri="http://schemas.openxmlformats.org/drawingml/2006/table">
            <a:tbl>
              <a:tblPr/>
              <a:tblGrid>
                <a:gridCol w="3718243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2768600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先增大后减小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先减小后增大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一直不变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9"/>
                  </a:ext>
                </a:extLst>
              </a:tr>
            </a:tbl>
          </a:graphicData>
        </a:graphic>
      </p:graphicFrame>
      <p:grpSp>
        <p:nvGrpSpPr>
          <p:cNvPr id="10560" name="yt_shape_10560_skip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7380" y="3643126"/>
            <a:ext cx="1522438" cy="1953909"/>
            <a:chOff x="0" y="0"/>
            <a:chExt cx="1522438" cy="1953909"/>
          </a:xfrm>
        </p:grpSpPr>
        <p:pic>
          <p:nvPicPr>
            <p:cNvPr id="2" name="yt_image_1056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2438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62" name="yt_shape_10562"/>
            <p:cNvSpPr txBox="1"/>
            <p:nvPr/>
          </p:nvSpPr>
          <p:spPr>
            <a:xfrm>
              <a:off x="227938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DA44C76-BE1B-ACE2-4408-48974E63FE36}"/>
              </a:ext>
            </a:extLst>
          </p:cNvPr>
          <p:cNvSpPr txBox="1"/>
          <p:nvPr/>
        </p:nvSpPr>
        <p:spPr>
          <a:xfrm>
            <a:off x="9540132" y="31077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65" name="yt_shape_10565"/>
              <p:cNvSpPr txBox="1"/>
              <p:nvPr/>
            </p:nvSpPr>
            <p:spPr>
              <a:xfrm>
                <a:off x="540119" y="1431184"/>
                <a:ext cx="11492915" cy="16800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天津市中考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aceb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2dad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65" name="yt_shape_105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184"/>
                <a:ext cx="11492915" cy="1680012"/>
              </a:xfrm>
              <a:prstGeom prst="rect">
                <a:avLst/>
              </a:prstGeom>
              <a:blipFill>
                <a:blip r:embed="rId2"/>
                <a:stretch>
                  <a:fillRect l="-1645" t="-3273" b="-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70" name="yt_shape_10570"/>
          <p:cNvSpPr txBox="1"/>
          <p:nvPr/>
        </p:nvSpPr>
        <p:spPr>
          <a:xfrm>
            <a:off x="540000" y="542831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67" name="yt_shape_10567" title="H_162.4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2628" y="3314348"/>
            <a:ext cx="1686742" cy="2063637"/>
            <a:chOff x="0" y="0"/>
            <a:chExt cx="1686742" cy="2063637"/>
          </a:xfrm>
        </p:grpSpPr>
        <p:pic>
          <p:nvPicPr>
            <p:cNvPr id="2" name="yt_image_1056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6742" cy="166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69" name="yt_shape_10569"/>
            <p:cNvSpPr txBox="1"/>
            <p:nvPr/>
          </p:nvSpPr>
          <p:spPr>
            <a:xfrm>
              <a:off x="233907" y="170363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5DC3F1-1158-AB08-9D5B-47DD7CEC7546}"/>
                  </a:ext>
                </a:extLst>
              </p:cNvPr>
              <p:cNvSpPr txBox="1"/>
              <p:nvPr/>
            </p:nvSpPr>
            <p:spPr>
              <a:xfrm>
                <a:off x="6741463" y="2086748"/>
                <a:ext cx="935799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5DC3F1-1158-AB08-9D5B-47DD7CEC75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1463" y="2086748"/>
                <a:ext cx="935799" cy="806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1830</Words>
  <Application>Microsoft Office PowerPoint</Application>
  <PresentationFormat>宽屏</PresentationFormat>
  <Paragraphs>154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2024-04-28T02:48:48Z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