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15" r:id="rId7"/>
    <p:sldId id="316" r:id="rId8"/>
    <p:sldId id="309" r:id="rId9"/>
    <p:sldId id="311" r:id="rId10"/>
    <p:sldId id="320" r:id="rId11"/>
    <p:sldId id="321" r:id="rId12"/>
    <p:sldId id="322" r:id="rId13"/>
    <p:sldId id="313" r:id="rId14"/>
    <p:sldId id="325" r:id="rId15"/>
    <p:sldId id="326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1080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bin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36.bin"/><Relationship Id="rId2" Type="http://schemas.openxmlformats.org/officeDocument/2006/relationships/image" Target="../media/image37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bin"/><Relationship Id="rId4" Type="http://schemas.openxmlformats.org/officeDocument/2006/relationships/image" Target="../media/image4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60.png"/><Relationship Id="rId18" Type="http://schemas.openxmlformats.org/officeDocument/2006/relationships/image" Target="../media/image65.pn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12" Type="http://schemas.openxmlformats.org/officeDocument/2006/relationships/image" Target="../media/image59.png"/><Relationship Id="rId17" Type="http://schemas.openxmlformats.org/officeDocument/2006/relationships/image" Target="../media/image64.png"/><Relationship Id="rId2" Type="http://schemas.openxmlformats.org/officeDocument/2006/relationships/image" Target="../media/image50.png"/><Relationship Id="rId16" Type="http://schemas.openxmlformats.org/officeDocument/2006/relationships/image" Target="../media/image6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11" Type="http://schemas.openxmlformats.org/officeDocument/2006/relationships/image" Target="../media/image39.bin"/><Relationship Id="rId5" Type="http://schemas.openxmlformats.org/officeDocument/2006/relationships/image" Target="../media/image53.png"/><Relationship Id="rId15" Type="http://schemas.openxmlformats.org/officeDocument/2006/relationships/image" Target="../media/image62.png"/><Relationship Id="rId10" Type="http://schemas.openxmlformats.org/officeDocument/2006/relationships/image" Target="../media/image58.png"/><Relationship Id="rId19" Type="http://schemas.openxmlformats.org/officeDocument/2006/relationships/image" Target="../media/image66.png"/><Relationship Id="rId4" Type="http://schemas.openxmlformats.org/officeDocument/2006/relationships/image" Target="../media/image52.png"/><Relationship Id="rId9" Type="http://schemas.openxmlformats.org/officeDocument/2006/relationships/image" Target="../media/image57.png"/><Relationship Id="rId14" Type="http://schemas.openxmlformats.org/officeDocument/2006/relationships/image" Target="../media/image6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bin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14.bin"/><Relationship Id="rId9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6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71" name="yt_shape_14371"/>
          <p:cNvSpPr txBox="1"/>
          <p:nvPr/>
        </p:nvSpPr>
        <p:spPr>
          <a:xfrm>
            <a:off x="4864893" y="1428508"/>
            <a:ext cx="24622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endParaRPr lang="zh-CN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楷体" pitchFamily="24"/>
            </a:endParaRPr>
          </a:p>
        </p:txBody>
      </p:sp>
      <p:sp>
        <p:nvSpPr>
          <p:cNvPr id="14372" name="yt_shape_14372"/>
          <p:cNvSpPr txBox="1"/>
          <p:nvPr/>
        </p:nvSpPr>
        <p:spPr>
          <a:xfrm>
            <a:off x="540000" y="1907811"/>
            <a:ext cx="5222584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的值确定几何图形的面积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373" name="yt_shape_14373"/>
              <p:cNvSpPr txBox="1"/>
              <p:nvPr/>
            </p:nvSpPr>
            <p:spPr>
              <a:xfrm>
                <a:off x="540119" y="2397245"/>
                <a:ext cx="11492915" cy="159710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为坐标原点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平行四边形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的顶点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4cced"/>
                  </a:rPr>
                  <a:t>在反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顶点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轴的正半轴上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f9303"/>
                  </a:rPr>
                  <a:t>则平行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4373" name="yt_shape_14373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97245"/>
                <a:ext cx="11492915" cy="1597104"/>
              </a:xfrm>
              <a:prstGeom prst="rect">
                <a:avLst/>
              </a:prstGeom>
              <a:blipFill>
                <a:blip r:embed="rId2"/>
                <a:stretch>
                  <a:fillRect l="-1645" t="-3053" b="-11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378" name="yt_table_14378_skip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57458510"/>
                  </p:ext>
                </p:extLst>
              </p:nvPr>
            </p:nvGraphicFramePr>
            <p:xfrm>
              <a:off x="540047" y="4045137"/>
              <a:ext cx="7133591" cy="640017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689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690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691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69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7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 xmlns:m="http://schemas.openxmlformats.org/officeDocument/2006/math">
          <p:graphicFrame>
            <p:nvGraphicFramePr>
              <p:cNvPr id="14378" name="yt_table_14378_skip" descr="{&quot;rangeId&quot;:2,&quot;type&quot;:&quot;Option&quot;,&quot;drawing&quot;:[&quot;yt_shape_14375&quot;]}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57458510"/>
                  </p:ext>
                </p:extLst>
              </p:nvPr>
            </p:nvGraphicFramePr>
            <p:xfrm>
              <a:off x="540047" y="3516629"/>
              <a:ext cx="7133591" cy="640017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689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690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691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692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4848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917" r="-157187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375" name="yt_shape_14375_skip" title="H_137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93215" y="4045137"/>
            <a:ext cx="1656633" cy="1744740"/>
            <a:chOff x="0" y="0"/>
            <a:chExt cx="1656633" cy="1744740"/>
          </a:xfrm>
        </p:grpSpPr>
        <p:pic>
          <p:nvPicPr>
            <p:cNvPr id="2" name="yt_image_14375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656633" cy="13487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77" name="yt_shape_14377"/>
            <p:cNvSpPr txBox="1"/>
            <p:nvPr/>
          </p:nvSpPr>
          <p:spPr>
            <a:xfrm>
              <a:off x="295035" y="13847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269528358">
            <a:extLst>
              <a:ext uri="{FF2B5EF4-FFF2-40B4-BE49-F238E27FC236}">
                <a16:creationId xmlns:a16="http://schemas.microsoft.com/office/drawing/2014/main" id="{BE34924F-414A-545A-7281-DFB37AA30C2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60080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8434E75-E23F-6A0C-D397-C36C5ED9AE99}"/>
              </a:ext>
            </a:extLst>
          </p:cNvPr>
          <p:cNvSpPr txBox="1"/>
          <p:nvPr/>
        </p:nvSpPr>
        <p:spPr>
          <a:xfrm>
            <a:off x="4083896" y="3507727"/>
            <a:ext cx="383285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" name="yt_shape_14438"/>
          <p:cNvSpPr txBox="1"/>
          <p:nvPr/>
        </p:nvSpPr>
        <p:spPr>
          <a:xfrm>
            <a:off x="610625" y="2088967"/>
            <a:ext cx="289983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4439" name="yt_shape_14439"/>
          <p:cNvSpPr txBox="1"/>
          <p:nvPr/>
        </p:nvSpPr>
        <p:spPr>
          <a:xfrm>
            <a:off x="540119" y="2914611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由题意得：令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，即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2_abdf4"/>
              </a:rPr>
              <a:t>，解</a:t>
            </a:r>
            <a:b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的坐标为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B7F4607-1EE1-45F7-E5CC-88FF8D2E198D}"/>
              </a:ext>
            </a:extLst>
          </p:cNvPr>
          <p:cNvSpPr txBox="1"/>
          <p:nvPr/>
        </p:nvSpPr>
        <p:spPr>
          <a:xfrm>
            <a:off x="520733" y="2521464"/>
            <a:ext cx="111591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由题意得：令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ax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ax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2_abdf4"/>
              </a:rPr>
              <a:t>，解</a:t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9DB4E67-3CE0-F472-0A6E-ABBA59915DE4}"/>
              </a:ext>
            </a:extLst>
          </p:cNvPr>
          <p:cNvSpPr txBox="1"/>
          <p:nvPr/>
        </p:nvSpPr>
        <p:spPr>
          <a:xfrm>
            <a:off x="520733" y="2996952"/>
            <a:ext cx="1610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E1DFF4C-5CB8-5706-4BAE-F24FDAACD2AD}"/>
              </a:ext>
            </a:extLst>
          </p:cNvPr>
          <p:cNvSpPr txBox="1"/>
          <p:nvPr/>
        </p:nvSpPr>
        <p:spPr>
          <a:xfrm>
            <a:off x="520733" y="3472440"/>
            <a:ext cx="3871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5" name="yt_image_14436">
            <a:extLst>
              <a:ext uri="{FF2B5EF4-FFF2-40B4-BE49-F238E27FC236}">
                <a16:creationId xmlns:a16="http://schemas.microsoft.com/office/drawing/2014/main" id="{3871CCBF-F3C2-CB1C-CF35-5BE7131EBB3D}"/>
              </a:ex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58913" y="2996952"/>
            <a:ext cx="2243632" cy="2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41" name="yt_shape_1444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过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轴的垂线交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轴于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点，作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轴的垂线交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轴于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7_d86f5"/>
              </a:rPr>
              <a:t>点，如图所示，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显然，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4443" name="yt_shape_14443"/>
          <p:cNvSpPr txBox="1"/>
          <p:nvPr/>
        </p:nvSpPr>
        <p:spPr>
          <a:xfrm>
            <a:off x="425200" y="596039"/>
            <a:ext cx="1645515" cy="134171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450" b="0" i="0" u="none" spc="-7450">
                <a:solidFill>
                  <a:srgbClr val="1EE3CF"/>
                </a:solidFill>
                <a:effectLst/>
                <a:latin typeface="Times New Roman" pitchFamily="74"/>
                <a:ea typeface="宋体" pitchFamily="74"/>
              </a:rPr>
              <a:t> </a:t>
            </a:r>
            <a:r>
              <a:rPr lang="en-US" altLang="zh-CN" sz="7450" b="0" i="0" u="none" spc="10969">
                <a:solidFill>
                  <a:srgbClr val="1EE3CF"/>
                </a:solidFill>
                <a:effectLst/>
                <a:latin typeface="Times New Roman" pitchFamily="74"/>
                <a:ea typeface="宋体" pitchFamily="74"/>
              </a:rPr>
              <a:t> </a:t>
            </a:r>
          </a:p>
        </p:txBody>
      </p:sp>
      <p:pic>
        <p:nvPicPr>
          <p:cNvPr id="14442" name="yt_image_14442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22238" y="3818699"/>
            <a:ext cx="1627673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45" name="yt_shape_14445"/>
          <p:cNvSpPr txBox="1"/>
          <p:nvPr/>
        </p:nvSpPr>
        <p:spPr>
          <a:xfrm>
            <a:off x="425200" y="2132399"/>
            <a:ext cx="592309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，且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446" name="yt_shape_14446"/>
              <p:cNvSpPr txBox="1"/>
              <p:nvPr/>
            </p:nvSpPr>
            <p:spPr>
              <a:xfrm>
                <a:off x="425200" y="2611702"/>
                <a:ext cx="6320898" cy="6456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𝐶𝑀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𝐴𝑂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𝐶𝑀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 xmlns="">
          <p:sp>
            <p:nvSpPr>
              <p:cNvPr id="14446" name="yt_shape_144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200" y="2611702"/>
                <a:ext cx="6320898" cy="645626"/>
              </a:xfrm>
              <a:prstGeom prst="rect">
                <a:avLst/>
              </a:prstGeom>
              <a:blipFill>
                <a:blip r:embed="rId3"/>
                <a:stretch>
                  <a:fillRect l="-2989" r="-1832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448" name="yt_shape_14448"/>
          <p:cNvSpPr txBox="1"/>
          <p:nvPr/>
        </p:nvSpPr>
        <p:spPr>
          <a:xfrm>
            <a:off x="425200" y="3308116"/>
            <a:ext cx="17120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449" name="yt_shape_14449"/>
              <p:cNvSpPr txBox="1"/>
              <p:nvPr/>
            </p:nvSpPr>
            <p:spPr>
              <a:xfrm>
                <a:off x="425200" y="3787419"/>
                <a:ext cx="6445675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 xmlns="">
          <p:sp>
            <p:nvSpPr>
              <p:cNvPr id="14449" name="yt_shape_144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200" y="3787419"/>
                <a:ext cx="6445675" cy="638893"/>
              </a:xfrm>
              <a:prstGeom prst="rect">
                <a:avLst/>
              </a:prstGeom>
              <a:blipFill>
                <a:blip r:embed="rId4"/>
                <a:stretch>
                  <a:fillRect l="-2933" r="-1892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451" name="yt_shape_14451"/>
          <p:cNvSpPr txBox="1"/>
          <p:nvPr/>
        </p:nvSpPr>
        <p:spPr>
          <a:xfrm>
            <a:off x="425200" y="4477100"/>
            <a:ext cx="527067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点的坐标为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4452" name="yt_shape_14452"/>
          <p:cNvSpPr txBox="1"/>
          <p:nvPr/>
        </p:nvSpPr>
        <p:spPr>
          <a:xfrm>
            <a:off x="425200" y="4956403"/>
            <a:ext cx="40796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故反比例函数的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7E837F5-B873-A963-2237-89A4C3DB42AA}"/>
              </a:ext>
            </a:extLst>
          </p:cNvPr>
          <p:cNvSpPr txBox="1"/>
          <p:nvPr/>
        </p:nvSpPr>
        <p:spPr>
          <a:xfrm>
            <a:off x="335189" y="1120576"/>
            <a:ext cx="111147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过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点作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轴的垂线交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轴于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点，作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轴的垂线交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轴于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7_d86f5"/>
              </a:rPr>
              <a:t>点，如图所示，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12A8F20-EB25-244E-998D-7FC68768C990}"/>
              </a:ext>
            </a:extLst>
          </p:cNvPr>
          <p:cNvSpPr txBox="1"/>
          <p:nvPr/>
        </p:nvSpPr>
        <p:spPr>
          <a:xfrm>
            <a:off x="335189" y="1596064"/>
            <a:ext cx="27581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显然，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E1CCAE9-9A61-0D78-6A5F-04784D6B5B83}"/>
              </a:ext>
            </a:extLst>
          </p:cNvPr>
          <p:cNvSpPr txBox="1"/>
          <p:nvPr/>
        </p:nvSpPr>
        <p:spPr>
          <a:xfrm>
            <a:off x="335189" y="2085593"/>
            <a:ext cx="60458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D283D2C-03E7-F4E4-BD32-621B3F6B1703}"/>
                  </a:ext>
                </a:extLst>
              </p:cNvPr>
              <p:cNvSpPr txBox="1"/>
              <p:nvPr/>
            </p:nvSpPr>
            <p:spPr>
              <a:xfrm>
                <a:off x="335189" y="2564896"/>
                <a:ext cx="6439852" cy="7329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BAO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𝐴𝑂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D283D2C-03E7-F4E4-BD32-621B3F6B17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189" y="2564896"/>
                <a:ext cx="6439852" cy="732994"/>
              </a:xfrm>
              <a:prstGeom prst="rect">
                <a:avLst/>
              </a:prstGeom>
              <a:blipFill>
                <a:blip r:embed="rId5"/>
                <a:stretch>
                  <a:fillRect l="-1515" r="-1420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223F6954-157D-FC24-3C9B-7389CE20335A}"/>
              </a:ext>
            </a:extLst>
          </p:cNvPr>
          <p:cNvSpPr txBox="1"/>
          <p:nvPr/>
        </p:nvSpPr>
        <p:spPr>
          <a:xfrm>
            <a:off x="335189" y="3261310"/>
            <a:ext cx="1875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641F664-FD6B-E40D-24CA-77A65CC3E79B}"/>
                  </a:ext>
                </a:extLst>
              </p:cNvPr>
              <p:cNvSpPr txBox="1"/>
              <p:nvPr/>
            </p:nvSpPr>
            <p:spPr>
              <a:xfrm>
                <a:off x="335189" y="3740613"/>
                <a:ext cx="656342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AOC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641F664-FD6B-E40D-24CA-77A65CC3E7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189" y="3740613"/>
                <a:ext cx="6563423" cy="726326"/>
              </a:xfrm>
              <a:prstGeom prst="rect">
                <a:avLst/>
              </a:prstGeom>
              <a:blipFill>
                <a:blip r:embed="rId6"/>
                <a:stretch>
                  <a:fillRect l="-1486" r="-139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AE90BAF0-3747-A34A-51C8-453F9754F3EB}"/>
              </a:ext>
            </a:extLst>
          </p:cNvPr>
          <p:cNvSpPr txBox="1"/>
          <p:nvPr/>
        </p:nvSpPr>
        <p:spPr>
          <a:xfrm>
            <a:off x="335189" y="4430294"/>
            <a:ext cx="53997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8114ACA-3B8A-9868-E84A-D1B8EED40557}"/>
              </a:ext>
            </a:extLst>
          </p:cNvPr>
          <p:cNvSpPr txBox="1"/>
          <p:nvPr/>
        </p:nvSpPr>
        <p:spPr>
          <a:xfrm>
            <a:off x="335189" y="4909597"/>
            <a:ext cx="4220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故反比例函数的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440" name="yt_shape_14440"/>
          <p:cNvSpPr txBox="1"/>
          <p:nvPr/>
        </p:nvSpPr>
        <p:spPr>
          <a:xfrm>
            <a:off x="335189" y="731930"/>
            <a:ext cx="48250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AOC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453" name="yt_shape_14453"/>
          <p:cNvSpPr txBox="1"/>
          <p:nvPr/>
        </p:nvSpPr>
        <p:spPr>
          <a:xfrm>
            <a:off x="420795" y="5435706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再将点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代入一次函数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中，即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adc57"/>
              </a:rPr>
              <a:t>＝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D4AF927-7FEA-4ABB-D98F-572D6550F6ED}"/>
              </a:ext>
            </a:extLst>
          </p:cNvPr>
          <p:cNvSpPr txBox="1"/>
          <p:nvPr/>
        </p:nvSpPr>
        <p:spPr>
          <a:xfrm>
            <a:off x="330784" y="5388900"/>
            <a:ext cx="113210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再将点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代入一次函数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adc57"/>
              </a:rPr>
              <a:t>＝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EA98BD9-207C-AACE-5D50-3D29CF1E20F8}"/>
              </a:ext>
            </a:extLst>
          </p:cNvPr>
          <p:cNvSpPr txBox="1"/>
          <p:nvPr/>
        </p:nvSpPr>
        <p:spPr>
          <a:xfrm>
            <a:off x="330784" y="5864388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C7C31F5-F8D1-7CC9-8808-C3096BA38D7B}"/>
              </a:ext>
            </a:extLst>
          </p:cNvPr>
          <p:cNvSpPr txBox="1"/>
          <p:nvPr/>
        </p:nvSpPr>
        <p:spPr>
          <a:xfrm>
            <a:off x="330784" y="6339876"/>
            <a:ext cx="2562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3" name="yt_image_14436">
            <a:extLst>
              <a:ext uri="{FF2B5EF4-FFF2-40B4-BE49-F238E27FC236}">
                <a16:creationId xmlns:a16="http://schemas.microsoft.com/office/drawing/2014/main" id="{6A676779-A15D-F1E8-6AC0-CA8F9C9B3541}"/>
              </a:ex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341726" y="1647181"/>
            <a:ext cx="2243632" cy="2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55" name="yt_shape_14455"/>
          <p:cNvSpPr txBox="1"/>
          <p:nvPr/>
        </p:nvSpPr>
        <p:spPr>
          <a:xfrm>
            <a:off x="623272" y="995350"/>
            <a:ext cx="499014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反比例函数与几何图形综合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456" name="yt_shape_14456"/>
              <p:cNvSpPr txBox="1"/>
              <p:nvPr/>
            </p:nvSpPr>
            <p:spPr>
              <a:xfrm>
                <a:off x="623392" y="1484784"/>
                <a:ext cx="11492915" cy="11317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矩形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2866d"/>
                  </a:rPr>
                  <a:t>反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的图象经过点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="">
          <p:sp>
            <p:nvSpPr>
              <p:cNvPr id="14456" name="yt_shape_144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1484784"/>
                <a:ext cx="11492915" cy="1131785"/>
              </a:xfrm>
              <a:prstGeom prst="rect">
                <a:avLst/>
              </a:prstGeom>
              <a:blipFill>
                <a:blip r:embed="rId2"/>
                <a:stretch>
                  <a:fillRect l="-1591" t="-4865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269528568" title="H_25.973701">
            <a:extLst>
              <a:ext uri="{FF2B5EF4-FFF2-40B4-BE49-F238E27FC236}">
                <a16:creationId xmlns:a16="http://schemas.microsoft.com/office/drawing/2014/main" id="{205397AC-16D8-4DFA-4E21-212B161609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272" y="1047619"/>
            <a:ext cx="979677" cy="329866"/>
          </a:xfrm>
          <a:prstGeom prst="rect">
            <a:avLst/>
          </a:prstGeom>
        </p:spPr>
      </p:pic>
      <p:pic>
        <p:nvPicPr>
          <p:cNvPr id="14458" name="yt_image_14458">
            <a:extLst>
              <a:ext uri="">
                <a16:creationId xmlns="" xmlns:mc="http://schemas.openxmlformats.org/markup-compatibility/2006" xmlns:a14="http://schemas.microsoft.com/office/drawing/2010/main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64224" y="3373120"/>
            <a:ext cx="2063552" cy="2111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461" name="yt_shape_14461"/>
              <p:cNvSpPr txBox="1"/>
              <p:nvPr/>
            </p:nvSpPr>
            <p:spPr>
              <a:xfrm>
                <a:off x="540000" y="1021560"/>
                <a:ext cx="6843605" cy="517487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求反比例函数的表达式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是矩形，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轴，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反比例函数的表达式为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4461" name="yt_shape_14461" descr="{&quot;rangeId&quot;:3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021560"/>
                <a:ext cx="6843605" cy="5174878"/>
              </a:xfrm>
              <a:prstGeom prst="rect">
                <a:avLst/>
              </a:prstGeom>
              <a:blipFill>
                <a:blip r:embed="rId2"/>
                <a:stretch>
                  <a:fillRect l="-2763" t="-1061" r="-1783" b="-10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E41C63A-B0D4-BFDC-5528-54302D7D358B}"/>
              </a:ext>
            </a:extLst>
          </p:cNvPr>
          <p:cNvSpPr txBox="1"/>
          <p:nvPr/>
        </p:nvSpPr>
        <p:spPr>
          <a:xfrm>
            <a:off x="449989" y="1450242"/>
            <a:ext cx="4880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是矩形，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74FD342-1BE6-2C98-4285-EEABD9CCDEAC}"/>
              </a:ext>
            </a:extLst>
          </p:cNvPr>
          <p:cNvSpPr txBox="1"/>
          <p:nvPr/>
        </p:nvSpPr>
        <p:spPr>
          <a:xfrm>
            <a:off x="449989" y="1925730"/>
            <a:ext cx="3564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165E9C-382F-6AF0-B849-6563B4C5B37C}"/>
              </a:ext>
            </a:extLst>
          </p:cNvPr>
          <p:cNvSpPr txBox="1"/>
          <p:nvPr/>
        </p:nvSpPr>
        <p:spPr>
          <a:xfrm>
            <a:off x="449989" y="2401218"/>
            <a:ext cx="5464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9C9911D-24EA-B711-D692-6D3046FDF021}"/>
              </a:ext>
            </a:extLst>
          </p:cNvPr>
          <p:cNvSpPr txBox="1"/>
          <p:nvPr/>
        </p:nvSpPr>
        <p:spPr>
          <a:xfrm>
            <a:off x="449989" y="2876706"/>
            <a:ext cx="2320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0422CDF-1EEA-EF6D-BBBC-AD8659CE721F}"/>
              </a:ext>
            </a:extLst>
          </p:cNvPr>
          <p:cNvSpPr txBox="1"/>
          <p:nvPr/>
        </p:nvSpPr>
        <p:spPr>
          <a:xfrm>
            <a:off x="449989" y="3352194"/>
            <a:ext cx="5907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7651857-40E9-24A1-047A-52347DE3B406}"/>
              </a:ext>
            </a:extLst>
          </p:cNvPr>
          <p:cNvSpPr txBox="1"/>
          <p:nvPr/>
        </p:nvSpPr>
        <p:spPr>
          <a:xfrm>
            <a:off x="449989" y="3827682"/>
            <a:ext cx="1980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7AF9271-DEC7-6683-B497-A10720AE8903}"/>
              </a:ext>
            </a:extLst>
          </p:cNvPr>
          <p:cNvSpPr txBox="1"/>
          <p:nvPr/>
        </p:nvSpPr>
        <p:spPr>
          <a:xfrm>
            <a:off x="449989" y="4303170"/>
            <a:ext cx="66158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62B23DC-0424-01CC-DF6E-848DA9503C2C}"/>
                  </a:ext>
                </a:extLst>
              </p:cNvPr>
              <p:cNvSpPr txBox="1"/>
              <p:nvPr/>
            </p:nvSpPr>
            <p:spPr>
              <a:xfrm>
                <a:off x="449989" y="4778658"/>
                <a:ext cx="6957504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把点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中，得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9" name="文本框 8" descr="{'rangeId': 30, 'mathAnswerShape': 1}">
                <a:extLst>
                  <a:ext uri="{FF2B5EF4-FFF2-40B4-BE49-F238E27FC236}">
                    <a16:creationId xmlns:a16="http://schemas.microsoft.com/office/drawing/2014/main" id="{962B23DC-0424-01CC-DF6E-848DA9503C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78658"/>
                <a:ext cx="6957504" cy="778460"/>
              </a:xfrm>
              <a:prstGeom prst="rect">
                <a:avLst/>
              </a:prstGeom>
              <a:blipFill>
                <a:blip r:embed="rId3"/>
                <a:stretch>
                  <a:fillRect l="-1402" r="-1402" b="-3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A93BB5B9-1444-872B-23E9-463ECD560F1E}"/>
                  </a:ext>
                </a:extLst>
              </p:cNvPr>
              <p:cNvSpPr txBox="1"/>
              <p:nvPr/>
            </p:nvSpPr>
            <p:spPr>
              <a:xfrm>
                <a:off x="449989" y="5463506"/>
                <a:ext cx="4377055" cy="7296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反比例函数的表达式为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10" name="文本框 9" descr="{'rangeId': 30, 'mathAnswerShape': 1}">
                <a:extLst>
                  <a:ext uri="{FF2B5EF4-FFF2-40B4-BE49-F238E27FC236}">
                    <a16:creationId xmlns:a16="http://schemas.microsoft.com/office/drawing/2014/main" id="{A93BB5B9-1444-872B-23E9-463ECD560F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63506"/>
                <a:ext cx="4377055" cy="729691"/>
              </a:xfrm>
              <a:prstGeom prst="rect">
                <a:avLst/>
              </a:prstGeom>
              <a:blipFill>
                <a:blip r:embed="rId4"/>
                <a:stretch>
                  <a:fillRect l="-2228" r="-2228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yt_image_14458">
            <a:extLst>
              <a:ext uri="{FF2B5EF4-FFF2-40B4-BE49-F238E27FC236}">
                <a16:creationId xmlns:a16="http://schemas.microsoft.com/office/drawing/2014/main" id="{73F17712-679B-D1CD-7098-79BBEA5EA811}"/>
              </a:ext>
              <a:ext uri="">
                <a16:creationId xmlns="" xmlns:mc="http://schemas.openxmlformats.org/markup-compatibility/2006" xmlns:a14="http://schemas.microsoft.com/office/drawing/2010/main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76320" y="2285714"/>
            <a:ext cx="2063552" cy="2111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63" name="yt_shape_14463"/>
          <p:cNvSpPr txBox="1"/>
          <p:nvPr/>
        </p:nvSpPr>
        <p:spPr>
          <a:xfrm>
            <a:off x="479376" y="836712"/>
            <a:ext cx="932024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轴上一动点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的值最小时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求出点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464" name="yt_shape_14464"/>
          <p:cNvSpPr txBox="1"/>
          <p:nvPr/>
        </p:nvSpPr>
        <p:spPr>
          <a:xfrm>
            <a:off x="497379" y="1171550"/>
            <a:ext cx="49308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过点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，垂足为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14465" name="yt_shape_14465"/>
          <p:cNvSpPr txBox="1"/>
          <p:nvPr/>
        </p:nvSpPr>
        <p:spPr>
          <a:xfrm>
            <a:off x="497379" y="1488167"/>
            <a:ext cx="55255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466" name="yt_shape_14466"/>
              <p:cNvSpPr txBox="1"/>
              <p:nvPr/>
            </p:nvSpPr>
            <p:spPr>
              <a:xfrm>
                <a:off x="497379" y="1819622"/>
                <a:ext cx="3196388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466" name="yt_shape_144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1819622"/>
                <a:ext cx="3196388" cy="639855"/>
              </a:xfrm>
              <a:prstGeom prst="rect">
                <a:avLst/>
              </a:prstGeom>
              <a:blipFill>
                <a:blip r:embed="rId2"/>
                <a:stretch>
                  <a:fillRect l="-5916" t="-6667" r="-49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468" name="yt_shape_14468"/>
              <p:cNvSpPr txBox="1"/>
              <p:nvPr/>
            </p:nvSpPr>
            <p:spPr>
              <a:xfrm>
                <a:off x="497379" y="2395686"/>
                <a:ext cx="4923207" cy="6771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468" name="yt_shape_144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2395686"/>
                <a:ext cx="4923207" cy="677108"/>
              </a:xfrm>
              <a:prstGeom prst="rect">
                <a:avLst/>
              </a:prstGeom>
              <a:blipFill>
                <a:blip r:embed="rId3"/>
                <a:stretch>
                  <a:fillRect l="-3841" t="-4505" r="-28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470" name="yt_shape_14470"/>
              <p:cNvSpPr txBox="1"/>
              <p:nvPr/>
            </p:nvSpPr>
            <p:spPr>
              <a:xfrm>
                <a:off x="497498" y="3097977"/>
                <a:ext cx="11492915" cy="114704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关于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轴的对称点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，直线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轴的交点就是所求点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，此时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0dbf4"/>
                  </a:rPr>
                  <a:t> </a:t>
                </a:r>
                <a:b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最小，</a:t>
                </a:r>
              </a:p>
            </p:txBody>
          </p:sp>
        </mc:Choice>
        <mc:Fallback xmlns="">
          <p:sp>
            <p:nvSpPr>
              <p:cNvPr id="14470" name="yt_shape_144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498" y="3097977"/>
                <a:ext cx="11492915" cy="1147045"/>
              </a:xfrm>
              <a:prstGeom prst="rect">
                <a:avLst/>
              </a:prstGeom>
              <a:blipFill>
                <a:blip r:embed="rId4"/>
                <a:stretch>
                  <a:fillRect l="-1645" t="-21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472" name="yt_shape_14472"/>
              <p:cNvSpPr txBox="1"/>
              <p:nvPr/>
            </p:nvSpPr>
            <p:spPr>
              <a:xfrm>
                <a:off x="497379" y="3691830"/>
                <a:ext cx="9897325" cy="6771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设直线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，将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代入，得</a:t>
                </a:r>
              </a:p>
            </p:txBody>
          </p:sp>
        </mc:Choice>
        <mc:Fallback xmlns="">
          <p:sp>
            <p:nvSpPr>
              <p:cNvPr id="14472" name="yt_shape_144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3691830"/>
                <a:ext cx="9897325" cy="677108"/>
              </a:xfrm>
              <a:prstGeom prst="rect">
                <a:avLst/>
              </a:prstGeom>
              <a:blipFill>
                <a:blip r:embed="rId5"/>
                <a:stretch>
                  <a:fillRect l="-1910" t="-4505" r="-9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图片 2">
            <a:extLst>
              <a:ext uri="{FF2B5EF4-FFF2-40B4-BE49-F238E27FC236}">
                <a16:creationId xmlns:a16="http://schemas.microsoft.com/office/drawing/2014/main" id="{8697E726-4446-6BF8-9826-4D9CE1D607A4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9540" y="1503993"/>
            <a:ext cx="1440160" cy="147006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70D14AF-7359-92AE-30C8-98015050688E}"/>
              </a:ext>
            </a:extLst>
          </p:cNvPr>
          <p:cNvSpPr txBox="1"/>
          <p:nvPr/>
        </p:nvSpPr>
        <p:spPr>
          <a:xfrm>
            <a:off x="407368" y="1124744"/>
            <a:ext cx="50632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，垂足为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7347143-8AAC-D739-B627-E4D06BF66930}"/>
              </a:ext>
            </a:extLst>
          </p:cNvPr>
          <p:cNvSpPr txBox="1"/>
          <p:nvPr/>
        </p:nvSpPr>
        <p:spPr>
          <a:xfrm>
            <a:off x="407368" y="1441361"/>
            <a:ext cx="56521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8BEAE53-0312-47B9-8384-6180968E1C3F}"/>
                  </a:ext>
                </a:extLst>
              </p:cNvPr>
              <p:cNvSpPr txBox="1"/>
              <p:nvPr/>
            </p:nvSpPr>
            <p:spPr>
              <a:xfrm>
                <a:off x="407368" y="1772816"/>
                <a:ext cx="3345561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8BEAE53-0312-47B9-8384-6180968E1C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1772816"/>
                <a:ext cx="3345561" cy="727279"/>
              </a:xfrm>
              <a:prstGeom prst="rect">
                <a:avLst/>
              </a:prstGeom>
              <a:blipFill>
                <a:blip r:embed="rId7"/>
                <a:stretch>
                  <a:fillRect l="-2914" r="-2914" b="-8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CCFA93D-B5BB-C43A-AF8B-7ED06092BBD6}"/>
                  </a:ext>
                </a:extLst>
              </p:cNvPr>
              <p:cNvSpPr txBox="1"/>
              <p:nvPr/>
            </p:nvSpPr>
            <p:spPr>
              <a:xfrm>
                <a:off x="407368" y="2348880"/>
                <a:ext cx="5055679" cy="7641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CCFA93D-B5BB-C43A-AF8B-7ED06092BB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348880"/>
                <a:ext cx="5055679" cy="764172"/>
              </a:xfrm>
              <a:prstGeom prst="rect">
                <a:avLst/>
              </a:prstGeom>
              <a:blipFill>
                <a:blip r:embed="rId8"/>
                <a:stretch>
                  <a:fillRect l="-1930" r="-19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2301CD3-B9EA-925D-75F8-5D93DFC5FD3C}"/>
                  </a:ext>
                </a:extLst>
              </p:cNvPr>
              <p:cNvSpPr txBox="1"/>
              <p:nvPr/>
            </p:nvSpPr>
            <p:spPr>
              <a:xfrm>
                <a:off x="407487" y="3051171"/>
                <a:ext cx="11108754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关于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轴的对称点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，直线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与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轴的交点就是所求点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，此时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sym typeface="_⨹_1_0dbf4"/>
                  </a:rPr>
                  <a:t> </a:t>
                </a:r>
                <a:b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2301CD3-B9EA-925D-75F8-5D93DFC5FD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487" y="3051171"/>
                <a:ext cx="11108754" cy="805193"/>
              </a:xfrm>
              <a:prstGeom prst="rect">
                <a:avLst/>
              </a:prstGeom>
              <a:blipFill>
                <a:blip r:embed="rId9"/>
                <a:stretch>
                  <a:fillRect l="-878" t="-68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555D4661-735C-A8EF-0C47-7264E03DEDBD}"/>
              </a:ext>
            </a:extLst>
          </p:cNvPr>
          <p:cNvSpPr txBox="1"/>
          <p:nvPr/>
        </p:nvSpPr>
        <p:spPr>
          <a:xfrm>
            <a:off x="407487" y="3429000"/>
            <a:ext cx="224580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最小，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E71D766-DE21-E484-9422-B591294F7A50}"/>
                  </a:ext>
                </a:extLst>
              </p:cNvPr>
              <p:cNvSpPr txBox="1"/>
              <p:nvPr/>
            </p:nvSpPr>
            <p:spPr>
              <a:xfrm>
                <a:off x="407368" y="3645024"/>
                <a:ext cx="9981692" cy="7641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设直线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的表达式为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，将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代入，得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E71D766-DE21-E484-9422-B591294F7A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645024"/>
                <a:ext cx="9981692" cy="764172"/>
              </a:xfrm>
              <a:prstGeom prst="rect">
                <a:avLst/>
              </a:prstGeom>
              <a:blipFill>
                <a:blip r:embed="rId10"/>
                <a:stretch>
                  <a:fillRect l="-977" r="-9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yt_image_14458">
            <a:extLst>
              <a:ext uri="{FF2B5EF4-FFF2-40B4-BE49-F238E27FC236}">
                <a16:creationId xmlns:a16="http://schemas.microsoft.com/office/drawing/2014/main" id="{44B1F536-0529-DAD0-3EFE-8445FA82C03B}"/>
              </a:ext>
              <a:ext uri="">
                <a16:creationId xmlns="" xmlns:mc="http://schemas.openxmlformats.org/markup-compatibility/2006" xmlns:a14="http://schemas.microsoft.com/office/drawing/2010/main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899472" y="1395908"/>
            <a:ext cx="1719220" cy="1758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474" name="yt_shape_14474"/>
              <p:cNvSpPr txBox="1"/>
              <p:nvPr/>
            </p:nvSpPr>
            <p:spPr>
              <a:xfrm>
                <a:off x="569387" y="4041686"/>
                <a:ext cx="4084516" cy="146925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9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12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="">
          <p:sp>
            <p:nvSpPr>
              <p:cNvPr id="14474" name="yt_shape_144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4041686"/>
                <a:ext cx="4084516" cy="1469251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476" name="yt_shape_14476"/>
              <p:cNvSpPr txBox="1"/>
              <p:nvPr/>
            </p:nvSpPr>
            <p:spPr>
              <a:xfrm>
                <a:off x="569387" y="5268422"/>
                <a:ext cx="4679166" cy="53119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直线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476" name="yt_shape_144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5268422"/>
                <a:ext cx="4679166" cy="531190"/>
              </a:xfrm>
              <a:prstGeom prst="rect">
                <a:avLst/>
              </a:prstGeom>
              <a:blipFill>
                <a:blip r:embed="rId13"/>
                <a:stretch>
                  <a:fillRect l="-3906" t="-8046" r="-2995" b="-183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478" name="yt_shape_14478"/>
              <p:cNvSpPr txBox="1"/>
              <p:nvPr/>
            </p:nvSpPr>
            <p:spPr>
              <a:xfrm>
                <a:off x="569387" y="5700470"/>
                <a:ext cx="2821285" cy="53119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 xmlns="">
          <p:sp>
            <p:nvSpPr>
              <p:cNvPr id="14478" name="yt_shape_144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5700470"/>
                <a:ext cx="2821285" cy="531190"/>
              </a:xfrm>
              <a:prstGeom prst="rect">
                <a:avLst/>
              </a:prstGeom>
              <a:blipFill>
                <a:blip r:embed="rId14"/>
                <a:stretch>
                  <a:fillRect l="-6479" t="-8046" r="-5616" b="-183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480" name="yt_shape_14480"/>
              <p:cNvSpPr txBox="1"/>
              <p:nvPr/>
            </p:nvSpPr>
            <p:spPr>
              <a:xfrm>
                <a:off x="569387" y="6221079"/>
                <a:ext cx="3393942" cy="5595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的坐标为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480" name="yt_shape_144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6221079"/>
                <a:ext cx="3393942" cy="559594"/>
              </a:xfrm>
              <a:prstGeom prst="rect">
                <a:avLst/>
              </a:prstGeom>
              <a:blipFill>
                <a:blip r:embed="rId15"/>
                <a:stretch>
                  <a:fillRect l="-5386" t="-5495" r="-4668" b="-153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917913C-9281-A426-ECE9-069889405906}"/>
                  </a:ext>
                </a:extLst>
              </p:cNvPr>
              <p:cNvSpPr txBox="1"/>
              <p:nvPr/>
            </p:nvSpPr>
            <p:spPr>
              <a:xfrm>
                <a:off x="479376" y="4001511"/>
                <a:ext cx="4225099" cy="153240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9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12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917913C-9281-A426-ECE9-0698894059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001511"/>
                <a:ext cx="4225099" cy="1532407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887493E5-6AC6-C725-E2DD-38D6337906AA}"/>
                  </a:ext>
                </a:extLst>
              </p:cNvPr>
              <p:cNvSpPr txBox="1"/>
              <p:nvPr/>
            </p:nvSpPr>
            <p:spPr>
              <a:xfrm>
                <a:off x="479376" y="5229200"/>
                <a:ext cx="4813998" cy="60341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直线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的表达式为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887493E5-6AC6-C725-E2DD-38D6337906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5229200"/>
                <a:ext cx="4813998" cy="603418"/>
              </a:xfrm>
              <a:prstGeom prst="rect">
                <a:avLst/>
              </a:prstGeom>
              <a:blipFill>
                <a:blip r:embed="rId17"/>
                <a:stretch>
                  <a:fillRect l="-2028" t="-1010" r="-2028" b="-101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58009A43-7290-2E4C-D03C-E654C6F7FABF}"/>
                  </a:ext>
                </a:extLst>
              </p:cNvPr>
              <p:cNvSpPr txBox="1"/>
              <p:nvPr/>
            </p:nvSpPr>
            <p:spPr>
              <a:xfrm>
                <a:off x="479376" y="5661248"/>
                <a:ext cx="2974086" cy="60341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58009A43-7290-2E4C-D03C-E654C6F7FA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5661248"/>
                <a:ext cx="2974086" cy="603418"/>
              </a:xfrm>
              <a:prstGeom prst="rect">
                <a:avLst/>
              </a:prstGeom>
              <a:blipFill>
                <a:blip r:embed="rId18"/>
                <a:stretch>
                  <a:fillRect l="-3279" t="-1010" r="-3074" b="-101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4F30BFCA-AABF-8F2E-31C5-10A163ECF02C}"/>
                  </a:ext>
                </a:extLst>
              </p:cNvPr>
              <p:cNvSpPr txBox="1"/>
              <p:nvPr/>
            </p:nvSpPr>
            <p:spPr>
              <a:xfrm>
                <a:off x="479376" y="6181829"/>
                <a:ext cx="3541204" cy="6315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的坐标为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4F30BFCA-AABF-8F2E-31C5-10A163ECF0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6181829"/>
                <a:ext cx="3541204" cy="631547"/>
              </a:xfrm>
              <a:prstGeom prst="rect">
                <a:avLst/>
              </a:prstGeom>
              <a:blipFill>
                <a:blip r:embed="rId19"/>
                <a:stretch>
                  <a:fillRect l="-2754" r="-2754" b="-76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379" name="yt_shape_14379"/>
              <p:cNvSpPr txBox="1"/>
              <p:nvPr/>
            </p:nvSpPr>
            <p:spPr>
              <a:xfrm>
                <a:off x="540119" y="2164371"/>
                <a:ext cx="11492915" cy="11101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滨州市中考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在双曲线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在双曲线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ba533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若四边形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为矩形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则它的面积为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14379" name="yt_shape_14379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64371"/>
                <a:ext cx="11492915" cy="1110112"/>
              </a:xfrm>
              <a:prstGeom prst="rect">
                <a:avLst/>
              </a:prstGeom>
              <a:blipFill>
                <a:blip r:embed="rId2"/>
                <a:stretch>
                  <a:fillRect l="-1645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384" name="yt_table_1438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3370432"/>
              </p:ext>
            </p:extLst>
          </p:nvPr>
        </p:nvGraphicFramePr>
        <p:xfrm>
          <a:off x="540047" y="3325271"/>
          <a:ext cx="73526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693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694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695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6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8"/>
                  </a:ext>
                </a:extLst>
              </a:tr>
            </a:tbl>
          </a:graphicData>
        </a:graphic>
      </p:graphicFrame>
      <p:grpSp>
        <p:nvGrpSpPr>
          <p:cNvPr id="14381" name="yt_shape_14381_skip" title="H_136.1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17308" y="3325271"/>
            <a:ext cx="1632535" cy="1728738"/>
            <a:chOff x="0" y="0"/>
            <a:chExt cx="1632535" cy="1728738"/>
          </a:xfrm>
        </p:grpSpPr>
        <p:pic>
          <p:nvPicPr>
            <p:cNvPr id="2" name="yt_image_14381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32535" cy="13327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83" name="yt_shape_14383"/>
            <p:cNvSpPr txBox="1"/>
            <p:nvPr/>
          </p:nvSpPr>
          <p:spPr>
            <a:xfrm>
              <a:off x="282986" y="136873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C31D54A-ECB2-3E43-3E2B-DC5183FF165B}"/>
              </a:ext>
            </a:extLst>
          </p:cNvPr>
          <p:cNvSpPr txBox="1"/>
          <p:nvPr/>
        </p:nvSpPr>
        <p:spPr>
          <a:xfrm>
            <a:off x="9500446" y="279257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386" name="yt_shape_14386"/>
              <p:cNvSpPr txBox="1"/>
              <p:nvPr/>
            </p:nvSpPr>
            <p:spPr>
              <a:xfrm>
                <a:off x="540119" y="1825074"/>
                <a:ext cx="11492915" cy="208031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株洲市中考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在直角坐标系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xOy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65a58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上不同的三点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bed09"/>
                  </a:rPr>
                  <a:t>过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e6b0c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BOM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的面积分别为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14386" name="yt_shape_14386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25074"/>
                <a:ext cx="11492915" cy="2080313"/>
              </a:xfrm>
              <a:prstGeom prst="rect">
                <a:avLst/>
              </a:prstGeom>
              <a:blipFill>
                <a:blip r:embed="rId2"/>
                <a:stretch>
                  <a:fillRect l="-1645" t="-2339" b="-81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389" name="yt_table_14389_skip" title="H_67.45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4297945"/>
                  </p:ext>
                </p:extLst>
              </p:nvPr>
            </p:nvGraphicFramePr>
            <p:xfrm>
              <a:off x="540047" y="3956175"/>
              <a:ext cx="5476876" cy="856616"/>
            </p:xfrm>
            <a:graphic>
              <a:graphicData uri="http://schemas.openxmlformats.org/drawingml/2006/table">
                <a:tbl>
                  <a:tblPr/>
                  <a:tblGrid>
                    <a:gridCol w="3302318">
                      <a:extLst>
                        <a:ext uri="{9D8B030D-6E8A-4147-A177-3AD203B41FA5}">
                          <a16:colId xmlns:a16="http://schemas.microsoft.com/office/drawing/2014/main" val="10697"/>
                        </a:ext>
                      </a:extLst>
                    </a:gridCol>
                    <a:gridCol w="2174558">
                      <a:extLst>
                        <a:ext uri="{9D8B030D-6E8A-4147-A177-3AD203B41FA5}">
                          <a16:colId xmlns:a16="http://schemas.microsoft.com/office/drawing/2014/main" val="1069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S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S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S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S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S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S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S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S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S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S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1500" b="0" i="1">
                              <a:solidFill>
                                <a:srgbClr val="00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sub>
                                <m:sup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0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0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>
          <p:graphicFrame>
            <p:nvGraphicFramePr>
              <p:cNvPr id="14389" name="yt_table_14389_skip" descr="{&quot;rangeId&quot;:4,&quot;type&quot;:&quot;Option&quot;,&quot;drawing&quot;:[&quot;yt_image_14388&quot;]}" title="H_67.45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4297945"/>
                  </p:ext>
                </p:extLst>
              </p:nvPr>
            </p:nvGraphicFramePr>
            <p:xfrm>
              <a:off x="540047" y="3031101"/>
              <a:ext cx="5476876" cy="856616"/>
            </p:xfrm>
            <a:graphic>
              <a:graphicData uri="http://schemas.openxmlformats.org/drawingml/2006/table">
                <a:tbl>
                  <a:tblPr/>
                  <a:tblGrid>
                    <a:gridCol w="3302318">
                      <a:extLst>
                        <a:ext uri="{9D8B030D-6E8A-4147-A177-3AD203B41FA5}">
                          <a16:colId xmlns:a16="http://schemas.microsoft.com/office/drawing/2014/main" val="10697"/>
                        </a:ext>
                      </a:extLst>
                    </a:gridCol>
                    <a:gridCol w="2174558">
                      <a:extLst>
                        <a:ext uri="{9D8B030D-6E8A-4147-A177-3AD203B41FA5}">
                          <a16:colId xmlns:a16="http://schemas.microsoft.com/office/drawing/2014/main" val="10698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S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S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S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S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S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9"/>
                      </a:ext>
                    </a:extLst>
                  </a:tr>
                  <a:tr h="432245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S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S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S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2101" t="-109859" b="-436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7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4388" name="yt_image_14388_skip" title="H_113.13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75717" y="3956175"/>
            <a:ext cx="2174245" cy="143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ED0AC2E-51B6-1B03-56A9-EDB194D1A712}"/>
              </a:ext>
            </a:extLst>
          </p:cNvPr>
          <p:cNvSpPr txBox="1"/>
          <p:nvPr/>
        </p:nvSpPr>
        <p:spPr>
          <a:xfrm>
            <a:off x="7863732" y="3414092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390" name="yt_shape_14390"/>
              <p:cNvSpPr txBox="1"/>
              <p:nvPr/>
            </p:nvSpPr>
            <p:spPr>
              <a:xfrm>
                <a:off x="538224" y="825712"/>
                <a:ext cx="11492915" cy="132965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成都市中考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在平面直角坐标系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xOy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一次函数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2d5b1"/>
                  </a:rPr>
                  <a:t> </a:t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的图象相交于点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反比例函数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的图象经过点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="">
          <p:sp>
            <p:nvSpPr>
              <p:cNvPr id="14390" name="yt_shape_143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224" y="825712"/>
                <a:ext cx="11492915" cy="1329659"/>
              </a:xfrm>
              <a:prstGeom prst="rect">
                <a:avLst/>
              </a:prstGeom>
              <a:blipFill>
                <a:blip r:embed="rId2"/>
                <a:stretch>
                  <a:fillRect l="-1591" t="-31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392" name="yt_image_14392" title="H_94.14">
            <a:extLst>
              <a:ext uri="">
                <a16:creationId xmlns="" xmlns:mc="http://schemas.openxmlformats.org/markup-compatibility/2006" xmlns:a14="http://schemas.microsoft.com/office/drawing/2010/main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68408" y="2475878"/>
            <a:ext cx="1538726" cy="119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395" name="yt_shape_14395"/>
              <p:cNvSpPr txBox="1"/>
              <p:nvPr/>
            </p:nvSpPr>
            <p:spPr>
              <a:xfrm>
                <a:off x="540000" y="1844824"/>
                <a:ext cx="4527458" cy="20129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求反比例函数的表达式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="">
          <p:sp>
            <p:nvSpPr>
              <p:cNvPr id="14395" name="yt_shape_143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44824"/>
                <a:ext cx="4527458" cy="2012987"/>
              </a:xfrm>
              <a:prstGeom prst="rect">
                <a:avLst/>
              </a:prstGeom>
              <a:blipFill>
                <a:blip r:embed="rId4"/>
                <a:stretch>
                  <a:fillRect l="-4178" t="-27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4824E19-C34C-6931-782F-9E09A6DF7ACF}"/>
                  </a:ext>
                </a:extLst>
              </p:cNvPr>
              <p:cNvSpPr txBox="1"/>
              <p:nvPr/>
            </p:nvSpPr>
            <p:spPr>
              <a:xfrm>
                <a:off x="538224" y="1852232"/>
                <a:ext cx="4663757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4824E19-C34C-6931-782F-9E09A6DF7A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224" y="1852232"/>
                <a:ext cx="4663757" cy="1611643"/>
              </a:xfrm>
              <a:prstGeom prst="rect">
                <a:avLst/>
              </a:prstGeom>
              <a:blipFill>
                <a:blip r:embed="rId5"/>
                <a:stretch>
                  <a:fillRect l="-1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E61DA7E-9C21-5898-2609-A20E1F7794DC}"/>
                  </a:ext>
                </a:extLst>
              </p:cNvPr>
              <p:cNvSpPr txBox="1"/>
              <p:nvPr/>
            </p:nvSpPr>
            <p:spPr>
              <a:xfrm>
                <a:off x="533680" y="2951628"/>
                <a:ext cx="224383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E61DA7E-9C21-5898-2609-A20E1F7794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680" y="2951628"/>
                <a:ext cx="2243836" cy="1154189"/>
              </a:xfrm>
              <a:prstGeom prst="rect">
                <a:avLst/>
              </a:prstGeom>
              <a:blipFill>
                <a:blip r:embed="rId6"/>
                <a:stretch>
                  <a:fillRect l="-43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A5B1C6D3-95D8-DDB6-B7B9-0606B76BD1C8}"/>
              </a:ext>
            </a:extLst>
          </p:cNvPr>
          <p:cNvSpPr txBox="1"/>
          <p:nvPr/>
        </p:nvSpPr>
        <p:spPr>
          <a:xfrm>
            <a:off x="533680" y="4012205"/>
            <a:ext cx="2594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B3885D9-95C8-C7D5-B0EE-BEE291E254E3}"/>
                  </a:ext>
                </a:extLst>
              </p:cNvPr>
              <p:cNvSpPr txBox="1"/>
              <p:nvPr/>
            </p:nvSpPr>
            <p:spPr>
              <a:xfrm>
                <a:off x="533680" y="4487693"/>
                <a:ext cx="5195189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反比例函数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的图象经过点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B3885D9-95C8-C7D5-B0EE-BEE291E254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680" y="4487693"/>
                <a:ext cx="5195189" cy="778460"/>
              </a:xfrm>
              <a:prstGeom prst="rect">
                <a:avLst/>
              </a:prstGeom>
              <a:blipFill>
                <a:blip r:embed="rId7"/>
                <a:stretch>
                  <a:fillRect l="-1878" r="-1761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98587C11-C597-BA7E-7084-2D73346F161B}"/>
              </a:ext>
            </a:extLst>
          </p:cNvPr>
          <p:cNvSpPr txBox="1"/>
          <p:nvPr/>
        </p:nvSpPr>
        <p:spPr>
          <a:xfrm>
            <a:off x="533680" y="5172541"/>
            <a:ext cx="3001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262BECD-077D-2D43-B90E-6E2D5BE9AC30}"/>
                  </a:ext>
                </a:extLst>
              </p:cNvPr>
              <p:cNvSpPr txBox="1"/>
              <p:nvPr/>
            </p:nvSpPr>
            <p:spPr>
              <a:xfrm>
                <a:off x="533680" y="5648029"/>
                <a:ext cx="4681855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反比例函数的表达式是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262BECD-077D-2D43-B90E-6E2D5BE9AC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680" y="5648029"/>
                <a:ext cx="4681855" cy="768617"/>
              </a:xfrm>
              <a:prstGeom prst="rect">
                <a:avLst/>
              </a:prstGeom>
              <a:blipFill>
                <a:blip r:embed="rId8"/>
                <a:stretch>
                  <a:fillRect l="-2083" r="-208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397" name="yt_shape_14397"/>
              <p:cNvSpPr txBox="1"/>
              <p:nvPr/>
            </p:nvSpPr>
            <p:spPr>
              <a:xfrm>
                <a:off x="559091" y="1340768"/>
                <a:ext cx="11492915" cy="452438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设一次函数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的图象与反比例函数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的图象的另一个交点为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66c27"/>
                  </a:rPr>
                  <a:t>，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ABO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397" name="yt_shape_1439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091" y="1340768"/>
                <a:ext cx="11492915" cy="4524380"/>
              </a:xfrm>
              <a:prstGeom prst="rect">
                <a:avLst/>
              </a:prstGeom>
              <a:blipFill>
                <a:blip r:embed="rId2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403" name="yt_shape_14403"/>
              <p:cNvSpPr txBox="1"/>
              <p:nvPr/>
            </p:nvSpPr>
            <p:spPr>
              <a:xfrm>
                <a:off x="559210" y="4152260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，由直线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得到直线与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轴的交点为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2_12ab2"/>
                  </a:rPr>
                  <a:t>（－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 xmlns="">
          <p:sp>
            <p:nvSpPr>
              <p:cNvPr id="14403" name="yt_shape_144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210" y="4152260"/>
                <a:ext cx="11111999" cy="1106521"/>
              </a:xfrm>
              <a:prstGeom prst="rect">
                <a:avLst/>
              </a:prstGeom>
              <a:blipFill>
                <a:blip r:embed="rId3"/>
                <a:stretch>
                  <a:fillRect l="-1700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405" name="yt_shape_14405"/>
              <p:cNvSpPr txBox="1"/>
              <p:nvPr/>
            </p:nvSpPr>
            <p:spPr>
              <a:xfrm>
                <a:off x="559091" y="5309569"/>
                <a:ext cx="5091137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15.</a:t>
                </a:r>
              </a:p>
            </p:txBody>
          </p:sp>
        </mc:Choice>
        <mc:Fallback xmlns="">
          <p:sp>
            <p:nvSpPr>
              <p:cNvPr id="14405" name="yt_shape_144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091" y="5309569"/>
                <a:ext cx="5091137" cy="638893"/>
              </a:xfrm>
              <a:prstGeom prst="rect">
                <a:avLst/>
              </a:prstGeom>
              <a:blipFill>
                <a:blip r:embed="rId4"/>
                <a:stretch>
                  <a:fillRect l="-3713" r="-2635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1D2F27F-C04E-E927-0185-B71929D149AB}"/>
                  </a:ext>
                </a:extLst>
              </p:cNvPr>
              <p:cNvSpPr txBox="1"/>
              <p:nvPr/>
            </p:nvSpPr>
            <p:spPr>
              <a:xfrm>
                <a:off x="469080" y="2276872"/>
                <a:ext cx="7282688" cy="18542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联立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8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1D2F27F-C04E-E927-0185-B71929D149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080" y="2276872"/>
                <a:ext cx="7282688" cy="1854213"/>
              </a:xfrm>
              <a:prstGeom prst="rect">
                <a:avLst/>
              </a:prstGeom>
              <a:blipFill>
                <a:blip r:embed="rId5"/>
                <a:stretch>
                  <a:fillRect l="-13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81EA917-C2AA-1B9B-5B48-59107C65AB07}"/>
                  </a:ext>
                </a:extLst>
              </p:cNvPr>
              <p:cNvSpPr txBox="1"/>
              <p:nvPr/>
            </p:nvSpPr>
            <p:spPr>
              <a:xfrm>
                <a:off x="469199" y="4105454"/>
                <a:ext cx="109385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，由直线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的表达式为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得到直线与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轴的交点为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sym typeface="_⨹_2_12ab2"/>
                  </a:rPr>
                  <a:t>（－</a:t>
                </a:r>
                <a:b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81EA917-C2AA-1B9B-5B48-59107C65AB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199" y="4105454"/>
                <a:ext cx="10938511" cy="765061"/>
              </a:xfrm>
              <a:prstGeom prst="rect">
                <a:avLst/>
              </a:prstGeom>
              <a:blipFill>
                <a:blip r:embed="rId6"/>
                <a:stretch>
                  <a:fillRect l="-892" t="-7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84A35F07-F371-6B1F-0CF8-95124763F8BA}"/>
              </a:ext>
            </a:extLst>
          </p:cNvPr>
          <p:cNvSpPr txBox="1"/>
          <p:nvPr/>
        </p:nvSpPr>
        <p:spPr>
          <a:xfrm>
            <a:off x="469199" y="4776903"/>
            <a:ext cx="1551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5870730-D700-2389-9E14-361E80404539}"/>
                  </a:ext>
                </a:extLst>
              </p:cNvPr>
              <p:cNvSpPr txBox="1"/>
              <p:nvPr/>
            </p:nvSpPr>
            <p:spPr>
              <a:xfrm>
                <a:off x="469080" y="5262763"/>
                <a:ext cx="522198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5870730-D700-2389-9E14-361E804045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080" y="5262763"/>
                <a:ext cx="5221986" cy="726326"/>
              </a:xfrm>
              <a:prstGeom prst="rect">
                <a:avLst/>
              </a:prstGeom>
              <a:blipFill>
                <a:blip r:embed="rId7"/>
                <a:stretch>
                  <a:fillRect l="-1867" r="-175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yt_image_14392" title="H_94.14">
            <a:extLst>
              <a:ext uri="{FF2B5EF4-FFF2-40B4-BE49-F238E27FC236}">
                <a16:creationId xmlns:a16="http://schemas.microsoft.com/office/drawing/2014/main" id="{BCE11BCB-3CF4-48CA-B7CF-858602BAF616}"/>
              </a:ext>
              <a:ext uri="">
                <a16:creationId xmlns="" xmlns:mc="http://schemas.openxmlformats.org/markup-compatibility/2006" xmlns:a14="http://schemas.microsoft.com/office/drawing/2010/main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768408" y="2475878"/>
            <a:ext cx="1538726" cy="119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401" name="yt_shape_14401"/>
              <p:cNvSpPr txBox="1"/>
              <p:nvPr/>
            </p:nvSpPr>
            <p:spPr>
              <a:xfrm>
                <a:off x="540000" y="620688"/>
                <a:ext cx="7171963" cy="17777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联立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8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="">
          <p:sp>
            <p:nvSpPr>
              <p:cNvPr id="14401" name="yt_shape_144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20688"/>
                <a:ext cx="7171963" cy="1777794"/>
              </a:xfrm>
              <a:prstGeom prst="rect">
                <a:avLst/>
              </a:prstGeom>
              <a:blipFill>
                <a:blip r:embed="rId2"/>
                <a:stretch>
                  <a:fillRect l="-26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407" name="yt_shape_14407"/>
              <p:cNvSpPr txBox="1"/>
              <p:nvPr/>
            </p:nvSpPr>
            <p:spPr>
              <a:xfrm>
                <a:off x="540000" y="620688"/>
                <a:ext cx="11492915" cy="11101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宿州九中月考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是反比例函数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b059f"/>
                  </a:rPr>
                  <a:t>在第一象限内的图象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上一点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为顶点作等边三角形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落在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POB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="">
          <p:sp>
            <p:nvSpPr>
              <p:cNvPr id="14407" name="yt_shape_144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20688"/>
                <a:ext cx="11492915" cy="1110112"/>
              </a:xfrm>
              <a:prstGeom prst="rect">
                <a:avLst/>
              </a:prstGeom>
              <a:blipFill>
                <a:blip r:embed="rId3"/>
                <a:stretch>
                  <a:fillRect l="-1645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409" name="yt_image_14409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82920" y="1732191"/>
            <a:ext cx="2531664" cy="2158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411" name="yt_shape_14411"/>
              <p:cNvSpPr txBox="1"/>
              <p:nvPr/>
            </p:nvSpPr>
            <p:spPr>
              <a:xfrm>
                <a:off x="630011" y="1777606"/>
                <a:ext cx="7852727" cy="179170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是函数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在第一象限图象上的点，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过点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轴于点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 xmlns="">
          <p:sp>
            <p:nvSpPr>
              <p:cNvPr id="14411" name="yt_shape_144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011" y="1777606"/>
                <a:ext cx="7852727" cy="1791709"/>
              </a:xfrm>
              <a:prstGeom prst="rect">
                <a:avLst/>
              </a:prstGeom>
              <a:blipFill>
                <a:blip r:embed="rId5"/>
                <a:stretch>
                  <a:fillRect l="-2327" r="-1396" b="-95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414" name="yt_shape_14414"/>
          <p:cNvSpPr txBox="1"/>
          <p:nvPr/>
        </p:nvSpPr>
        <p:spPr>
          <a:xfrm>
            <a:off x="630011" y="3772467"/>
            <a:ext cx="1603388" cy="131471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300" b="0" i="0" u="none" spc="-7300">
                <a:solidFill>
                  <a:srgbClr val="1EE3CF"/>
                </a:solidFill>
                <a:effectLst/>
                <a:latin typeface="Times New Roman" pitchFamily="73"/>
                <a:ea typeface="宋体" pitchFamily="73"/>
              </a:rPr>
              <a:t> </a:t>
            </a:r>
            <a:r>
              <a:rPr lang="en-US" altLang="zh-CN" sz="7300" b="0" i="0" u="none" spc="10678">
                <a:solidFill>
                  <a:srgbClr val="1EE3CF"/>
                </a:solidFill>
                <a:effectLst/>
                <a:latin typeface="Times New Roman" pitchFamily="73"/>
                <a:ea typeface="宋体" pitchFamily="73"/>
              </a:rPr>
              <a:t> </a:t>
            </a:r>
          </a:p>
        </p:txBody>
      </p:sp>
      <p:pic>
        <p:nvPicPr>
          <p:cNvPr id="14413" name="yt_image_14413" title="H_114.48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27029" y="4187327"/>
            <a:ext cx="1587555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16" name="yt_shape_14416"/>
          <p:cNvSpPr txBox="1"/>
          <p:nvPr/>
        </p:nvSpPr>
        <p:spPr>
          <a:xfrm>
            <a:off x="630011" y="3665033"/>
            <a:ext cx="5085110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为等边三角形，设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由勾股定理得：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9753631-EDBB-ECF5-8025-CCE280F29E7D}"/>
                  </a:ext>
                </a:extLst>
              </p:cNvPr>
              <p:cNvSpPr txBox="1"/>
              <p:nvPr/>
            </p:nvSpPr>
            <p:spPr>
              <a:xfrm>
                <a:off x="540000" y="1730800"/>
                <a:ext cx="7956867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是函数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在第一象限图象上的点，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9753631-EDBB-ECF5-8025-CCE280F29E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30800"/>
                <a:ext cx="7956867" cy="768617"/>
              </a:xfrm>
              <a:prstGeom prst="rect">
                <a:avLst/>
              </a:prstGeom>
              <a:blipFill>
                <a:blip r:embed="rId7"/>
                <a:stretch>
                  <a:fillRect l="-1226" r="-122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8387F18-91B0-0893-CB8A-0B9E0A332F3F}"/>
                  </a:ext>
                </a:extLst>
              </p:cNvPr>
              <p:cNvSpPr txBox="1"/>
              <p:nvPr/>
            </p:nvSpPr>
            <p:spPr>
              <a:xfrm>
                <a:off x="540000" y="2405805"/>
                <a:ext cx="3949447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且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8387F18-91B0-0893-CB8A-0B9E0A332F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05805"/>
                <a:ext cx="3949447" cy="768617"/>
              </a:xfrm>
              <a:prstGeom prst="rect">
                <a:avLst/>
              </a:prstGeom>
              <a:blipFill>
                <a:blip r:embed="rId8"/>
                <a:stretch>
                  <a:fillRect l="-2473" r="-262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4DBBD5B7-D65D-018B-AAF4-AC127EEF4CD6}"/>
              </a:ext>
            </a:extLst>
          </p:cNvPr>
          <p:cNvSpPr txBox="1"/>
          <p:nvPr/>
        </p:nvSpPr>
        <p:spPr>
          <a:xfrm>
            <a:off x="540000" y="3080810"/>
            <a:ext cx="64903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04B7149-518C-85F0-6B69-A7B3BFCF0813}"/>
              </a:ext>
            </a:extLst>
          </p:cNvPr>
          <p:cNvSpPr txBox="1"/>
          <p:nvPr/>
        </p:nvSpPr>
        <p:spPr>
          <a:xfrm>
            <a:off x="540000" y="3618227"/>
            <a:ext cx="521601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为等边三角形，设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2C157B9-E825-E3ED-6ADB-E377713E9F50}"/>
              </a:ext>
            </a:extLst>
          </p:cNvPr>
          <p:cNvSpPr txBox="1"/>
          <p:nvPr/>
        </p:nvSpPr>
        <p:spPr>
          <a:xfrm>
            <a:off x="540000" y="4093715"/>
            <a:ext cx="19437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C118DBD-A7BE-7004-0589-3A62C74FDECC}"/>
              </a:ext>
            </a:extLst>
          </p:cNvPr>
          <p:cNvSpPr txBox="1"/>
          <p:nvPr/>
        </p:nvSpPr>
        <p:spPr>
          <a:xfrm>
            <a:off x="540000" y="4569203"/>
            <a:ext cx="5164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由勾股定理得：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419" name="yt_shape_14419"/>
              <p:cNvSpPr txBox="1"/>
              <p:nvPr/>
            </p:nvSpPr>
            <p:spPr>
              <a:xfrm>
                <a:off x="630011" y="5050489"/>
                <a:ext cx="4248214" cy="12451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舍去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POB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9+3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419" name="yt_shape_144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011" y="5050489"/>
                <a:ext cx="4248214" cy="1245149"/>
              </a:xfrm>
              <a:prstGeom prst="rect">
                <a:avLst/>
              </a:prstGeom>
              <a:blipFill>
                <a:blip r:embed="rId9"/>
                <a:stretch>
                  <a:fillRect l="-4304" t="-1463" r="-3443" b="-7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44E8F477-FBCB-50A9-3609-16AE274359FE}"/>
                  </a:ext>
                </a:extLst>
              </p:cNvPr>
              <p:cNvSpPr txBox="1"/>
              <p:nvPr/>
            </p:nvSpPr>
            <p:spPr>
              <a:xfrm>
                <a:off x="540000" y="5003683"/>
                <a:ext cx="4387215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舍去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44E8F477-FBCB-50A9-3609-16AE274359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03683"/>
                <a:ext cx="4387215" cy="613931"/>
              </a:xfrm>
              <a:prstGeom prst="rect">
                <a:avLst/>
              </a:prstGeom>
              <a:blipFill>
                <a:blip r:embed="rId10"/>
                <a:stretch>
                  <a:fillRect l="-2225" r="-2225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00869B98-B917-5200-1220-CFD21C3417B1}"/>
                  </a:ext>
                </a:extLst>
              </p:cNvPr>
              <p:cNvSpPr txBox="1"/>
              <p:nvPr/>
            </p:nvSpPr>
            <p:spPr>
              <a:xfrm>
                <a:off x="540000" y="5524002"/>
                <a:ext cx="4277487" cy="8064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POB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9+3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00869B98-B917-5200-1220-CFD21C3417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524002"/>
                <a:ext cx="4277487" cy="806400"/>
              </a:xfrm>
              <a:prstGeom prst="rect">
                <a:avLst/>
              </a:prstGeom>
              <a:blipFill>
                <a:blip r:embed="rId11"/>
                <a:stretch>
                  <a:fillRect l="-2282" r="-2425" b="-7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21" name="yt_shape_14421"/>
          <p:cNvSpPr txBox="1"/>
          <p:nvPr/>
        </p:nvSpPr>
        <p:spPr>
          <a:xfrm>
            <a:off x="540000" y="1630850"/>
            <a:ext cx="5222584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由几何图形的面积确定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422" name="yt_shape_14422"/>
              <p:cNvSpPr txBox="1"/>
              <p:nvPr/>
            </p:nvSpPr>
            <p:spPr>
              <a:xfrm>
                <a:off x="540119" y="2120284"/>
                <a:ext cx="11492915" cy="11317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深圳市中考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1b43f,isEnd"/>
                  </a:rPr>
                  <a:t>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的图象经过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▱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的顶点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14422" name="yt_shape_144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20284"/>
                <a:ext cx="11492915" cy="1131785"/>
              </a:xfrm>
              <a:prstGeom prst="rect">
                <a:avLst/>
              </a:prstGeom>
              <a:blipFill>
                <a:blip r:embed="rId2"/>
                <a:stretch>
                  <a:fillRect l="-1645" t="-4865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427" name="yt_shape_14427"/>
          <p:cNvSpPr txBox="1"/>
          <p:nvPr/>
        </p:nvSpPr>
        <p:spPr>
          <a:xfrm>
            <a:off x="540000" y="5228652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424" name="yt_shape_14424" title="H_135.6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60820" y="3455221"/>
            <a:ext cx="1670358" cy="1723023"/>
            <a:chOff x="0" y="0"/>
            <a:chExt cx="1670358" cy="1723023"/>
          </a:xfrm>
        </p:grpSpPr>
        <p:pic>
          <p:nvPicPr>
            <p:cNvPr id="2" name="yt_image_14424">
              <a:extLst>
                <a:ext uri="">
                  <a16:creationId xmlns="" xmlns:mc="http://schemas.openxmlformats.org/markup-compatibility/2006" xmlns:a14="http://schemas.microsoft.com/office/drawing/2010/main" xmlns:a16="http://schemas.microsoft.com/office/drawing/2014/main" xmlns:m="http://schemas.openxmlformats.org/officeDocument/2006/math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70358" cy="1327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26" name="yt_shape_14426"/>
            <p:cNvSpPr txBox="1"/>
            <p:nvPr/>
          </p:nvSpPr>
          <p:spPr>
            <a:xfrm>
              <a:off x="301898" y="136302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269528477">
            <a:extLst>
              <a:ext uri="{FF2B5EF4-FFF2-40B4-BE49-F238E27FC236}">
                <a16:creationId xmlns:a16="http://schemas.microsoft.com/office/drawing/2014/main" id="{65BC1D2E-2EE6-D59C-819D-0C12C72056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83119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3B721D6-F8C4-8917-1BEE-4F9CBDB83890}"/>
              </a:ext>
            </a:extLst>
          </p:cNvPr>
          <p:cNvSpPr txBox="1"/>
          <p:nvPr/>
        </p:nvSpPr>
        <p:spPr>
          <a:xfrm>
            <a:off x="9948311" y="2548966"/>
            <a:ext cx="942086" cy="73896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428" name="yt_shape_14428"/>
              <p:cNvSpPr txBox="1"/>
              <p:nvPr/>
            </p:nvSpPr>
            <p:spPr>
              <a:xfrm>
                <a:off x="540000" y="1772816"/>
                <a:ext cx="11111999" cy="11317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菱形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75e7e,isEnd"/>
                  </a:rPr>
                  <a:t>在反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="">
          <p:sp>
            <p:nvSpPr>
              <p:cNvPr id="14428" name="yt_shape_144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72816"/>
                <a:ext cx="11111999" cy="1131785"/>
              </a:xfrm>
              <a:prstGeom prst="rect">
                <a:avLst/>
              </a:prstGeom>
              <a:blipFill>
                <a:blip r:embed="rId2"/>
                <a:stretch>
                  <a:fillRect l="-1701" t="-4865" b="-91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433" name="yt_shape_14433"/>
          <p:cNvSpPr txBox="1"/>
          <p:nvPr/>
        </p:nvSpPr>
        <p:spPr>
          <a:xfrm>
            <a:off x="539881" y="517715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430" name="yt_shape_14430" title="H_158.98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83785" y="3107753"/>
            <a:ext cx="2224191" cy="2019060"/>
            <a:chOff x="0" y="0"/>
            <a:chExt cx="2224191" cy="2019060"/>
          </a:xfrm>
        </p:grpSpPr>
        <p:pic>
          <p:nvPicPr>
            <p:cNvPr id="2" name="yt_image_14430">
              <a:extLst>
                <a:ext uri="">
                  <a16:creationId xmlns="" xmlns:mc="http://schemas.openxmlformats.org/markup-compatibility/2006" xmlns:a14="http://schemas.microsoft.com/office/drawing/2010/main" xmlns:a16="http://schemas.microsoft.com/office/drawing/2014/main" xmlns:m="http://schemas.openxmlformats.org/officeDocument/2006/math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24191" cy="16230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32" name="yt_shape_14432"/>
            <p:cNvSpPr txBox="1"/>
            <p:nvPr/>
          </p:nvSpPr>
          <p:spPr>
            <a:xfrm>
              <a:off x="578814" y="165906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B29AAE6-EAA6-F3AC-F42C-5DFC11A14F8D}"/>
              </a:ext>
            </a:extLst>
          </p:cNvPr>
          <p:cNvSpPr txBox="1"/>
          <p:nvPr/>
        </p:nvSpPr>
        <p:spPr>
          <a:xfrm>
            <a:off x="5719092" y="2201498"/>
            <a:ext cx="942086" cy="73896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36" name="yt_image_14436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74184" y="3780974"/>
            <a:ext cx="2243632" cy="2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434" name="yt_shape_14434"/>
              <p:cNvSpPr txBox="1"/>
              <p:nvPr/>
            </p:nvSpPr>
            <p:spPr>
              <a:xfrm>
                <a:off x="623392" y="1825099"/>
                <a:ext cx="11492915" cy="160390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恩施州中考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在平面直角坐标系中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直线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81adc"/>
                  </a:rPr>
                  <a:t> </a:t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轴分别相交于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与双曲线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的一个交点为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26a21"/>
                  </a:rPr>
                  <a:t> </a:t>
                </a:r>
                <a:b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="">
          <p:sp>
            <p:nvSpPr>
              <p:cNvPr id="14434" name="yt_shape_144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1825099"/>
                <a:ext cx="11492915" cy="1603901"/>
              </a:xfrm>
              <a:prstGeom prst="rect">
                <a:avLst/>
              </a:prstGeom>
              <a:blipFill>
                <a:blip r:embed="rId3"/>
                <a:stretch>
                  <a:fillRect l="-1591" t="-3030" b="-106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2271</Words>
  <Application>Microsoft Office PowerPoint</Application>
  <PresentationFormat>宽屏</PresentationFormat>
  <Paragraphs>141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12</cp:revision>
  <dcterms:created xsi:type="dcterms:W3CDTF">2024-04-28T01:47:59Z</dcterms:created>
  <dcterms:modified xsi:type="dcterms:W3CDTF">2024-04-28T06:04:54Z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