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2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4" name="yt_shape_10764"/>
          <p:cNvSpPr txBox="1"/>
          <p:nvPr/>
        </p:nvSpPr>
        <p:spPr>
          <a:xfrm>
            <a:off x="540000" y="1921125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0765" name="yt_shape_10765"/>
          <p:cNvSpPr txBox="1"/>
          <p:nvPr/>
        </p:nvSpPr>
        <p:spPr>
          <a:xfrm>
            <a:off x="540119" y="241055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64c"/>
              </a:rPr>
              <a:t>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2dd2"/>
              </a:rPr>
              <a:t>的最小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则这个最小值是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9" name="yt_table_107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030008"/>
              </p:ext>
            </p:extLst>
          </p:nvPr>
        </p:nvGraphicFramePr>
        <p:xfrm>
          <a:off x="540047" y="385012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</a:tbl>
          </a:graphicData>
        </a:graphic>
      </p:graphicFrame>
      <p:grpSp>
        <p:nvGrpSpPr>
          <p:cNvPr id="10766" name="yt_shape_10766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47231" y="3850125"/>
            <a:ext cx="1202517" cy="1926477"/>
            <a:chOff x="0" y="0"/>
            <a:chExt cx="1202517" cy="1926477"/>
          </a:xfrm>
        </p:grpSpPr>
        <p:pic>
          <p:nvPicPr>
            <p:cNvPr id="2" name="yt_image_1076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2517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68" name="yt_shape_10768"/>
            <p:cNvSpPr txBox="1"/>
            <p:nvPr/>
          </p:nvSpPr>
          <p:spPr>
            <a:xfrm>
              <a:off x="67977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15805">
            <a:extLst>
              <a:ext uri="{FF2B5EF4-FFF2-40B4-BE49-F238E27FC236}">
                <a16:creationId xmlns:a16="http://schemas.microsoft.com/office/drawing/2014/main" id="{B3885F06-5502-516E-7E0C-39572C32BD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3394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5C5774-BF24-6928-068E-05C105BD32FF}"/>
              </a:ext>
            </a:extLst>
          </p:cNvPr>
          <p:cNvSpPr txBox="1"/>
          <p:nvPr/>
        </p:nvSpPr>
        <p:spPr>
          <a:xfrm>
            <a:off x="3802908" y="33147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119" y="144644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珠海校级期中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c4f6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5c1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d304,isEnd"/>
              </a:rPr>
              <a:t>的最小值等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775" name="yt_shape_10775"/>
          <p:cNvSpPr txBox="1"/>
          <p:nvPr/>
        </p:nvSpPr>
        <p:spPr>
          <a:xfrm>
            <a:off x="540000" y="54130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72" name="yt_shape_10772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472" y="3518502"/>
            <a:ext cx="1817055" cy="1844181"/>
            <a:chOff x="0" y="0"/>
            <a:chExt cx="1817055" cy="1844181"/>
          </a:xfrm>
        </p:grpSpPr>
        <p:pic>
          <p:nvPicPr>
            <p:cNvPr id="2" name="yt_image_1077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7055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74" name="yt_shape_10774"/>
            <p:cNvSpPr txBox="1"/>
            <p:nvPr/>
          </p:nvSpPr>
          <p:spPr>
            <a:xfrm>
              <a:off x="375246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FE6121-1335-17B9-A424-C42A90398AB7}"/>
              </a:ext>
            </a:extLst>
          </p:cNvPr>
          <p:cNvSpPr txBox="1"/>
          <p:nvPr/>
        </p:nvSpPr>
        <p:spPr>
          <a:xfrm>
            <a:off x="1059708" y="282609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6" name="yt_shape_10776"/>
          <p:cNvSpPr txBox="1"/>
          <p:nvPr/>
        </p:nvSpPr>
        <p:spPr>
          <a:xfrm>
            <a:off x="540000" y="2094666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0777" name="yt_shape_10777"/>
          <p:cNvSpPr txBox="1"/>
          <p:nvPr/>
        </p:nvSpPr>
        <p:spPr>
          <a:xfrm>
            <a:off x="540119" y="25841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b8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1" name="yt_table_107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744100"/>
              </p:ext>
            </p:extLst>
          </p:nvPr>
        </p:nvGraphicFramePr>
        <p:xfrm>
          <a:off x="540047" y="354353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p:grpSp>
        <p:nvGrpSpPr>
          <p:cNvPr id="10778" name="yt_shape_10778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255" y="3543535"/>
            <a:ext cx="1942657" cy="1580148"/>
            <a:chOff x="0" y="0"/>
            <a:chExt cx="1942657" cy="1580148"/>
          </a:xfrm>
        </p:grpSpPr>
        <p:pic>
          <p:nvPicPr>
            <p:cNvPr id="2" name="yt_image_1077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2657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80" name="yt_shape_10780"/>
            <p:cNvSpPr txBox="1"/>
            <p:nvPr/>
          </p:nvSpPr>
          <p:spPr>
            <a:xfrm>
              <a:off x="438047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15903">
            <a:extLst>
              <a:ext uri="{FF2B5EF4-FFF2-40B4-BE49-F238E27FC236}">
                <a16:creationId xmlns:a16="http://schemas.microsoft.com/office/drawing/2014/main" id="{D512533A-781E-C58B-6B2E-B867F873F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46935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58546F-776E-8502-C0B5-9D9BE67553DA}"/>
              </a:ext>
            </a:extLst>
          </p:cNvPr>
          <p:cNvSpPr txBox="1"/>
          <p:nvPr/>
        </p:nvSpPr>
        <p:spPr>
          <a:xfrm>
            <a:off x="3037733" y="30127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3" name="yt_shape_10783"/>
              <p:cNvSpPr txBox="1"/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德州市中考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23f4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两点距离之和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783" name="yt_shape_1078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88" name="yt_table_10788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969877"/>
                  </p:ext>
                </p:extLst>
              </p:nvPr>
            </p:nvGraphicFramePr>
            <p:xfrm>
              <a:off x="540047" y="2059746"/>
              <a:ext cx="9185149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88" name="yt_table_10788_skip" descr="{&quot;rangeId&quot;:6,&quot;type&quot;:&quot;Option&quot;,&quot;drawing&quot;:[&quot;yt_shape_10785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969877"/>
                  </p:ext>
                </p:extLst>
              </p:nvPr>
            </p:nvGraphicFramePr>
            <p:xfrm>
              <a:off x="540047" y="2059746"/>
              <a:ext cx="9185149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051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93" r="-15724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639" r="-5687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8033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85" name="yt_shape_10785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0199" y="2059746"/>
            <a:ext cx="1479610" cy="1569861"/>
            <a:chOff x="0" y="0"/>
            <a:chExt cx="1479610" cy="1569861"/>
          </a:xfrm>
        </p:grpSpPr>
        <p:pic>
          <p:nvPicPr>
            <p:cNvPr id="3" name="yt_image_10785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9610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87" name="yt_shape_10787"/>
            <p:cNvSpPr txBox="1"/>
            <p:nvPr/>
          </p:nvSpPr>
          <p:spPr>
            <a:xfrm>
              <a:off x="206524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789" name="yt_shape_10789"/>
          <p:cNvSpPr txBox="1"/>
          <p:nvPr/>
        </p:nvSpPr>
        <p:spPr>
          <a:xfrm>
            <a:off x="540119" y="368004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69f"/>
              </a:rPr>
              <a:t>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06bc"/>
              </a:rPr>
              <a:t>周长的最小值为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93" name="yt_table_10793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7962966"/>
                  </p:ext>
                </p:extLst>
              </p:nvPr>
            </p:nvGraphicFramePr>
            <p:xfrm>
              <a:off x="540047" y="5119614"/>
              <a:ext cx="9397874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93" name="yt_table_10793_skip" descr="{&quot;rangeId&quot;:7,&quot;type&quot;:&quot;Option&quot;,&quot;drawing&quot;:[&quot;yt_shape_10790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7962966"/>
                  </p:ext>
                </p:extLst>
              </p:nvPr>
            </p:nvGraphicFramePr>
            <p:xfrm>
              <a:off x="540047" y="5119614"/>
              <a:ext cx="9397874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79115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4872" r="-164802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5327" r="-65187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53047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90" name="yt_shape_10790_skip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7933" y="5119614"/>
            <a:ext cx="1551891" cy="1514997"/>
            <a:chOff x="0" y="0"/>
            <a:chExt cx="1551891" cy="1514997"/>
          </a:xfrm>
        </p:grpSpPr>
        <p:pic>
          <p:nvPicPr>
            <p:cNvPr id="2" name="yt_image_10790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551891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92" name="yt_shape_10792"/>
            <p:cNvSpPr txBox="1"/>
            <p:nvPr/>
          </p:nvSpPr>
          <p:spPr>
            <a:xfrm>
              <a:off x="242664" y="11549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ECFC2B-0200-B80D-43F8-243F5DE036A4}"/>
              </a:ext>
            </a:extLst>
          </p:cNvPr>
          <p:cNvSpPr txBox="1"/>
          <p:nvPr/>
        </p:nvSpPr>
        <p:spPr>
          <a:xfrm>
            <a:off x="9129351" y="1527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74FAD-BE9B-9C92-AF4A-9559E83A64B4}"/>
              </a:ext>
            </a:extLst>
          </p:cNvPr>
          <p:cNvSpPr txBox="1"/>
          <p:nvPr/>
        </p:nvSpPr>
        <p:spPr>
          <a:xfrm>
            <a:off x="1059708" y="45842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4" name="yt_shape_10794"/>
          <p:cNvSpPr txBox="1"/>
          <p:nvPr/>
        </p:nvSpPr>
        <p:spPr>
          <a:xfrm>
            <a:off x="540000" y="2073434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0795" name="yt_shape_10795"/>
          <p:cNvSpPr txBox="1"/>
          <p:nvPr/>
        </p:nvSpPr>
        <p:spPr>
          <a:xfrm>
            <a:off x="540119" y="2562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e20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796" name="yt_image_10796" title="H_115.7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730" y="3905176"/>
            <a:ext cx="1524540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016004" title="H_25.973701">
            <a:extLst>
              <a:ext uri="{FF2B5EF4-FFF2-40B4-BE49-F238E27FC236}">
                <a16:creationId xmlns:a16="http://schemas.microsoft.com/office/drawing/2014/main" id="{042724CB-BF55-3396-BBCD-779937DD7A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5703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C85B74-83C3-2665-B1F0-E9DDF67BE981}"/>
              </a:ext>
            </a:extLst>
          </p:cNvPr>
          <p:cNvSpPr txBox="1"/>
          <p:nvPr/>
        </p:nvSpPr>
        <p:spPr>
          <a:xfrm>
            <a:off x="5023696" y="299155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8" name="yt_shape_10798"/>
          <p:cNvSpPr txBox="1"/>
          <p:nvPr/>
        </p:nvSpPr>
        <p:spPr>
          <a:xfrm>
            <a:off x="540120" y="1192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b78"/>
              </a:rPr>
              <a:t>上任意一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799" name="yt_image_10799" title="H_292.9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2" y="3631328"/>
            <a:ext cx="2243632" cy="147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801">
            <a:extLst>
              <a:ext uri="{FF2B5EF4-FFF2-40B4-BE49-F238E27FC236}">
                <a16:creationId xmlns:a16="http://schemas.microsoft.com/office/drawing/2014/main" id="{D11448CB-748C-99AD-BA3E-8BD9F6CED04F}"/>
              </a:ext>
            </a:extLst>
          </p:cNvPr>
          <p:cNvSpPr txBox="1"/>
          <p:nvPr/>
        </p:nvSpPr>
        <p:spPr>
          <a:xfrm>
            <a:off x="623811" y="22048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在何处时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三点共线，此时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的值最小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99619E-0933-0E20-26AD-F260B7FBB3F1}"/>
              </a:ext>
            </a:extLst>
          </p:cNvPr>
          <p:cNvSpPr txBox="1"/>
          <p:nvPr/>
        </p:nvSpPr>
        <p:spPr>
          <a:xfrm>
            <a:off x="533800" y="2633546"/>
            <a:ext cx="1120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三点共线，此时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的值最小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yt_shape_10804"/>
          <p:cNvSpPr txBox="1"/>
          <p:nvPr/>
        </p:nvSpPr>
        <p:spPr>
          <a:xfrm>
            <a:off x="540000" y="955526"/>
            <a:ext cx="39706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1155130"/>
            <a:ext cx="2015295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409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0805" name="yt_image_10805" title="H_101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050562"/>
            <a:ext cx="199540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8" name="yt_shape_10808"/>
          <p:cNvSpPr txBox="1"/>
          <p:nvPr/>
        </p:nvSpPr>
        <p:spPr>
          <a:xfrm>
            <a:off x="540000" y="1124744"/>
            <a:ext cx="811600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由题知，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515B20-E718-E486-670B-A6E86E76076B}"/>
              </a:ext>
            </a:extLst>
          </p:cNvPr>
          <p:cNvSpPr txBox="1"/>
          <p:nvPr/>
        </p:nvSpPr>
        <p:spPr>
          <a:xfrm>
            <a:off x="449989" y="908720"/>
            <a:ext cx="411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D776F2-7460-60DF-FD8C-335CB56C8A5E}"/>
              </a:ext>
            </a:extLst>
          </p:cNvPr>
          <p:cNvSpPr txBox="1"/>
          <p:nvPr/>
        </p:nvSpPr>
        <p:spPr>
          <a:xfrm>
            <a:off x="449989" y="1268760"/>
            <a:ext cx="8217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9412F-FDE1-77B2-3B6C-08E82227C125}"/>
              </a:ext>
            </a:extLst>
          </p:cNvPr>
          <p:cNvSpPr txBox="1"/>
          <p:nvPr/>
        </p:nvSpPr>
        <p:spPr>
          <a:xfrm>
            <a:off x="449989" y="1625434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51DF56-3DBC-4B4B-6250-0813EEED94AF}"/>
              </a:ext>
            </a:extLst>
          </p:cNvPr>
          <p:cNvSpPr txBox="1"/>
          <p:nvPr/>
        </p:nvSpPr>
        <p:spPr>
          <a:xfrm>
            <a:off x="449989" y="2028914"/>
            <a:ext cx="309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38F25C-1DCF-9955-0BA1-F864332AF6E7}"/>
              </a:ext>
            </a:extLst>
          </p:cNvPr>
          <p:cNvSpPr txBox="1"/>
          <p:nvPr/>
        </p:nvSpPr>
        <p:spPr>
          <a:xfrm>
            <a:off x="449989" y="2504402"/>
            <a:ext cx="426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5C9108-1101-CF82-522A-D63A6DE0EE8B}"/>
              </a:ext>
            </a:extLst>
          </p:cNvPr>
          <p:cNvSpPr txBox="1"/>
          <p:nvPr/>
        </p:nvSpPr>
        <p:spPr>
          <a:xfrm>
            <a:off x="449989" y="2979890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65A2D7-633B-2804-0C7F-639DE0884BF3}"/>
              </a:ext>
            </a:extLst>
          </p:cNvPr>
          <p:cNvSpPr txBox="1"/>
          <p:nvPr/>
        </p:nvSpPr>
        <p:spPr>
          <a:xfrm>
            <a:off x="449989" y="3455378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6B8A4B-1593-E45E-384A-F115B0CE6406}"/>
              </a:ext>
            </a:extLst>
          </p:cNvPr>
          <p:cNvSpPr txBox="1"/>
          <p:nvPr/>
        </p:nvSpPr>
        <p:spPr>
          <a:xfrm>
            <a:off x="449989" y="3930867"/>
            <a:ext cx="366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C4D286-72D7-A14F-5A7C-742B4992D16C}"/>
              </a:ext>
            </a:extLst>
          </p:cNvPr>
          <p:cNvSpPr txBox="1"/>
          <p:nvPr/>
        </p:nvSpPr>
        <p:spPr>
          <a:xfrm>
            <a:off x="449989" y="4406354"/>
            <a:ext cx="202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801">
            <a:extLst>
              <a:ext uri="{FF2B5EF4-FFF2-40B4-BE49-F238E27FC236}">
                <a16:creationId xmlns:a16="http://schemas.microsoft.com/office/drawing/2014/main" id="{6F441DAA-4722-E97F-1E71-1EEEAD87187C}"/>
              </a:ext>
            </a:extLst>
          </p:cNvPr>
          <p:cNvSpPr txBox="1"/>
          <p:nvPr/>
        </p:nvSpPr>
        <p:spPr>
          <a:xfrm>
            <a:off x="449989" y="6206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在何处时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0799" title="H_292.95">
            <a:extLst>
              <a:ext uri="{FF2B5EF4-FFF2-40B4-BE49-F238E27FC236}">
                <a16:creationId xmlns:a16="http://schemas.microsoft.com/office/drawing/2014/main" id="{5F036497-5C7E-6A91-3442-D2FDC67D5C07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3661" y="1375565"/>
            <a:ext cx="2243632" cy="147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6" name="yt_shape_10816"/>
          <p:cNvSpPr txBox="1"/>
          <p:nvPr/>
        </p:nvSpPr>
        <p:spPr>
          <a:xfrm>
            <a:off x="544336" y="489242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四点在同一条直线上时，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ac0f3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有最小值，最小值为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的交点时，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的值最小，即等于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4A1EB0-AE42-D224-DF62-469FEF73D54F}"/>
              </a:ext>
            </a:extLst>
          </p:cNvPr>
          <p:cNvSpPr txBox="1"/>
          <p:nvPr/>
        </p:nvSpPr>
        <p:spPr>
          <a:xfrm>
            <a:off x="454325" y="4845620"/>
            <a:ext cx="537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FA2264-26A7-5372-5AD1-86779FB8A892}"/>
              </a:ext>
            </a:extLst>
          </p:cNvPr>
          <p:cNvSpPr txBox="1"/>
          <p:nvPr/>
        </p:nvSpPr>
        <p:spPr>
          <a:xfrm>
            <a:off x="454325" y="5321108"/>
            <a:ext cx="11082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两点之间线段最短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四点在同一条直线上时，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ac0f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FB05EC4-E4A9-DA95-DE59-BD733A7F4214}"/>
              </a:ext>
            </a:extLst>
          </p:cNvPr>
          <p:cNvSpPr txBox="1"/>
          <p:nvPr/>
        </p:nvSpPr>
        <p:spPr>
          <a:xfrm>
            <a:off x="454325" y="5796597"/>
            <a:ext cx="580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有最小值，最小值为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89F725-4642-73A8-9511-469452063AE0}"/>
              </a:ext>
            </a:extLst>
          </p:cNvPr>
          <p:cNvSpPr txBox="1"/>
          <p:nvPr/>
        </p:nvSpPr>
        <p:spPr>
          <a:xfrm>
            <a:off x="454325" y="6272084"/>
            <a:ext cx="10403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的交点时，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的值最小，即等于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1090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2024-04-28T02:41:22Z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