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8" r:id="rId5"/>
    <p:sldId id="309" r:id="rId6"/>
    <p:sldId id="25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0" d="100"/>
          <a:sy n="60" d="100"/>
        </p:scale>
        <p:origin x="576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51384" y="38946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平行四边形的相似问题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一块直角三角形木板的面积为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03f1"/>
              </a:rPr>
              <a:t>一条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怎样才能把它加工成一个无拼接的面积最大的正方形桌面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5325"/>
              </a:rPr>
              <a:t>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乙两位木匠的加工方法如图所示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4d2b8"/>
              </a:rPr>
              <a:t>请你用学过的知识说明哪位木匠的方法符合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加工损耗忽略不计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计算结果中的分数可保留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48" name="yt_image_13348" title="H_356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119175"/>
            <a:ext cx="1538946" cy="123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9" name="yt_image_13349" title="H_418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3508134"/>
            <a:ext cx="1229280" cy="145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53" name="yt_image_133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4831620"/>
            <a:ext cx="1617516" cy="1438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CD4147-5EB3-38E4-5E84-C6005C8409A0}"/>
              </a:ext>
            </a:extLst>
          </p:cNvPr>
          <p:cNvSpPr txBox="1"/>
          <p:nvPr/>
        </p:nvSpPr>
        <p:spPr>
          <a:xfrm>
            <a:off x="551384" y="2055377"/>
            <a:ext cx="883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解：在图甲中，过点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872633-A82F-4FA8-CB4F-580F0F099658}"/>
              </a:ext>
            </a:extLst>
          </p:cNvPr>
          <p:cNvSpPr txBox="1"/>
          <p:nvPr/>
        </p:nvSpPr>
        <p:spPr>
          <a:xfrm>
            <a:off x="551384" y="2337018"/>
            <a:ext cx="636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1.5m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57" name="yt_shape_13357"/>
              <p:cNvSpPr txBox="1"/>
              <p:nvPr/>
            </p:nvSpPr>
            <p:spPr>
              <a:xfrm>
                <a:off x="604549" y="1052736"/>
                <a:ext cx="6508192" cy="5906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由勾股定理得：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2.5m.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1.2m.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设甲设计的桌面边长为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在图乙中，设正方形的边长为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57" name="yt_shape_133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49" y="1052736"/>
                <a:ext cx="6508192" cy="5906617"/>
              </a:xfrm>
              <a:prstGeom prst="rect">
                <a:avLst/>
              </a:prstGeom>
              <a:blipFill>
                <a:blip r:embed="rId5"/>
                <a:stretch>
                  <a:fillRect l="-2809" t="-1961" r="-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F3AB8D7-D2EB-84EE-8353-2518AD0CADAA}"/>
              </a:ext>
            </a:extLst>
          </p:cNvPr>
          <p:cNvSpPr txBox="1"/>
          <p:nvPr/>
        </p:nvSpPr>
        <p:spPr>
          <a:xfrm>
            <a:off x="514538" y="2712413"/>
            <a:ext cx="535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由勾股定理得：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D0C98B-1815-D572-4956-90CCDF4C64E1}"/>
                  </a:ext>
                </a:extLst>
              </p:cNvPr>
              <p:cNvSpPr txBox="1"/>
              <p:nvPr/>
            </p:nvSpPr>
            <p:spPr>
              <a:xfrm>
                <a:off x="514538" y="2920673"/>
                <a:ext cx="5045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D0C98B-1815-D572-4956-90CCDF4C6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38" y="2920673"/>
                <a:ext cx="5045773" cy="765061"/>
              </a:xfrm>
              <a:prstGeom prst="rect">
                <a:avLst/>
              </a:prstGeom>
              <a:blipFill>
                <a:blip r:embed="rId6"/>
                <a:stretch>
                  <a:fillRect l="-1812" r="-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36A5375-22D9-0015-B098-78F1F302D12B}"/>
              </a:ext>
            </a:extLst>
          </p:cNvPr>
          <p:cNvSpPr txBox="1"/>
          <p:nvPr/>
        </p:nvSpPr>
        <p:spPr>
          <a:xfrm>
            <a:off x="514538" y="3376098"/>
            <a:ext cx="198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F8C1E2-00A2-D6FF-7E09-2F0D1D2C83D7}"/>
              </a:ext>
            </a:extLst>
          </p:cNvPr>
          <p:cNvSpPr txBox="1"/>
          <p:nvPr/>
        </p:nvSpPr>
        <p:spPr>
          <a:xfrm>
            <a:off x="514538" y="3686304"/>
            <a:ext cx="379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设甲设计的桌面边长为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CFF571-6F5E-562D-53EF-EA7AD6EFE001}"/>
              </a:ext>
            </a:extLst>
          </p:cNvPr>
          <p:cNvSpPr txBox="1"/>
          <p:nvPr/>
        </p:nvSpPr>
        <p:spPr>
          <a:xfrm>
            <a:off x="514538" y="3975244"/>
            <a:ext cx="6625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2274FA-ACFD-436B-ADE7-1B3DCCFB76E6}"/>
              </a:ext>
            </a:extLst>
          </p:cNvPr>
          <p:cNvSpPr txBox="1"/>
          <p:nvPr/>
        </p:nvSpPr>
        <p:spPr>
          <a:xfrm>
            <a:off x="514538" y="4242918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598301-F85B-24A9-C9CA-A2F50347B533}"/>
                  </a:ext>
                </a:extLst>
              </p:cNvPr>
              <p:cNvSpPr txBox="1"/>
              <p:nvPr/>
            </p:nvSpPr>
            <p:spPr>
              <a:xfrm>
                <a:off x="514538" y="4491749"/>
                <a:ext cx="5563298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598301-F85B-24A9-C9CA-A2F50347B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38" y="4491749"/>
                <a:ext cx="5563298" cy="771411"/>
              </a:xfrm>
              <a:prstGeom prst="rect">
                <a:avLst/>
              </a:prstGeom>
              <a:blipFill>
                <a:blip r:embed="rId7"/>
                <a:stretch>
                  <a:fillRect l="-1643" r="-1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C44C1C5-4060-9AE8-EB4A-446F8D6F3C93}"/>
              </a:ext>
            </a:extLst>
          </p:cNvPr>
          <p:cNvSpPr txBox="1"/>
          <p:nvPr/>
        </p:nvSpPr>
        <p:spPr>
          <a:xfrm>
            <a:off x="514538" y="5074313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在图乙中，设正方形的边长为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025312-8E6A-C638-5D3B-E0C6DC410E5D}"/>
              </a:ext>
            </a:extLst>
          </p:cNvPr>
          <p:cNvSpPr txBox="1"/>
          <p:nvPr/>
        </p:nvSpPr>
        <p:spPr>
          <a:xfrm>
            <a:off x="514538" y="5335738"/>
            <a:ext cx="6625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036310-0D76-9FBA-F2B8-E7898B2F7583}"/>
              </a:ext>
            </a:extLst>
          </p:cNvPr>
          <p:cNvSpPr txBox="1"/>
          <p:nvPr/>
        </p:nvSpPr>
        <p:spPr>
          <a:xfrm>
            <a:off x="514538" y="5595202"/>
            <a:ext cx="350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544FA0-77D7-662B-B1BC-0F7DBC578A3A}"/>
                  </a:ext>
                </a:extLst>
              </p:cNvPr>
              <p:cNvSpPr txBox="1"/>
              <p:nvPr/>
            </p:nvSpPr>
            <p:spPr>
              <a:xfrm>
                <a:off x="514538" y="5867580"/>
                <a:ext cx="5211191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2544FA0-77D7-662B-B1BC-0F7DBC578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38" y="5867580"/>
                <a:ext cx="5211191" cy="732994"/>
              </a:xfrm>
              <a:prstGeom prst="rect">
                <a:avLst/>
              </a:prstGeom>
              <a:blipFill>
                <a:blip r:embed="rId8"/>
                <a:stretch>
                  <a:fillRect l="-1754" r="-1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F67F415B-D5DA-352C-368B-22D8866FF1AE}"/>
              </a:ext>
            </a:extLst>
          </p:cNvPr>
          <p:cNvSpPr txBox="1"/>
          <p:nvPr/>
        </p:nvSpPr>
        <p:spPr>
          <a:xfrm>
            <a:off x="514538" y="6371636"/>
            <a:ext cx="8946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图乙中的正方形面积较大，即乙木匠的方法符合要求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5C214DE8-0F3B-88B5-3501-F59746F2A365}"/>
              </a:ext>
            </a:extLst>
          </p:cNvPr>
          <p:cNvSpPr txBox="1"/>
          <p:nvPr/>
        </p:nvSpPr>
        <p:spPr>
          <a:xfrm>
            <a:off x="540000" y="1084180"/>
            <a:ext cx="8851782" cy="42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＞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图乙中的正方形面积较大，即乙木匠的方法符合要求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/>
          </a:p>
        </p:txBody>
      </p:sp>
      <p:sp>
        <p:nvSpPr>
          <p:cNvPr id="13359" name="yt_shape_13359"/>
          <p:cNvSpPr txBox="1"/>
          <p:nvPr/>
        </p:nvSpPr>
        <p:spPr>
          <a:xfrm>
            <a:off x="558546" y="12034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a07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b48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360" name="yt_image_13360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5891" y="2592263"/>
            <a:ext cx="2121598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2" name="yt_shape_13362"/>
          <p:cNvSpPr txBox="1"/>
          <p:nvPr/>
        </p:nvSpPr>
        <p:spPr>
          <a:xfrm>
            <a:off x="558546" y="4172933"/>
            <a:ext cx="11492915" cy="16008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69d,isEnd"/>
              </a:rPr>
              <a:t>内截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取两个正方形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PQHG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0b0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正方形的边长为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BB9D0C-B208-7C44-9159-3BEE3F8E7136}"/>
              </a:ext>
            </a:extLst>
          </p:cNvPr>
          <p:cNvSpPr txBox="1"/>
          <p:nvPr/>
        </p:nvSpPr>
        <p:spPr>
          <a:xfrm>
            <a:off x="2354485" y="210765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46BA19-43D5-A497-58D8-A8D66F41EE03}"/>
                  </a:ext>
                </a:extLst>
              </p:cNvPr>
              <p:cNvSpPr txBox="1"/>
              <p:nvPr/>
            </p:nvSpPr>
            <p:spPr>
              <a:xfrm>
                <a:off x="2927648" y="4926474"/>
                <a:ext cx="789686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46BA19-43D5-A497-58D8-A8D66F41EE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648" y="4926474"/>
                <a:ext cx="789686" cy="7280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4" name="yt_image_13364" title="H_115.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0053" y="5279258"/>
            <a:ext cx="1833273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yt_shape_13366"/>
          <p:cNvSpPr txBox="1"/>
          <p:nvPr/>
        </p:nvSpPr>
        <p:spPr>
          <a:xfrm>
            <a:off x="551384" y="13407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中有三个内接正方形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078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求第三个正方形的边长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67" name="yt_image_13367" title="H_99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9672" y="2597821"/>
            <a:ext cx="1868344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9620D1-6A76-A1FB-AA65-A356BB5B1F11}"/>
              </a:ext>
            </a:extLst>
          </p:cNvPr>
          <p:cNvSpPr txBox="1"/>
          <p:nvPr/>
        </p:nvSpPr>
        <p:spPr>
          <a:xfrm>
            <a:off x="407368" y="2249415"/>
            <a:ext cx="454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C63D15-BDFE-AAC4-14FF-F0A55485F364}"/>
              </a:ext>
            </a:extLst>
          </p:cNvPr>
          <p:cNvSpPr txBox="1"/>
          <p:nvPr/>
        </p:nvSpPr>
        <p:spPr>
          <a:xfrm>
            <a:off x="407368" y="2724903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FKG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49D179-4697-F978-80E2-341EB6581066}"/>
              </a:ext>
            </a:extLst>
          </p:cNvPr>
          <p:cNvSpPr txBox="1"/>
          <p:nvPr/>
        </p:nvSpPr>
        <p:spPr>
          <a:xfrm>
            <a:off x="407368" y="3200391"/>
            <a:ext cx="415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52B735-5AE7-ED2A-AFFF-E3EE975A39FF}"/>
                  </a:ext>
                </a:extLst>
              </p:cNvPr>
              <p:cNvSpPr txBox="1"/>
              <p:nvPr/>
            </p:nvSpPr>
            <p:spPr>
              <a:xfrm>
                <a:off x="407368" y="3675879"/>
                <a:ext cx="8597836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𝐾𝑃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𝐺𝐾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852B735-5AE7-ED2A-AFFF-E3EE975A3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75879"/>
                <a:ext cx="8597836" cy="820687"/>
              </a:xfrm>
              <a:prstGeom prst="rect">
                <a:avLst/>
              </a:prstGeom>
              <a:blipFill>
                <a:blip r:embed="rId3"/>
                <a:stretch>
                  <a:fillRect l="-1135" r="-1135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ADC4D5-3DF7-1DCD-1619-8201660C81B1}"/>
                  </a:ext>
                </a:extLst>
              </p:cNvPr>
              <p:cNvSpPr txBox="1"/>
              <p:nvPr/>
            </p:nvSpPr>
            <p:spPr>
              <a:xfrm>
                <a:off x="407368" y="4402954"/>
                <a:ext cx="34527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ADC4D5-3DF7-1DCD-1619-8201660C8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402954"/>
                <a:ext cx="3452749" cy="769062"/>
              </a:xfrm>
              <a:prstGeom prst="rect">
                <a:avLst/>
              </a:prstGeom>
              <a:blipFill>
                <a:blip r:embed="rId4"/>
                <a:stretch>
                  <a:fillRect l="-2827" r="-282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7BAA2BC-97FD-F6D6-DB48-3638B293FF71}"/>
              </a:ext>
            </a:extLst>
          </p:cNvPr>
          <p:cNvSpPr txBox="1"/>
          <p:nvPr/>
        </p:nvSpPr>
        <p:spPr>
          <a:xfrm>
            <a:off x="407368" y="5078404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第三个正方形的边长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40119" y="1246238"/>
            <a:ext cx="11492915" cy="47255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一张等腰三角形纸片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底边长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底边上的高为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22.5cm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d666"/>
              </a:rPr>
              <a:t>现沿底边依次从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下往上裁剪宽度均为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的矩形纸条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6c81b"/>
              </a:rPr>
              <a:t>已知剪得的纸条中有一张是正方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求这张正方形纸条是第几张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372" name="yt_image_133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194035"/>
            <a:ext cx="1656303" cy="154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4" name="yt_shape_13374"/>
          <p:cNvSpPr txBox="1"/>
          <p:nvPr/>
        </p:nvSpPr>
        <p:spPr>
          <a:xfrm>
            <a:off x="556387" y="2597783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解：如图，设这张正方形纸条为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376" name="yt_shape_13376"/>
          <p:cNvSpPr txBox="1"/>
          <p:nvPr/>
        </p:nvSpPr>
        <p:spPr>
          <a:xfrm>
            <a:off x="556268" y="3229450"/>
            <a:ext cx="1910523" cy="163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</a:rPr>
              <a:t> </a:t>
            </a:r>
            <a:r>
              <a:rPr lang="en-US" altLang="zh-CN" sz="9100" b="0" i="0" u="none" spc="12623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</a:rPr>
              <a:t> </a:t>
            </a:r>
          </a:p>
        </p:txBody>
      </p:sp>
      <p:pic>
        <p:nvPicPr>
          <p:cNvPr id="13375" name="yt_image_13375" title="H_142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9" y="5136647"/>
            <a:ext cx="1492226" cy="14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78" name="yt_shape_13378"/>
              <p:cNvSpPr txBox="1"/>
              <p:nvPr/>
            </p:nvSpPr>
            <p:spPr>
              <a:xfrm>
                <a:off x="556169" y="3064340"/>
                <a:ext cx="7088479" cy="30403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易得：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设正方形纸条为第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所以这张正方形纸条是第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78" name="yt_shape_13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9" y="3064340"/>
                <a:ext cx="7088479" cy="3040319"/>
              </a:xfrm>
              <a:prstGeom prst="rect">
                <a:avLst/>
              </a:prstGeom>
              <a:blipFill>
                <a:blip r:embed="rId4"/>
                <a:stretch>
                  <a:fillRect l="-2580" t="-1807" r="-1548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F40DE62-4EB9-02B5-9670-0B9B7B6F152C}"/>
              </a:ext>
            </a:extLst>
          </p:cNvPr>
          <p:cNvSpPr txBox="1"/>
          <p:nvPr/>
        </p:nvSpPr>
        <p:spPr>
          <a:xfrm>
            <a:off x="466376" y="2550977"/>
            <a:ext cx="1125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解：如图，设这张正方形纸条为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157DF0-4CC1-2A94-4E2C-3D8C45BADBEA}"/>
              </a:ext>
            </a:extLst>
          </p:cNvPr>
          <p:cNvSpPr txBox="1"/>
          <p:nvPr/>
        </p:nvSpPr>
        <p:spPr>
          <a:xfrm>
            <a:off x="466158" y="3017534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易得：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366CA6-A6DB-AD70-9711-69484709A523}"/>
              </a:ext>
            </a:extLst>
          </p:cNvPr>
          <p:cNvSpPr txBox="1"/>
          <p:nvPr/>
        </p:nvSpPr>
        <p:spPr>
          <a:xfrm>
            <a:off x="466158" y="3493022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设正方形纸条为第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CBA810-49A8-9C7C-34F6-1FD447A64833}"/>
              </a:ext>
            </a:extLst>
          </p:cNvPr>
          <p:cNvSpPr txBox="1"/>
          <p:nvPr/>
        </p:nvSpPr>
        <p:spPr>
          <a:xfrm>
            <a:off x="466158" y="3968510"/>
            <a:ext cx="7200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05B564-54F1-FCAD-267B-1E6FCAA0122D}"/>
              </a:ext>
            </a:extLst>
          </p:cNvPr>
          <p:cNvSpPr txBox="1"/>
          <p:nvPr/>
        </p:nvSpPr>
        <p:spPr>
          <a:xfrm>
            <a:off x="466158" y="4443998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927B5A9-7DAA-0ACF-18D4-6F3C2C79B335}"/>
                  </a:ext>
                </a:extLst>
              </p:cNvPr>
              <p:cNvSpPr txBox="1"/>
              <p:nvPr/>
            </p:nvSpPr>
            <p:spPr>
              <a:xfrm>
                <a:off x="466158" y="4919486"/>
                <a:ext cx="5582285" cy="778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927B5A9-7DAA-0ACF-18D4-6F3C2C79B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158" y="4919486"/>
                <a:ext cx="5582285" cy="778206"/>
              </a:xfrm>
              <a:prstGeom prst="rect">
                <a:avLst/>
              </a:prstGeom>
              <a:blipFill>
                <a:blip r:embed="rId5"/>
                <a:stretch>
                  <a:fillRect l="-1638" r="-1747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3ACE90F-6A4E-9FC8-3E61-FF8FF2C3C24D}"/>
              </a:ext>
            </a:extLst>
          </p:cNvPr>
          <p:cNvSpPr txBox="1"/>
          <p:nvPr/>
        </p:nvSpPr>
        <p:spPr>
          <a:xfrm>
            <a:off x="466158" y="5604080"/>
            <a:ext cx="4066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所以这张正方形纸条是第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1101</Words>
  <Application>Microsoft Office PowerPoint</Application>
  <PresentationFormat>宽屏</PresentationFormat>
  <Paragraphs>61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2024-04-28T04:08:07Z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