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2" r:id="rId8"/>
    <p:sldId id="313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63" name="yt_image_11863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803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5" name="yt_shape_11865"/>
          <p:cNvSpPr txBox="1"/>
          <p:nvPr/>
        </p:nvSpPr>
        <p:spPr>
          <a:xfrm>
            <a:off x="540000" y="2460199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判定游戏是否公平</a:t>
            </a:r>
          </a:p>
        </p:txBody>
      </p:sp>
      <p:sp>
        <p:nvSpPr>
          <p:cNvPr id="11866" name="yt_shape_11866"/>
          <p:cNvSpPr txBox="1"/>
          <p:nvPr/>
        </p:nvSpPr>
        <p:spPr>
          <a:xfrm>
            <a:off x="540120" y="294963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小明和小亮做游戏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先各自在纸上写一个正整数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然后都拿给对方看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他们约定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fec1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若两人所写的数都是奇数或是偶数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则小明获胜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若两人所写的数一个是奇数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fd2a"/>
              </a:rPr>
              <a:t>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一个是偶数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则小亮获胜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67" name="yt_table_118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664376"/>
              </p:ext>
            </p:extLst>
          </p:nvPr>
        </p:nvGraphicFramePr>
        <p:xfrm>
          <a:off x="540047" y="4389199"/>
          <a:ext cx="68091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对小明有利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对小亮有利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无法确定对谁有利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pic>
        <p:nvPicPr>
          <p:cNvPr id="3" name="yt_shape_1714269178507" title="H_26.259764">
            <a:extLst>
              <a:ext uri="{FF2B5EF4-FFF2-40B4-BE49-F238E27FC236}">
                <a16:creationId xmlns:a16="http://schemas.microsoft.com/office/drawing/2014/main" id="{6D5630FC-AB6D-7B44-8E3D-46A7E5237C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1065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8414EF-AF8D-24E1-F939-ABF0DAE315A7}"/>
              </a:ext>
            </a:extLst>
          </p:cNvPr>
          <p:cNvSpPr txBox="1"/>
          <p:nvPr/>
        </p:nvSpPr>
        <p:spPr>
          <a:xfrm>
            <a:off x="5707909" y="38538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9" name="yt_shape_1186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西安高新一中月考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某书店参加某校读书活动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并为每班准备了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eb1f"/>
              </a:rPr>
              <a:t>两套名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赠予各班甲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乙两名优秀读者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以资鼓励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某班决定采用游戏方式发放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52a7"/>
              </a:rPr>
              <a:t>其规则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将三张除了数字为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不同外其余均相同的扑克牌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3fd3"/>
              </a:rPr>
              <a:t>数字朝下随机平铺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于桌面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从中任取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若牌面数字之和为偶数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1868"/>
              </a:rPr>
              <a:t>若牌面数字之和为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你认为此规则合理吗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解：画树状图得：共有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种等可能的结果，两数之和是偶数的有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种情况，</a:t>
            </a:r>
          </a:p>
        </p:txBody>
      </p:sp>
      <p:sp>
        <p:nvSpPr>
          <p:cNvPr id="11872" name="yt_shape_11872"/>
          <p:cNvSpPr txBox="1"/>
          <p:nvPr/>
        </p:nvSpPr>
        <p:spPr>
          <a:xfrm>
            <a:off x="540000" y="3931496"/>
            <a:ext cx="1771575" cy="9995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 spc="-55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  <a:r>
              <a:rPr lang="en-US" altLang="zh-CN" sz="5550" b="0" i="0" u="none" spc="12427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</a:rPr>
              <a:t> </a:t>
            </a:r>
          </a:p>
        </p:txBody>
      </p:sp>
      <p:pic>
        <p:nvPicPr>
          <p:cNvPr id="11871" name="yt_image_11871" title="H_87.2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44" y="3767905"/>
            <a:ext cx="1752512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74" name="yt_shape_11874"/>
              <p:cNvSpPr txBox="1"/>
              <p:nvPr/>
            </p:nvSpPr>
            <p:spPr>
              <a:xfrm>
                <a:off x="540000" y="5089606"/>
                <a:ext cx="4097275" cy="13242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74" name="yt_shape_11874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9606"/>
                <a:ext cx="4097275" cy="1324209"/>
              </a:xfrm>
              <a:prstGeom prst="rect">
                <a:avLst/>
              </a:prstGeom>
              <a:blipFill>
                <a:blip r:embed="rId3"/>
                <a:stretch>
                  <a:fillRect l="-4613" r="-3423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6B68F1-13A3-8CAA-E608-65B074D92C2F}"/>
              </a:ext>
            </a:extLst>
          </p:cNvPr>
          <p:cNvSpPr txBox="1"/>
          <p:nvPr/>
        </p:nvSpPr>
        <p:spPr>
          <a:xfrm>
            <a:off x="450108" y="3230634"/>
            <a:ext cx="993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解：画树状图得：共有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种等可能的结果，两数之和是偶数的有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1F0334-B15E-3143-6B06-FCBC2C77A389}"/>
                  </a:ext>
                </a:extLst>
              </p:cNvPr>
              <p:cNvSpPr txBox="1"/>
              <p:nvPr/>
            </p:nvSpPr>
            <p:spPr>
              <a:xfrm>
                <a:off x="540000" y="4490941"/>
                <a:ext cx="42377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名著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1F0334-B15E-3143-6B06-FCBC2C77A3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0941"/>
                <a:ext cx="4237736" cy="769062"/>
              </a:xfrm>
              <a:prstGeom prst="rect">
                <a:avLst/>
              </a:prstGeom>
              <a:blipFill>
                <a:blip r:embed="rId4"/>
                <a:stretch>
                  <a:fillRect l="-2302" r="-21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F9F6F1-D9B9-CB26-6694-0291E28DA913}"/>
                  </a:ext>
                </a:extLst>
              </p:cNvPr>
              <p:cNvSpPr txBox="1"/>
              <p:nvPr/>
            </p:nvSpPr>
            <p:spPr>
              <a:xfrm>
                <a:off x="587625" y="5166391"/>
                <a:ext cx="3356673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乙获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名著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F9F6F1-D9B9-CB26-6694-0291E28DA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5" y="5166391"/>
                <a:ext cx="3356673" cy="729564"/>
              </a:xfrm>
              <a:prstGeom prst="rect">
                <a:avLst/>
              </a:prstGeom>
              <a:blipFill>
                <a:blip r:embed="rId5"/>
                <a:stretch>
                  <a:fillRect l="-2722" r="-290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78" name="yt_shape_11878"/>
          <p:cNvSpPr txBox="1"/>
          <p:nvPr/>
        </p:nvSpPr>
        <p:spPr>
          <a:xfrm>
            <a:off x="630011" y="5822062"/>
            <a:ext cx="333745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这个游戏规则不合理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C38071-18E3-52C4-2E30-6F69BA2541BF}"/>
              </a:ext>
            </a:extLst>
          </p:cNvPr>
          <p:cNvSpPr txBox="1"/>
          <p:nvPr/>
        </p:nvSpPr>
        <p:spPr>
          <a:xfrm>
            <a:off x="540000" y="5775256"/>
            <a:ext cx="348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F48C66-1723-0F05-CFB2-D6C85BF66B24}"/>
              </a:ext>
            </a:extLst>
          </p:cNvPr>
          <p:cNvSpPr txBox="1"/>
          <p:nvPr/>
        </p:nvSpPr>
        <p:spPr>
          <a:xfrm>
            <a:off x="540000" y="6250744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这个游戏规则不合理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0" name="yt_shape_11880"/>
          <p:cNvSpPr txBox="1"/>
          <p:nvPr/>
        </p:nvSpPr>
        <p:spPr>
          <a:xfrm>
            <a:off x="540000" y="3402982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【易错易混】忽略是否是等可能事件的概率而出错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C4861A-8B06-BB5D-5000-AD9578F88170}"/>
              </a:ext>
            </a:extLst>
          </p:cNvPr>
          <p:cNvSpPr txBox="1"/>
          <p:nvPr/>
        </p:nvSpPr>
        <p:spPr>
          <a:xfrm>
            <a:off x="449989" y="3356176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【易错易混】忽略是否是等可能事件的概率而出错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1" name="yt_shape_11881"/>
          <p:cNvSpPr txBox="1"/>
          <p:nvPr/>
        </p:nvSpPr>
        <p:spPr>
          <a:xfrm>
            <a:off x="540119" y="143138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乙两人进行乒乓球比赛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比赛规则为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局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59f4"/>
              </a:rPr>
              <a:t>如果两人在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每局比赛中获胜的机会均等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且比赛开始后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甲先胜了第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6c79"/>
              </a:rPr>
              <a:t>求最后甲获胜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的概率是多少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解：甲胜负情况画树状图如图：</a:t>
            </a:r>
          </a:p>
        </p:txBody>
      </p:sp>
      <p:sp>
        <p:nvSpPr>
          <p:cNvPr id="11884" name="yt_shape_11884"/>
          <p:cNvSpPr txBox="1"/>
          <p:nvPr/>
        </p:nvSpPr>
        <p:spPr>
          <a:xfrm>
            <a:off x="540000" y="3469661"/>
            <a:ext cx="1222835" cy="10356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  <a:r>
              <a:rPr lang="en-US" altLang="zh-CN" sz="5750" b="0" i="0" u="none" spc="8098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</a:p>
        </p:txBody>
      </p:sp>
      <p:pic>
        <p:nvPicPr>
          <p:cNvPr id="11883" name="yt_image_11883" title="H_90.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9882" y="3330622"/>
            <a:ext cx="1209209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86" name="yt_shape_11886"/>
              <p:cNvSpPr txBox="1"/>
              <p:nvPr/>
            </p:nvSpPr>
            <p:spPr>
              <a:xfrm>
                <a:off x="540000" y="4666625"/>
                <a:ext cx="6155531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种等可能情况，其中最后甲胜的有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最后甲胜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6" name="yt_shape_11886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6625"/>
                <a:ext cx="6155531" cy="1119987"/>
              </a:xfrm>
              <a:prstGeom prst="rect">
                <a:avLst/>
              </a:prstGeom>
              <a:blipFill>
                <a:blip r:embed="rId3"/>
                <a:stretch>
                  <a:fillRect l="-3072" t="-4918" r="-208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503CFA-B881-4338-8B66-5E19CF0AC9DD}"/>
              </a:ext>
            </a:extLst>
          </p:cNvPr>
          <p:cNvSpPr txBox="1"/>
          <p:nvPr/>
        </p:nvSpPr>
        <p:spPr>
          <a:xfrm>
            <a:off x="450108" y="2811044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解：甲胜负情况画树状图如图：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3A66C0-AB5F-520F-367E-AE404A501FCA}"/>
              </a:ext>
            </a:extLst>
          </p:cNvPr>
          <p:cNvSpPr txBox="1"/>
          <p:nvPr/>
        </p:nvSpPr>
        <p:spPr>
          <a:xfrm>
            <a:off x="449989" y="4619819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种等可能情况，其中最后甲胜的有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050945-AE8C-A7F4-38D3-25B0C706E4DE}"/>
                  </a:ext>
                </a:extLst>
              </p:cNvPr>
              <p:cNvSpPr txBox="1"/>
              <p:nvPr/>
            </p:nvSpPr>
            <p:spPr>
              <a:xfrm>
                <a:off x="449989" y="5095307"/>
                <a:ext cx="31995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最后甲胜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}">
                <a:extLst>
                  <a:ext uri="{FF2B5EF4-FFF2-40B4-BE49-F238E27FC236}">
                    <a16:creationId xmlns:a16="http://schemas.microsoft.com/office/drawing/2014/main" id="{28050945-AE8C-A7F4-38D3-25B0C706E4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95307"/>
                <a:ext cx="3199511" cy="727279"/>
              </a:xfrm>
              <a:prstGeom prst="rect">
                <a:avLst/>
              </a:prstGeom>
              <a:blipFill>
                <a:blip r:embed="rId4"/>
                <a:stretch>
                  <a:fillRect l="-3048" r="-304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0" name="yt_shape_11890"/>
          <p:cNvSpPr txBox="1"/>
          <p:nvPr/>
        </p:nvSpPr>
        <p:spPr>
          <a:xfrm>
            <a:off x="540000" y="919219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89" name="yt_image_1188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921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2" name="yt_shape_11892"/>
          <p:cNvSpPr txBox="1"/>
          <p:nvPr/>
        </p:nvSpPr>
        <p:spPr>
          <a:xfrm>
            <a:off x="540119" y="15013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小李和小王在拼图游戏中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从如图三张纸片中任取两张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如拼成房子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830b,isEnd"/>
              </a:rPr>
              <a:t>则小李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否则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你认为这个游戏公平吗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a5c6,isEnd"/>
              </a:rPr>
              <a:t>不公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893" name="yt_image_11893" title="H_63.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1824" y="2995080"/>
            <a:ext cx="3342639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422A46-986D-919D-102F-FACC0B9DFE6D}"/>
              </a:ext>
            </a:extLst>
          </p:cNvPr>
          <p:cNvSpPr txBox="1"/>
          <p:nvPr/>
        </p:nvSpPr>
        <p:spPr>
          <a:xfrm>
            <a:off x="6622307" y="193006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不公平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98" name="yt_table_11898" title="H_387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940074"/>
              </p:ext>
            </p:extLst>
          </p:nvPr>
        </p:nvGraphicFramePr>
        <p:xfrm>
          <a:off x="542379" y="1941590"/>
          <a:ext cx="11111994" cy="33832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55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26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　　　　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小伟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差的绝对值</a:t>
                      </a:r>
                      <a:r>
                        <a:rPr lang="zh-CN" altLang="zh-CN" sz="20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小梅</a:t>
                      </a:r>
                      <a:r>
                        <a:rPr lang="zh-CN" altLang="zh-CN" sz="20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　　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895" name="yt_shape_11895"/>
          <p:cNvSpPr txBox="1"/>
          <p:nvPr/>
        </p:nvSpPr>
        <p:spPr>
          <a:xfrm>
            <a:off x="540003" y="76470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威海市中考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小伟和小梅两位同学玩掷骰子的游戏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两人各掷一次均匀的骰子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c6ca"/>
              </a:rPr>
              <a:t>.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以掷出的点数之差的绝对值判断输赢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若所得数值等于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则小伟胜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362d"/>
              </a:rPr>
              <a:t>若所得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数值等于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则小梅胜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请利用表格分别求出小伟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小梅获胜的概率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/>
            <a:r>
              <a:rPr lang="zh-CN" altLang="zh-CN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用列表法表示所有可能出现的结果如下：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E6E7B7-7950-59D1-420A-E0936A974511}"/>
              </a:ext>
            </a:extLst>
          </p:cNvPr>
          <p:cNvSpPr txBox="1"/>
          <p:nvPr/>
        </p:nvSpPr>
        <p:spPr>
          <a:xfrm>
            <a:off x="540003" y="1556792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解：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用列表法表示所有可能出现的结果如下：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1026E9C-9F29-0F47-ED56-9CF5845E0B3A}"/>
              </a:ext>
            </a:extLst>
          </p:cNvPr>
          <p:cNvCxnSpPr>
            <a:cxnSpLocks/>
          </p:cNvCxnSpPr>
          <p:nvPr/>
        </p:nvCxnSpPr>
        <p:spPr>
          <a:xfrm>
            <a:off x="3002032" y="1941590"/>
            <a:ext cx="3096344" cy="9361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9224D49-873F-C2D4-FAFF-C828F4656355}"/>
              </a:ext>
            </a:extLst>
          </p:cNvPr>
          <p:cNvCxnSpPr>
            <a:cxnSpLocks/>
          </p:cNvCxnSpPr>
          <p:nvPr/>
        </p:nvCxnSpPr>
        <p:spPr>
          <a:xfrm>
            <a:off x="542379" y="2346415"/>
            <a:ext cx="5555997" cy="5312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CC18970F-3C7E-89C9-B643-AD1D2D84C858}"/>
              </a:ext>
            </a:extLst>
          </p:cNvPr>
          <p:cNvSpPr txBox="1"/>
          <p:nvPr/>
        </p:nvSpPr>
        <p:spPr>
          <a:xfrm>
            <a:off x="537627" y="5324870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表中总共有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36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种可能的结果，每一种结果出现的可能性相同，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“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差的绝对值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”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sym typeface="_⨹_1_42c5b"/>
              </a:rPr>
              <a:t>为</a:t>
            </a:r>
            <a:b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8C16B03-0FDE-E344-ECF9-13C65574DD1C}"/>
              </a:ext>
            </a:extLst>
          </p:cNvPr>
          <p:cNvSpPr txBox="1"/>
          <p:nvPr/>
        </p:nvSpPr>
        <p:spPr>
          <a:xfrm>
            <a:off x="537627" y="5589240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共有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24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种，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“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差的绝对值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”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的共有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6F64DF7-1515-C886-91AA-E991B764D838}"/>
                  </a:ext>
                </a:extLst>
              </p:cNvPr>
              <p:cNvSpPr txBox="1"/>
              <p:nvPr/>
            </p:nvSpPr>
            <p:spPr>
              <a:xfrm>
                <a:off x="537627" y="5733256"/>
                <a:ext cx="768578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所以，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P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小伟胜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P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小梅胜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6F64DF7-1515-C886-91AA-E991B764D8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627" y="5733256"/>
                <a:ext cx="7685787" cy="769062"/>
              </a:xfrm>
              <a:prstGeom prst="rect">
                <a:avLst/>
              </a:prstGeom>
              <a:blipFill>
                <a:blip r:embed="rId2"/>
                <a:stretch>
                  <a:fillRect l="-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04F1C9D-5189-C9C0-0AC2-BE31FE17C2A4}"/>
                  </a:ext>
                </a:extLst>
              </p:cNvPr>
              <p:cNvSpPr txBox="1"/>
              <p:nvPr/>
            </p:nvSpPr>
            <p:spPr>
              <a:xfrm>
                <a:off x="537627" y="6021288"/>
                <a:ext cx="58379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答：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P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小伟胜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P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小梅胜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04F1C9D-5189-C9C0-0AC2-BE31FE17C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627" y="6021288"/>
                <a:ext cx="5837936" cy="768490"/>
              </a:xfrm>
              <a:prstGeom prst="rect">
                <a:avLst/>
              </a:prstGeom>
              <a:blipFill>
                <a:blip r:embed="rId3"/>
                <a:stretch>
                  <a:fillRect l="-10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00" name="yt_shape_11900"/>
              <p:cNvSpPr txBox="1"/>
              <p:nvPr/>
            </p:nvSpPr>
            <p:spPr>
              <a:xfrm>
                <a:off x="522359" y="2060848"/>
                <a:ext cx="11492915" cy="43318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判断上述游戏是否公平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如果公平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如果不公平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768aa"/>
                  </a:rPr>
                  <a:t>请利用表格修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改游戏规则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以确保游戏的公平性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游戏不公平，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根据表格中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差的绝对值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4_d9719"/>
                  </a:rPr>
                  <a:t>的不同情况，要使游戏公平，即两人获胜的概率相等，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可以修改为：两次掷的点数之差为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，则小伟胜；否则小梅胜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8_c77ab"/>
                  </a:rPr>
                  <a:t>这样小伟、小梅获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胜的概率均为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</p:txBody>
          </p:sp>
        </mc:Choice>
        <mc:Fallback>
          <p:sp>
            <p:nvSpPr>
              <p:cNvPr id="11900" name="yt_shape_11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59" y="2060848"/>
                <a:ext cx="11492915" cy="4331809"/>
              </a:xfrm>
              <a:prstGeom prst="rect">
                <a:avLst/>
              </a:prstGeom>
              <a:blipFill>
                <a:blip r:embed="rId2"/>
                <a:stretch>
                  <a:fillRect l="-1645" t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DDF54E-20A6-C283-5BE6-47F8F3DB45B2}"/>
                  </a:ext>
                </a:extLst>
              </p:cNvPr>
              <p:cNvSpPr txBox="1"/>
              <p:nvPr/>
            </p:nvSpPr>
            <p:spPr>
              <a:xfrm>
                <a:off x="522359" y="2924944"/>
                <a:ext cx="44377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游戏不公平，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DDF54E-20A6-C283-5BE6-47F8F3DB45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59" y="2924944"/>
                <a:ext cx="4437761" cy="768490"/>
              </a:xfrm>
              <a:prstGeom prst="rect">
                <a:avLst/>
              </a:prstGeom>
              <a:blipFill>
                <a:blip r:embed="rId3"/>
                <a:stretch>
                  <a:fillRect l="-2198" r="-20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D5CED00-D64C-E38F-7A3D-BBC241079522}"/>
              </a:ext>
            </a:extLst>
          </p:cNvPr>
          <p:cNvSpPr txBox="1"/>
          <p:nvPr/>
        </p:nvSpPr>
        <p:spPr>
          <a:xfrm>
            <a:off x="522359" y="359982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根据表格中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差的绝对值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4_d9719"/>
              </a:rPr>
              <a:t>的不同情况，要使游戏公平，即两人获胜的概率相等，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4E0C70-0D27-B62A-FE6D-65692420BE81}"/>
              </a:ext>
            </a:extLst>
          </p:cNvPr>
          <p:cNvSpPr txBox="1"/>
          <p:nvPr/>
        </p:nvSpPr>
        <p:spPr>
          <a:xfrm>
            <a:off x="522359" y="4075310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可以修改为：两次掷的点数之差为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，则小伟胜；否则小梅胜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c77ab"/>
              </a:rPr>
              <a:t>这样小伟、小梅获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EC1032C-82AE-691A-2734-36CD0440BF54}"/>
                  </a:ext>
                </a:extLst>
              </p:cNvPr>
              <p:cNvSpPr txBox="1"/>
              <p:nvPr/>
            </p:nvSpPr>
            <p:spPr>
              <a:xfrm>
                <a:off x="522359" y="4550798"/>
                <a:ext cx="2923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胜的概率均为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EC1032C-82AE-691A-2734-36CD0440BF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59" y="4550798"/>
                <a:ext cx="2923286" cy="726326"/>
              </a:xfrm>
              <a:prstGeom prst="rect">
                <a:avLst/>
              </a:prstGeom>
              <a:blipFill>
                <a:blip r:embed="rId4"/>
                <a:stretch>
                  <a:fillRect l="-33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1169</Words>
  <Application>Microsoft Office PowerPoint</Application>
  <PresentationFormat>宽屏</PresentationFormat>
  <Paragraphs>104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