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10" r:id="rId7"/>
    <p:sldId id="311" r:id="rId8"/>
    <p:sldId id="312" r:id="rId9"/>
    <p:sldId id="313" r:id="rId10"/>
    <p:sldId id="314" r:id="rId11"/>
    <p:sldId id="315" r:id="rId12"/>
    <p:sldId id="317" r:id="rId13"/>
    <p:sldId id="318" r:id="rId14"/>
    <p:sldId id="319" r:id="rId15"/>
    <p:sldId id="320" r:id="rId16"/>
    <p:sldId id="325" r:id="rId17"/>
    <p:sldId id="322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44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02" name="yt_image_136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508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04" name="yt_shape_13604"/>
          <p:cNvSpPr txBox="1"/>
          <p:nvPr/>
        </p:nvSpPr>
        <p:spPr>
          <a:xfrm>
            <a:off x="540000" y="266724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简单几何体的三视图</a:t>
            </a:r>
          </a:p>
        </p:txBody>
      </p:sp>
      <p:sp>
        <p:nvSpPr>
          <p:cNvPr id="13605" name="yt_shape_13605"/>
          <p:cNvSpPr txBox="1"/>
          <p:nvPr/>
        </p:nvSpPr>
        <p:spPr>
          <a:xfrm>
            <a:off x="540000" y="3156679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淮安市中考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主视图为圆的是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06" name="yt_image_136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788346"/>
            <a:ext cx="898736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07" name="yt_image_136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8736" y="4018089"/>
            <a:ext cx="65265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08" name="yt_image_136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1389" y="3880929"/>
            <a:ext cx="651391" cy="78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09" name="yt_image_136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22780" y="3847782"/>
            <a:ext cx="654006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2" name="yt_shape_13612"/>
          <p:cNvSpPr txBox="1"/>
          <p:nvPr/>
        </p:nvSpPr>
        <p:spPr>
          <a:xfrm>
            <a:off x="789334" y="467074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613" name="yt_shape_13613"/>
          <p:cNvSpPr txBox="1"/>
          <p:nvPr/>
        </p:nvSpPr>
        <p:spPr>
          <a:xfrm>
            <a:off x="1933435" y="467074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614" name="yt_shape_13614"/>
          <p:cNvSpPr txBox="1"/>
          <p:nvPr/>
        </p:nvSpPr>
        <p:spPr>
          <a:xfrm>
            <a:off x="2945457" y="467074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615" name="yt_shape_13615"/>
          <p:cNvSpPr txBox="1"/>
          <p:nvPr/>
        </p:nvSpPr>
        <p:spPr>
          <a:xfrm>
            <a:off x="3949749" y="467074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4269443695">
            <a:extLst>
              <a:ext uri="{FF2B5EF4-FFF2-40B4-BE49-F238E27FC236}">
                <a16:creationId xmlns:a16="http://schemas.microsoft.com/office/drawing/2014/main" id="{93DA4C39-82CA-EA93-CA13-F7D5CE24A3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1769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9BEAA4-B3DD-0D0B-61B2-E776691F8473}"/>
              </a:ext>
            </a:extLst>
          </p:cNvPr>
          <p:cNvSpPr txBox="1"/>
          <p:nvPr/>
        </p:nvSpPr>
        <p:spPr>
          <a:xfrm>
            <a:off x="7765189" y="31098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8" name="yt_shape_13678"/>
          <p:cNvSpPr txBox="1"/>
          <p:nvPr/>
        </p:nvSpPr>
        <p:spPr>
          <a:xfrm>
            <a:off x="479256" y="1460894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该几何体的左视图是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681" name="yt_shape_13681"/>
          <p:cNvSpPr txBox="1"/>
          <p:nvPr/>
        </p:nvSpPr>
        <p:spPr>
          <a:xfrm>
            <a:off x="479256" y="2092561"/>
            <a:ext cx="4418004" cy="9005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000" b="0" i="0" u="none" spc="-5000">
                <a:solidFill>
                  <a:srgbClr val="1EE3CF"/>
                </a:solidFill>
                <a:effectLst/>
                <a:latin typeface="Times New Roman" pitchFamily="50"/>
                <a:ea typeface="宋体" pitchFamily="50"/>
              </a:rPr>
              <a:t> </a:t>
            </a:r>
            <a:r>
              <a:rPr lang="en-US" altLang="zh-CN" sz="5000" b="0" i="0" u="none" spc="6502">
                <a:solidFill>
                  <a:srgbClr val="1EE3CF"/>
                </a:solidFill>
                <a:effectLst/>
                <a:latin typeface="Times New Roman" pitchFamily="50"/>
                <a:ea typeface="宋体" pitchFamily="50"/>
              </a:rPr>
              <a:t> </a:t>
            </a:r>
            <a:r>
              <a:rPr lang="en-US" altLang="zh-CN" sz="4900" b="0" i="0" u="none" spc="25474">
                <a:solidFill>
                  <a:srgbClr val="1EE3CF"/>
                </a:solidFill>
                <a:effectLst/>
                <a:latin typeface="Times New Roman" pitchFamily="49"/>
                <a:ea typeface="宋体" pitchFamily="49"/>
              </a:rPr>
              <a:t> </a:t>
            </a:r>
          </a:p>
        </p:txBody>
      </p:sp>
      <p:pic>
        <p:nvPicPr>
          <p:cNvPr id="13679" name="yt_image_13679" title="H_78.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078601"/>
            <a:ext cx="984243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80" name="yt_image_13680" title="H_77.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256" y="2078601"/>
            <a:ext cx="3390064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83" name="yt_shape_13683"/>
          <p:cNvSpPr txBox="1"/>
          <p:nvPr/>
        </p:nvSpPr>
        <p:spPr>
          <a:xfrm>
            <a:off x="479376" y="31409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福建省中考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如图是由一个长方体和一个球组成的几何体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0a42"/>
              </a:rPr>
              <a:t>它的主视图是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84" name="yt_image_13684" title="H_81.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88288" y="4327999"/>
            <a:ext cx="1394089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86" name="yt_image_13686" title="H_67.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256" y="4130145"/>
            <a:ext cx="4783989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0C3800-A4EC-84CA-A57A-11D17ECC3E3D}"/>
              </a:ext>
            </a:extLst>
          </p:cNvPr>
          <p:cNvSpPr txBox="1"/>
          <p:nvPr/>
        </p:nvSpPr>
        <p:spPr>
          <a:xfrm>
            <a:off x="4961245" y="141408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B622B0-B182-9B31-A43C-455D1478B1C3}"/>
              </a:ext>
            </a:extLst>
          </p:cNvPr>
          <p:cNvSpPr txBox="1"/>
          <p:nvPr/>
        </p:nvSpPr>
        <p:spPr>
          <a:xfrm>
            <a:off x="998965" y="35696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676" name="yt_image_136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9256" y="866359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8" name="yt_shape_13688"/>
          <p:cNvSpPr txBox="1"/>
          <p:nvPr/>
        </p:nvSpPr>
        <p:spPr>
          <a:xfrm>
            <a:off x="540120" y="169068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潍坊市中考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将一个大正方体的一角截去一个小正方体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3f70"/>
              </a:rPr>
              <a:t>得到的几何体如图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则该几何体的左视图是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89" name="yt_image_13689" title="H_101.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6229" y="2964796"/>
            <a:ext cx="1119542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5" name="yt_shape_13695"/>
          <p:cNvSpPr txBox="1"/>
          <p:nvPr/>
        </p:nvSpPr>
        <p:spPr>
          <a:xfrm>
            <a:off x="540000" y="4299223"/>
            <a:ext cx="3933897" cy="6664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700" b="0" i="0" u="none" spc="-3700">
                <a:solidFill>
                  <a:srgbClr val="1EE3CF"/>
                </a:solidFill>
                <a:effectLst/>
                <a:latin typeface="Times New Roman" pitchFamily="37"/>
                <a:ea typeface="宋体" pitchFamily="37"/>
              </a:rPr>
              <a:t> </a:t>
            </a:r>
            <a:r>
              <a:rPr lang="en-US" altLang="zh-CN" sz="3700" b="0" i="0" u="none" spc="4944">
                <a:solidFill>
                  <a:srgbClr val="1EE3CF"/>
                </a:solidFill>
                <a:effectLst/>
                <a:latin typeface="Times New Roman" pitchFamily="37"/>
                <a:ea typeface="宋体" pitchFamily="37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700" b="0" i="0" u="none" spc="4944">
                <a:solidFill>
                  <a:srgbClr val="1EE3CF"/>
                </a:solidFill>
                <a:effectLst/>
                <a:latin typeface="Times New Roman" pitchFamily="37"/>
                <a:ea typeface="宋体" pitchFamily="37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700" b="0" i="0" u="none" spc="4944">
                <a:solidFill>
                  <a:srgbClr val="1EE3CF"/>
                </a:solidFill>
                <a:effectLst/>
                <a:latin typeface="Times New Roman" pitchFamily="37"/>
                <a:ea typeface="宋体" pitchFamily="37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700" b="0" i="0" u="none" spc="4944">
                <a:solidFill>
                  <a:srgbClr val="1EE3CF"/>
                </a:solidFill>
                <a:effectLst/>
                <a:latin typeface="Times New Roman" pitchFamily="37"/>
                <a:ea typeface="宋体" pitchFamily="37"/>
              </a:rPr>
              <a:t> </a:t>
            </a:r>
          </a:p>
        </p:txBody>
      </p:sp>
      <p:pic>
        <p:nvPicPr>
          <p:cNvPr id="13691" name="yt_image_13691" title="H_58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299223"/>
            <a:ext cx="745236" cy="74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92" name="yt_image_13692" title="H_58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9968" y="4299223"/>
            <a:ext cx="745236" cy="74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93" name="yt_image_13693" title="H_58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39936" y="4299223"/>
            <a:ext cx="745236" cy="74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94" name="yt_image_13694" title="H_58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89904" y="4299223"/>
            <a:ext cx="745236" cy="74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7" name="yt_shape_13697"/>
          <p:cNvSpPr txBox="1"/>
          <p:nvPr/>
        </p:nvSpPr>
        <p:spPr>
          <a:xfrm>
            <a:off x="540000" y="5095082"/>
            <a:ext cx="106984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 B C 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0BAB48-DC82-8DA8-F403-76F8BD3FFB6E}"/>
              </a:ext>
            </a:extLst>
          </p:cNvPr>
          <p:cNvSpPr txBox="1"/>
          <p:nvPr/>
        </p:nvSpPr>
        <p:spPr>
          <a:xfrm>
            <a:off x="5022109" y="21193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8" name="yt_shape_13698"/>
          <p:cNvSpPr txBox="1"/>
          <p:nvPr/>
        </p:nvSpPr>
        <p:spPr>
          <a:xfrm>
            <a:off x="540120" y="163402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某同学家买了一个外形非常接近球的西瓜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9e27"/>
              </a:rPr>
              <a:t>该同学将西瓜均匀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切成了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并将其中一块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经抽象后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efeb3"/>
              </a:rPr>
              <a:t>按如图所示的方式放在自己正前方的水果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则这块西瓜的三视图是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99" name="yt_image_13699" title="H_79.4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5916" y="3225846"/>
            <a:ext cx="960168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05" name="yt_shape_13705"/>
          <p:cNvSpPr txBox="1"/>
          <p:nvPr/>
        </p:nvSpPr>
        <p:spPr>
          <a:xfrm>
            <a:off x="540000" y="4438156"/>
            <a:ext cx="3711272" cy="5943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300" b="0" i="0" u="none" spc="-3300">
                <a:solidFill>
                  <a:srgbClr val="1EE3CF"/>
                </a:solidFill>
                <a:effectLst/>
                <a:latin typeface="Times New Roman" pitchFamily="33"/>
                <a:ea typeface="宋体" pitchFamily="33"/>
              </a:rPr>
              <a:t> </a:t>
            </a:r>
            <a:r>
              <a:rPr lang="en-US" altLang="zh-CN" sz="3300" b="0" i="0" u="none" spc="4610">
                <a:solidFill>
                  <a:srgbClr val="1EE3CF"/>
                </a:solidFill>
                <a:effectLst/>
                <a:latin typeface="Times New Roman" pitchFamily="33"/>
                <a:ea typeface="宋体" pitchFamily="33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300" b="0" i="0" u="none" spc="4610">
                <a:solidFill>
                  <a:srgbClr val="1EE3CF"/>
                </a:solidFill>
                <a:effectLst/>
                <a:latin typeface="Times New Roman" pitchFamily="33"/>
                <a:ea typeface="宋体" pitchFamily="33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300" b="0" i="0" u="none" spc="4610">
                <a:solidFill>
                  <a:srgbClr val="1EE3CF"/>
                </a:solidFill>
                <a:effectLst/>
                <a:latin typeface="Times New Roman" pitchFamily="33"/>
                <a:ea typeface="宋体" pitchFamily="33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300" b="0" i="0" u="none" spc="4610">
                <a:solidFill>
                  <a:srgbClr val="1EE3CF"/>
                </a:solidFill>
                <a:effectLst/>
                <a:latin typeface="Times New Roman" pitchFamily="33"/>
                <a:ea typeface="宋体" pitchFamily="33"/>
              </a:rPr>
              <a:t> </a:t>
            </a:r>
          </a:p>
        </p:txBody>
      </p:sp>
      <p:pic>
        <p:nvPicPr>
          <p:cNvPr id="13701" name="yt_image_13701" title="H_52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438156"/>
            <a:ext cx="690109" cy="66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02" name="yt_image_13702" title="H_52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34841" y="4438156"/>
            <a:ext cx="690109" cy="66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03" name="yt_image_13703" title="H_52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9682" y="4438156"/>
            <a:ext cx="690109" cy="66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04" name="yt_image_13704" title="H_52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24523" y="4438156"/>
            <a:ext cx="690109" cy="66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07" name="yt_shape_13707"/>
          <p:cNvSpPr txBox="1"/>
          <p:nvPr/>
        </p:nvSpPr>
        <p:spPr>
          <a:xfrm>
            <a:off x="540000" y="5151737"/>
            <a:ext cx="106984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A          B           C          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A39C99-B4BC-05FA-CDE1-BE32A7279D10}"/>
              </a:ext>
            </a:extLst>
          </p:cNvPr>
          <p:cNvSpPr txBox="1"/>
          <p:nvPr/>
        </p:nvSpPr>
        <p:spPr>
          <a:xfrm>
            <a:off x="5022109" y="25381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8" name="yt_shape_1370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议一议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下列五个几何体中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3e02,isEnd"/>
              </a:rPr>
              <a:t>它们各自的三视图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主视图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俯视图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而另一个不相同的几何体是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709" name="yt_image_13709" title="H_86.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1170" y="2340981"/>
            <a:ext cx="4509660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1" name="yt_shape_13711"/>
          <p:cNvSpPr txBox="1"/>
          <p:nvPr/>
        </p:nvSpPr>
        <p:spPr>
          <a:xfrm>
            <a:off x="540000" y="3638613"/>
            <a:ext cx="1046440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的正方体组成如图所示的几何体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该几何体的体积是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表面积是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画出该几何体的主视图和左视图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714" name="yt_image_13714" title="H_89.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6559" y="5052895"/>
            <a:ext cx="1203206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13C66A-865F-5549-F881-F9BDF4F55906}"/>
              </a:ext>
            </a:extLst>
          </p:cNvPr>
          <p:cNvSpPr txBox="1"/>
          <p:nvPr/>
        </p:nvSpPr>
        <p:spPr>
          <a:xfrm>
            <a:off x="10203707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888E4C-1398-B41F-8E05-525907073DB3}"/>
              </a:ext>
            </a:extLst>
          </p:cNvPr>
          <p:cNvSpPr txBox="1"/>
          <p:nvPr/>
        </p:nvSpPr>
        <p:spPr>
          <a:xfrm>
            <a:off x="3955189" y="406729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EC0F44-AC2D-E18E-7149-7B4A2BEF7D98}"/>
              </a:ext>
            </a:extLst>
          </p:cNvPr>
          <p:cNvSpPr txBox="1"/>
          <p:nvPr/>
        </p:nvSpPr>
        <p:spPr>
          <a:xfrm>
            <a:off x="8069989" y="406729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716" name="yt_shape_13716"/>
          <p:cNvSpPr txBox="1"/>
          <p:nvPr/>
        </p:nvSpPr>
        <p:spPr>
          <a:xfrm>
            <a:off x="630011" y="5016700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18" name="yt_shape_13718"/>
          <p:cNvSpPr txBox="1"/>
          <p:nvPr/>
        </p:nvSpPr>
        <p:spPr>
          <a:xfrm>
            <a:off x="630011" y="5648367"/>
            <a:ext cx="1955407" cy="8644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800" b="0" i="0" u="none" spc="-4800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</a:rPr>
              <a:t> </a:t>
            </a:r>
            <a:r>
              <a:rPr lang="en-US" altLang="zh-CN" sz="4800" b="0" i="0" u="none" spc="14048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</a:rPr>
              <a:t> </a:t>
            </a:r>
          </a:p>
        </p:txBody>
      </p:sp>
      <p:pic>
        <p:nvPicPr>
          <p:cNvPr id="13717" name="yt_image_13717" title="H_75.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49365" y="5228885"/>
            <a:ext cx="1936078" cy="9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87B977A-BA32-7D06-E1D2-383F330FD3E5}"/>
              </a:ext>
            </a:extLst>
          </p:cNvPr>
          <p:cNvSpPr txBox="1"/>
          <p:nvPr/>
        </p:nvSpPr>
        <p:spPr>
          <a:xfrm>
            <a:off x="540000" y="4969894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0" name="yt_shape_13720"/>
          <p:cNvSpPr txBox="1"/>
          <p:nvPr/>
        </p:nvSpPr>
        <p:spPr>
          <a:xfrm>
            <a:off x="551384" y="2132856"/>
            <a:ext cx="100796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一个圆锥和一个圆柱如图放置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说出下面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两组视图分别是什么视图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21" name="yt_image_13721" title="H_89.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9865" y="2664812"/>
            <a:ext cx="3695038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B1915A-4525-D364-0A72-456CFA2234A4}"/>
              </a:ext>
            </a:extLst>
          </p:cNvPr>
          <p:cNvSpPr txBox="1"/>
          <p:nvPr/>
        </p:nvSpPr>
        <p:spPr>
          <a:xfrm>
            <a:off x="461492" y="3908967"/>
            <a:ext cx="421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是俯视图；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是主视图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7" name="yt_shape_13727"/>
          <p:cNvSpPr txBox="1"/>
          <p:nvPr/>
        </p:nvSpPr>
        <p:spPr>
          <a:xfrm>
            <a:off x="540000" y="1987860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29" name="yt_shape_13729"/>
          <p:cNvSpPr txBox="1"/>
          <p:nvPr/>
        </p:nvSpPr>
        <p:spPr>
          <a:xfrm>
            <a:off x="540000" y="2619527"/>
            <a:ext cx="2418354" cy="23593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100" b="0" i="0" u="none" spc="-131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3100" b="0" i="0" u="none" spc="15583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pic>
        <p:nvPicPr>
          <p:cNvPr id="13728" name="yt_image_13728" title="H_205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3933056"/>
            <a:ext cx="2394428" cy="261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310551-15F1-4AD7-12E8-AFC897F4E369}"/>
              </a:ext>
            </a:extLst>
          </p:cNvPr>
          <p:cNvSpPr txBox="1"/>
          <p:nvPr/>
        </p:nvSpPr>
        <p:spPr>
          <a:xfrm>
            <a:off x="449989" y="2606511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723" name="yt_shape_13723"/>
          <p:cNvSpPr txBox="1"/>
          <p:nvPr/>
        </p:nvSpPr>
        <p:spPr>
          <a:xfrm>
            <a:off x="540000" y="78440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是俯视图；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是主视图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一位美术老师在课堂上进行立体模型素描教学时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6336"/>
              </a:rPr>
              <a:t>把由圆锥与圆柱组成的几何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圆锥放置在圆柱上底面正中间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摆在讲桌上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b2e5"/>
              </a:rPr>
              <a:t>请你分别画出这个几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何体的三视图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25" name="yt_image_13725" title="H_114.8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2297019"/>
            <a:ext cx="999622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2" name="yt_shape_1373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31" name="yt_image_137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34" name="yt_shape_13734"/>
          <p:cNvSpPr txBox="1"/>
          <p:nvPr/>
        </p:nvSpPr>
        <p:spPr>
          <a:xfrm>
            <a:off x="540119" y="14313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如图所示是一个由相同的正方体搭成的几何体的俯视图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2515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小正方形中的数字表示该位置上小正方体的个数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画出该几何体的主视图和左视图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35" name="yt_image_137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2593541"/>
            <a:ext cx="784098" cy="7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37" name="yt_shape_13737"/>
          <p:cNvSpPr txBox="1"/>
          <p:nvPr/>
        </p:nvSpPr>
        <p:spPr>
          <a:xfrm>
            <a:off x="8400256" y="3088079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39" name="yt_shape_13739"/>
          <p:cNvSpPr txBox="1"/>
          <p:nvPr/>
        </p:nvSpPr>
        <p:spPr>
          <a:xfrm>
            <a:off x="8400256" y="3719746"/>
            <a:ext cx="2079928" cy="11706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  <a:r>
              <a:rPr lang="en-US" altLang="zh-CN" sz="6500" b="0" i="0" u="none" spc="14594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</a:p>
        </p:txBody>
      </p:sp>
      <p:pic>
        <p:nvPicPr>
          <p:cNvPr id="13738" name="yt_image_137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0256" y="3719746"/>
            <a:ext cx="2059304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41" name="yt_shape_13741"/>
          <p:cNvSpPr txBox="1"/>
          <p:nvPr/>
        </p:nvSpPr>
        <p:spPr>
          <a:xfrm>
            <a:off x="540000" y="5204302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3_fd505"/>
              </a:rPr>
              <a:t>主视图反映物体的长和高，俯视图反映物体的长和宽，左视图反映物体的宽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主俯同长、主左同高、俯左同宽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D57D4A-D17B-AB70-10B7-C89903337FBD}"/>
              </a:ext>
            </a:extLst>
          </p:cNvPr>
          <p:cNvSpPr txBox="1"/>
          <p:nvPr/>
        </p:nvSpPr>
        <p:spPr>
          <a:xfrm>
            <a:off x="543146" y="2340024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6" name="yt_shape_13616"/>
          <p:cNvSpPr txBox="1"/>
          <p:nvPr/>
        </p:nvSpPr>
        <p:spPr>
          <a:xfrm>
            <a:off x="540119" y="13901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聊城市中考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其上半部有一个圆孔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3e3b"/>
              </a:rPr>
              <a:t>则该几何体的俯视图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619" name="yt_shape_13619"/>
          <p:cNvSpPr txBox="1"/>
          <p:nvPr/>
        </p:nvSpPr>
        <p:spPr>
          <a:xfrm>
            <a:off x="540000" y="2501961"/>
            <a:ext cx="2987100" cy="13867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00" b="0" i="0" u="none" spc="-7700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</a:rPr>
              <a:t> </a:t>
            </a:r>
            <a:r>
              <a:rPr lang="en-US" altLang="zh-CN" sz="7700" b="0" i="0" u="none" spc="5007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</a:rPr>
              <a:t> </a:t>
            </a:r>
            <a:r>
              <a:rPr lang="en-US" altLang="zh-CN" sz="7700" b="0" i="0" u="none" spc="14436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</a:rPr>
              <a:t> </a:t>
            </a:r>
          </a:p>
        </p:txBody>
      </p:sp>
      <p:pic>
        <p:nvPicPr>
          <p:cNvPr id="13617" name="yt_image_13617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0456" y="2352559"/>
            <a:ext cx="880165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18" name="yt_image_13618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450834"/>
            <a:ext cx="2077412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1" name="yt_shape_13621"/>
          <p:cNvSpPr txBox="1"/>
          <p:nvPr/>
        </p:nvSpPr>
        <p:spPr>
          <a:xfrm>
            <a:off x="540000" y="4088602"/>
            <a:ext cx="63783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下列立体图形中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左视图是圆的是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22" name="yt_image_13622" title="H_87.2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720269"/>
            <a:ext cx="4733073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3B6591-B6A3-055A-6859-F241F6A7E3CF}"/>
              </a:ext>
            </a:extLst>
          </p:cNvPr>
          <p:cNvSpPr txBox="1"/>
          <p:nvPr/>
        </p:nvSpPr>
        <p:spPr>
          <a:xfrm>
            <a:off x="1364508" y="18188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F06D37-D586-F459-A29B-9E324A001C37}"/>
              </a:ext>
            </a:extLst>
          </p:cNvPr>
          <p:cNvSpPr txBox="1"/>
          <p:nvPr/>
        </p:nvSpPr>
        <p:spPr>
          <a:xfrm>
            <a:off x="5936389" y="40417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4" name="yt_shape_13624"/>
          <p:cNvSpPr txBox="1"/>
          <p:nvPr/>
        </p:nvSpPr>
        <p:spPr>
          <a:xfrm>
            <a:off x="540119" y="106095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是一个正方体毛坯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将其沿一组对面的对角线切去一半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8f7b"/>
              </a:rPr>
              <a:t>得到一个工件如图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画出这个工件的三视图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25" name="yt_image_13625" title="H_100.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0176" y="2200024"/>
            <a:ext cx="1769009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7" name="yt_shape_13627"/>
          <p:cNvSpPr txBox="1"/>
          <p:nvPr/>
        </p:nvSpPr>
        <p:spPr>
          <a:xfrm>
            <a:off x="540000" y="3495415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29" name="yt_shape_13629"/>
          <p:cNvSpPr txBox="1"/>
          <p:nvPr/>
        </p:nvSpPr>
        <p:spPr>
          <a:xfrm>
            <a:off x="540000" y="4127082"/>
            <a:ext cx="1898212" cy="1837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200" b="0" i="0" u="none" spc="-10200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</a:rPr>
              <a:t> </a:t>
            </a:r>
            <a:r>
              <a:rPr lang="en-US" altLang="zh-CN" sz="10200" b="0" i="0" u="none" spc="12252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</a:rPr>
              <a:t> </a:t>
            </a:r>
          </a:p>
        </p:txBody>
      </p:sp>
      <p:pic>
        <p:nvPicPr>
          <p:cNvPr id="13628" name="yt_image_13628" title="H_159.8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0176" y="3863410"/>
            <a:ext cx="1879497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175576-3A8B-09BF-8A72-5A2B2DAA9BB7}"/>
              </a:ext>
            </a:extLst>
          </p:cNvPr>
          <p:cNvSpPr txBox="1"/>
          <p:nvPr/>
        </p:nvSpPr>
        <p:spPr>
          <a:xfrm>
            <a:off x="410462" y="1992813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1" name="yt_shape_13631"/>
          <p:cNvSpPr txBox="1"/>
          <p:nvPr/>
        </p:nvSpPr>
        <p:spPr>
          <a:xfrm>
            <a:off x="540000" y="207979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简单组合体的三视图</a:t>
            </a:r>
          </a:p>
        </p:txBody>
      </p:sp>
      <p:sp>
        <p:nvSpPr>
          <p:cNvPr id="13632" name="yt_shape_13632"/>
          <p:cNvSpPr txBox="1"/>
          <p:nvPr/>
        </p:nvSpPr>
        <p:spPr>
          <a:xfrm>
            <a:off x="540000" y="2569229"/>
            <a:ext cx="105333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个完全相同的小正方体组成的立体图形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它的俯视图是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33" name="yt_image_136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9997" y="3451634"/>
            <a:ext cx="972005" cy="81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35" name="yt_image_136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221112"/>
            <a:ext cx="679662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36" name="yt_image_136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54853" y="4221112"/>
            <a:ext cx="232871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37" name="yt_image_136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22916" y="4221112"/>
            <a:ext cx="679662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38" name="yt_image_136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62578" y="4446283"/>
            <a:ext cx="670528" cy="22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1" name="yt_shape_13641"/>
          <p:cNvSpPr txBox="1"/>
          <p:nvPr/>
        </p:nvSpPr>
        <p:spPr>
          <a:xfrm>
            <a:off x="679797" y="467602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642" name="yt_shape_13642"/>
          <p:cNvSpPr txBox="1"/>
          <p:nvPr/>
        </p:nvSpPr>
        <p:spPr>
          <a:xfrm>
            <a:off x="1579662" y="467602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643" name="yt_shape_13643"/>
          <p:cNvSpPr txBox="1"/>
          <p:nvPr/>
        </p:nvSpPr>
        <p:spPr>
          <a:xfrm>
            <a:off x="2471120" y="467602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644" name="yt_shape_13644"/>
          <p:cNvSpPr txBox="1"/>
          <p:nvPr/>
        </p:nvSpPr>
        <p:spPr>
          <a:xfrm>
            <a:off x="3497808" y="467602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4269443776">
            <a:extLst>
              <a:ext uri="{FF2B5EF4-FFF2-40B4-BE49-F238E27FC236}">
                <a16:creationId xmlns:a16="http://schemas.microsoft.com/office/drawing/2014/main" id="{B6B4263E-552F-7379-AFE0-1CDDD74043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3024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ADBB27-46BD-6271-41B7-F57D1147CC45}"/>
              </a:ext>
            </a:extLst>
          </p:cNvPr>
          <p:cNvSpPr txBox="1"/>
          <p:nvPr/>
        </p:nvSpPr>
        <p:spPr>
          <a:xfrm>
            <a:off x="10051189" y="25224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5" name="yt_shape_13645"/>
          <p:cNvSpPr txBox="1"/>
          <p:nvPr/>
        </p:nvSpPr>
        <p:spPr>
          <a:xfrm>
            <a:off x="540119" y="180009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一个由圆柱和长方体组成的几何体如图水平放置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8b07"/>
              </a:rPr>
              <a:t>它的俯视图是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46" name="yt_image_13646" title="H_104.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904" y="2930543"/>
            <a:ext cx="1174192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48" name="yt_image_13648" title="H_77.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436065"/>
            <a:ext cx="4742820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5F77B6-8926-21F5-9E3E-2C93F60B633F}"/>
              </a:ext>
            </a:extLst>
          </p:cNvPr>
          <p:cNvSpPr txBox="1"/>
          <p:nvPr/>
        </p:nvSpPr>
        <p:spPr>
          <a:xfrm>
            <a:off x="1059708" y="22287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0" name="yt_shape_13650"/>
          <p:cNvSpPr txBox="1"/>
          <p:nvPr/>
        </p:nvSpPr>
        <p:spPr>
          <a:xfrm>
            <a:off x="540000" y="1474198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画出下面几何体的三视图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51" name="yt_image_13651" title="H_113.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3127" y="1662128"/>
            <a:ext cx="1404034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53" name="yt_shape_13653"/>
          <p:cNvSpPr txBox="1"/>
          <p:nvPr/>
        </p:nvSpPr>
        <p:spPr>
          <a:xfrm>
            <a:off x="540000" y="3593087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55" name="yt_shape_13655"/>
          <p:cNvSpPr txBox="1"/>
          <p:nvPr/>
        </p:nvSpPr>
        <p:spPr>
          <a:xfrm>
            <a:off x="540000" y="4224754"/>
            <a:ext cx="1693925" cy="13687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00" b="0" i="0" u="none" spc="11309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13654" name="yt_image_13654" title="H_119.6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3127" y="3262078"/>
            <a:ext cx="1677223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54E19D-6FA5-E412-FF97-A5C29D62BC4B}"/>
              </a:ext>
            </a:extLst>
          </p:cNvPr>
          <p:cNvSpPr txBox="1"/>
          <p:nvPr/>
        </p:nvSpPr>
        <p:spPr>
          <a:xfrm>
            <a:off x="378518" y="1902713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7" name="yt_shape_13657"/>
          <p:cNvSpPr txBox="1"/>
          <p:nvPr/>
        </p:nvSpPr>
        <p:spPr>
          <a:xfrm>
            <a:off x="540000" y="3402982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【易错易混】判断俯视图时忽视了是否有圆心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1058D7-59A7-4BEB-B6C3-BCD3720823AB}"/>
              </a:ext>
            </a:extLst>
          </p:cNvPr>
          <p:cNvSpPr txBox="1"/>
          <p:nvPr/>
        </p:nvSpPr>
        <p:spPr>
          <a:xfrm>
            <a:off x="449989" y="3356176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【易错易混】判断俯视图时忽视了是否有圆心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8" name="yt_shape_13658"/>
          <p:cNvSpPr txBox="1"/>
          <p:nvPr/>
        </p:nvSpPr>
        <p:spPr>
          <a:xfrm>
            <a:off x="540000" y="2234990"/>
            <a:ext cx="79172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雅安市中考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如图是下面哪个图形的俯视图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59" name="yt_image_13659" title="H_64.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7377" y="3020377"/>
            <a:ext cx="817245" cy="81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61" name="yt_image_13661" title="H_86.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86873"/>
            <a:ext cx="4642941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E169AD-5785-EF68-43B6-3673467080F9}"/>
              </a:ext>
            </a:extLst>
          </p:cNvPr>
          <p:cNvSpPr txBox="1"/>
          <p:nvPr/>
        </p:nvSpPr>
        <p:spPr>
          <a:xfrm>
            <a:off x="7460389" y="21881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3" name="yt_shape_13663"/>
          <p:cNvSpPr txBox="1"/>
          <p:nvPr/>
        </p:nvSpPr>
        <p:spPr>
          <a:xfrm>
            <a:off x="540000" y="1779020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如图所示的几何体的俯视图是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64" name="yt_image_136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8741" y="2575424"/>
            <a:ext cx="554517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66" name="yt_image_136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677758"/>
            <a:ext cx="545639" cy="56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67" name="yt_image_136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5639" y="3584032"/>
            <a:ext cx="546825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68" name="yt_image_136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2464" y="3771484"/>
            <a:ext cx="470916" cy="47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69" name="yt_image_1366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83380" y="3771484"/>
            <a:ext cx="470916" cy="47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2" name="yt_shape_13672"/>
          <p:cNvSpPr txBox="1"/>
          <p:nvPr/>
        </p:nvSpPr>
        <p:spPr>
          <a:xfrm>
            <a:off x="612785" y="424240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673" name="yt_shape_13673"/>
          <p:cNvSpPr txBox="1"/>
          <p:nvPr/>
        </p:nvSpPr>
        <p:spPr>
          <a:xfrm>
            <a:off x="1527424" y="424240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674" name="yt_shape_13674"/>
          <p:cNvSpPr txBox="1"/>
          <p:nvPr/>
        </p:nvSpPr>
        <p:spPr>
          <a:xfrm>
            <a:off x="2396295" y="424240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675" name="yt_shape_13675"/>
          <p:cNvSpPr txBox="1"/>
          <p:nvPr/>
        </p:nvSpPr>
        <p:spPr>
          <a:xfrm>
            <a:off x="3218804" y="424240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45CE72-8A96-9BA1-4EB8-6517461AD4C5}"/>
              </a:ext>
            </a:extLst>
          </p:cNvPr>
          <p:cNvSpPr txBox="1"/>
          <p:nvPr/>
        </p:nvSpPr>
        <p:spPr>
          <a:xfrm>
            <a:off x="6241189" y="17322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916</Words>
  <Application>Microsoft Office PowerPoint</Application>
  <PresentationFormat>宽屏</PresentationFormat>
  <Paragraphs>82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2024-04-28T01:47:59Z</dcterms:created>
  <dcterms:modified xsi:type="dcterms:W3CDTF">2024-04-28T05:44:56Z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